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8" r:id="rId5"/>
    <p:sldId id="267" r:id="rId6"/>
    <p:sldId id="271" r:id="rId7"/>
    <p:sldId id="270" r:id="rId8"/>
    <p:sldId id="260" r:id="rId9"/>
    <p:sldId id="269" r:id="rId10"/>
    <p:sldId id="259"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273" autoAdjust="0"/>
  </p:normalViewPr>
  <p:slideViewPr>
    <p:cSldViewPr snapToGrid="0">
      <p:cViewPr>
        <p:scale>
          <a:sx n="60" d="100"/>
          <a:sy n="60" d="100"/>
        </p:scale>
        <p:origin x="1452" y="42"/>
      </p:cViewPr>
      <p:guideLst/>
    </p:cSldViewPr>
  </p:slideViewPr>
  <p:notesTextViewPr>
    <p:cViewPr>
      <p:scale>
        <a:sx n="3" d="2"/>
        <a:sy n="3" d="2"/>
      </p:scale>
      <p:origin x="0" y="-18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A502A-8F49-4B88-87B3-F722FFED82FB}" type="datetimeFigureOut">
              <a:rPr kumimoji="1" lang="ja-JP" altLang="en-US" smtClean="0"/>
              <a:t>2015/9/26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DE0B1-EA98-46AF-BF57-425A3E4C23EB}" type="slidenum">
              <a:rPr kumimoji="1" lang="ja-JP" altLang="en-US" smtClean="0"/>
              <a:t>‹#›</a:t>
            </a:fld>
            <a:endParaRPr kumimoji="1" lang="ja-JP" altLang="en-US"/>
          </a:p>
        </p:txBody>
      </p:sp>
    </p:spTree>
    <p:extLst>
      <p:ext uri="{BB962C8B-B14F-4D97-AF65-F5344CB8AC3E}">
        <p14:creationId xmlns:p14="http://schemas.microsoft.com/office/powerpoint/2010/main" val="4199570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ご紹介ありがとうございます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1</a:t>
            </a:fld>
            <a:endParaRPr kumimoji="1" lang="ja-JP" altLang="en-US"/>
          </a:p>
        </p:txBody>
      </p:sp>
    </p:spTree>
    <p:extLst>
      <p:ext uri="{BB962C8B-B14F-4D97-AF65-F5344CB8AC3E}">
        <p14:creationId xmlns:p14="http://schemas.microsoft.com/office/powerpoint/2010/main" val="373582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手法です</a:t>
            </a:r>
            <a:endParaRPr kumimoji="1" lang="ja-JP" altLang="en-US" dirty="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10</a:t>
            </a:fld>
            <a:endParaRPr kumimoji="1" lang="ja-JP" altLang="en-US"/>
          </a:p>
        </p:txBody>
      </p:sp>
    </p:spTree>
    <p:extLst>
      <p:ext uri="{BB962C8B-B14F-4D97-AF65-F5344CB8AC3E}">
        <p14:creationId xmlns:p14="http://schemas.microsoft.com/office/powerpoint/2010/main" val="72141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研究背景です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今回は描く、音楽のセッションということで</a:t>
            </a:r>
          </a:p>
          <a:p>
            <a:r>
              <a:rPr kumimoji="1" lang="ja-JP" altLang="en-US" dirty="0" smtClean="0"/>
              <a:t>おそらくクリエイティブな方々が集まっていると思うので</a:t>
            </a:r>
            <a:endParaRPr kumimoji="1" lang="en-US" altLang="ja-JP" dirty="0" smtClean="0"/>
          </a:p>
          <a:p>
            <a:endParaRPr kumimoji="1" lang="en-US" altLang="ja-JP" dirty="0" smtClean="0"/>
          </a:p>
          <a:p>
            <a:r>
              <a:rPr kumimoji="1" lang="ja-JP" altLang="en-US" dirty="0" smtClean="0"/>
              <a:t>人物のイラストを練習したことがある人もいるのではないかと思います。</a:t>
            </a:r>
            <a:endParaRPr kumimoji="1" lang="en-US" altLang="ja-JP" dirty="0" smtClean="0"/>
          </a:p>
          <a:p>
            <a:endParaRPr kumimoji="1" lang="en-US" altLang="ja-JP" dirty="0" smtClean="0"/>
          </a:p>
          <a:p>
            <a:r>
              <a:rPr kumimoji="1" lang="ja-JP" altLang="en-US" dirty="0" smtClean="0"/>
              <a:t>しかし、人物を描くというのはいろいろと難しいことが多いです。</a:t>
            </a:r>
            <a:endParaRPr kumimoji="1" lang="en-US" altLang="ja-JP" dirty="0" smtClean="0"/>
          </a:p>
          <a:p>
            <a:endParaRPr kumimoji="1" lang="en-US" altLang="ja-JP" dirty="0" smtClean="0"/>
          </a:p>
          <a:p>
            <a:r>
              <a:rPr kumimoji="1" lang="ja-JP" altLang="en-US" dirty="0" smtClean="0"/>
              <a:t>複雑な人体の立体構造を平面に落とし込み、把握するための手がかりと</a:t>
            </a:r>
            <a:r>
              <a:rPr kumimoji="1" lang="ja-JP" altLang="en-US" dirty="0" smtClean="0"/>
              <a:t>して</a:t>
            </a:r>
            <a:endParaRPr kumimoji="1" lang="en-US" altLang="ja-JP" dirty="0" smtClean="0"/>
          </a:p>
          <a:p>
            <a:r>
              <a:rPr kumimoji="1" lang="ja-JP" altLang="en-US" dirty="0" smtClean="0"/>
              <a:t>バーチャルなデッサン人形を参考にイラストを描くという手法が存在します。</a:t>
            </a:r>
            <a:endParaRPr kumimoji="1" lang="en-US" altLang="ja-JP" baseline="0" dirty="0" smtClean="0"/>
          </a:p>
          <a:p>
            <a:endParaRPr kumimoji="1" lang="en-US" altLang="ja-JP" dirty="0" smtClean="0"/>
          </a:p>
          <a:p>
            <a:r>
              <a:rPr kumimoji="1" lang="ja-JP" altLang="en-US" dirty="0" smtClean="0"/>
              <a:t>また</a:t>
            </a:r>
            <a:r>
              <a:rPr kumimoji="1" lang="en-US" altLang="ja-JP" dirty="0" smtClean="0"/>
              <a:t>3DCG</a:t>
            </a:r>
            <a:r>
              <a:rPr kumimoji="1" lang="ja-JP" altLang="en-US" dirty="0" smtClean="0"/>
              <a:t>モデルのデッサン人形</a:t>
            </a:r>
            <a:r>
              <a:rPr kumimoji="1" lang="ja-JP" altLang="en-US" dirty="0" smtClean="0"/>
              <a:t>はさらに関節</a:t>
            </a:r>
            <a:r>
              <a:rPr kumimoji="1" lang="ja-JP" altLang="en-US" dirty="0" smtClean="0"/>
              <a:t>の自由度が</a:t>
            </a:r>
            <a:r>
              <a:rPr kumimoji="1" lang="ja-JP" altLang="en-US" dirty="0" smtClean="0"/>
              <a:t>高く、</a:t>
            </a:r>
            <a:r>
              <a:rPr kumimoji="1" lang="ja-JP" altLang="en-US" dirty="0" smtClean="0"/>
              <a:t>多彩なポーズを作成することが可能</a:t>
            </a:r>
            <a:r>
              <a:rPr kumimoji="1" lang="ja-JP" altLang="en-US" dirty="0" smtClean="0"/>
              <a:t>です</a:t>
            </a:r>
            <a:endParaRPr kumimoji="1" lang="en-US" altLang="ja-JP" dirty="0" smtClean="0"/>
          </a:p>
          <a:p>
            <a:r>
              <a:rPr kumimoji="1" lang="ja-JP" altLang="en-US" dirty="0" smtClean="0"/>
              <a:t>しかし関節の自由度が高いからこそポーズの作成には一定の知識が必要になります。</a:t>
            </a:r>
            <a:endParaRPr kumimoji="1" lang="en-US" altLang="ja-JP" dirty="0" smtClean="0"/>
          </a:p>
          <a:p>
            <a:endParaRPr kumimoji="1" lang="en-US" altLang="ja-JP" dirty="0" smtClean="0"/>
          </a:p>
          <a:p>
            <a:r>
              <a:rPr kumimoji="1" lang="ja-JP" altLang="en-US" dirty="0" smtClean="0"/>
              <a:t>バーチャルなデッサン人形を利用する上では</a:t>
            </a:r>
            <a:endParaRPr kumimoji="1" lang="en-US" altLang="ja-JP" dirty="0" smtClean="0"/>
          </a:p>
          <a:p>
            <a:endParaRPr kumimoji="1" lang="en-US" altLang="ja-JP" dirty="0" smtClean="0"/>
          </a:p>
          <a:p>
            <a:r>
              <a:rPr kumimoji="1" lang="ja-JP" altLang="en-US" dirty="0" smtClean="0"/>
              <a:t>人体にとって自然なポーズを作成する事が難しい、</a:t>
            </a:r>
            <a:endParaRPr kumimoji="1" lang="en-US" altLang="ja-JP" dirty="0" smtClean="0"/>
          </a:p>
          <a:p>
            <a:r>
              <a:rPr kumimoji="1" lang="ja-JP" altLang="en-US" dirty="0" smtClean="0"/>
              <a:t>また自分で作ったポーズデータを見ても自然になっているか</a:t>
            </a:r>
            <a:endParaRPr kumimoji="1" lang="en-US" altLang="ja-JP" dirty="0" smtClean="0"/>
          </a:p>
          <a:p>
            <a:r>
              <a:rPr kumimoji="1" lang="ja-JP" altLang="en-US" dirty="0" smtClean="0"/>
              <a:t>どうか判断しにくいという問題があります。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2</a:t>
            </a:fld>
            <a:endParaRPr kumimoji="1" lang="ja-JP" altLang="en-US"/>
          </a:p>
        </p:txBody>
      </p:sp>
    </p:spTree>
    <p:extLst>
      <p:ext uri="{BB962C8B-B14F-4D97-AF65-F5344CB8AC3E}">
        <p14:creationId xmlns:p14="http://schemas.microsoft.com/office/powerpoint/2010/main" val="86184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本研究の目指すところですが</a:t>
            </a:r>
            <a:endParaRPr kumimoji="1" lang="en-US" altLang="ja-JP" dirty="0" smtClean="0"/>
          </a:p>
          <a:p>
            <a:endParaRPr kumimoji="1" lang="en-US" altLang="ja-JP" dirty="0" smtClean="0"/>
          </a:p>
          <a:p>
            <a:r>
              <a:rPr kumimoji="1" lang="ja-JP" altLang="en-US" dirty="0" smtClean="0"/>
              <a:t>描きたい人物イラストのポーズデータを作ってシステムに投げると</a:t>
            </a:r>
            <a:endParaRPr kumimoji="1" lang="en-US" altLang="ja-JP" dirty="0" smtClean="0"/>
          </a:p>
          <a:p>
            <a:r>
              <a:rPr kumimoji="1" lang="ja-JP" altLang="en-US" dirty="0" smtClean="0"/>
              <a:t>より人体にとって負荷の少ない自然なポーズを提案してくれるというものを目指しました。</a:t>
            </a:r>
            <a:endParaRPr kumimoji="1" lang="en-US" altLang="ja-JP" dirty="0" smtClean="0"/>
          </a:p>
          <a:p>
            <a:endParaRPr kumimoji="1" lang="en-US" altLang="ja-JP" dirty="0" smtClean="0"/>
          </a:p>
          <a:p>
            <a:r>
              <a:rPr kumimoji="1" lang="ja-JP" altLang="en-US" dirty="0" smtClean="0"/>
              <a:t>あとは読む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3</a:t>
            </a:fld>
            <a:endParaRPr kumimoji="1" lang="ja-JP" altLang="en-US"/>
          </a:p>
        </p:txBody>
      </p:sp>
    </p:spTree>
    <p:extLst>
      <p:ext uri="{BB962C8B-B14F-4D97-AF65-F5344CB8AC3E}">
        <p14:creationId xmlns:p14="http://schemas.microsoft.com/office/powerpoint/2010/main" val="136945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実際にシステムが３</a:t>
            </a:r>
            <a:r>
              <a:rPr kumimoji="1" lang="en-US" altLang="ja-JP" dirty="0" smtClean="0"/>
              <a:t>DCG</a:t>
            </a:r>
            <a:r>
              <a:rPr kumimoji="1" lang="ja-JP" altLang="en-US" dirty="0" smtClean="0"/>
              <a:t>モデルを用いてデッサンの支援を行う研究と</a:t>
            </a:r>
            <a:r>
              <a:rPr kumimoji="1" lang="ja-JP" altLang="en-US" dirty="0" smtClean="0"/>
              <a:t>して合田</a:t>
            </a:r>
            <a:r>
              <a:rPr kumimoji="1" lang="ja-JP" altLang="en-US" dirty="0" smtClean="0"/>
              <a:t>らが行った</a:t>
            </a:r>
            <a:endParaRPr kumimoji="1" lang="en-US" altLang="ja-JP" dirty="0" smtClean="0"/>
          </a:p>
          <a:p>
            <a:r>
              <a:rPr kumimoji="1" lang="ja-JP" altLang="en-US" dirty="0" smtClean="0"/>
              <a:t>初心者のための鉛筆デッサンシステムがあります。</a:t>
            </a:r>
            <a:endParaRPr kumimoji="1" lang="en-US" altLang="ja-JP" dirty="0" smtClean="0"/>
          </a:p>
          <a:p>
            <a:endParaRPr kumimoji="1" lang="en-US" altLang="ja-JP" dirty="0" smtClean="0"/>
          </a:p>
          <a:p>
            <a:r>
              <a:rPr kumimoji="1" lang="ja-JP" altLang="en-US" dirty="0" smtClean="0"/>
              <a:t>実際にユーザーが描いた絵の特徴量を抽出し、</a:t>
            </a:r>
            <a:endParaRPr kumimoji="1" lang="en-US" altLang="ja-JP" dirty="0" smtClean="0"/>
          </a:p>
          <a:p>
            <a:r>
              <a:rPr kumimoji="1" lang="ja-JP" altLang="en-US" dirty="0" smtClean="0"/>
              <a:t>３</a:t>
            </a:r>
            <a:r>
              <a:rPr kumimoji="1" lang="en-US" altLang="ja-JP" dirty="0" smtClean="0"/>
              <a:t>DCG</a:t>
            </a:r>
            <a:r>
              <a:rPr kumimoji="1" lang="ja-JP" altLang="en-US" dirty="0" smtClean="0"/>
              <a:t>モデルと照らし合わせ、誤りの同定からアドバイスを生成し</a:t>
            </a:r>
            <a:endParaRPr kumimoji="1" lang="en-US" altLang="ja-JP" dirty="0" smtClean="0"/>
          </a:p>
          <a:p>
            <a:r>
              <a:rPr kumimoji="1" lang="ja-JP" altLang="en-US" dirty="0" smtClean="0"/>
              <a:t>ユーザーにフィードバックを返すという手法で</a:t>
            </a:r>
            <a:endParaRPr kumimoji="1" lang="en-US" altLang="ja-JP" dirty="0" smtClean="0"/>
          </a:p>
          <a:p>
            <a:r>
              <a:rPr kumimoji="1" lang="ja-JP" altLang="en-US" dirty="0" smtClean="0"/>
              <a:t>初心者のデッサン能力の向上を目指しています。</a:t>
            </a:r>
            <a:endParaRPr kumimoji="1" lang="en-US" altLang="ja-JP" dirty="0" smtClean="0"/>
          </a:p>
          <a:p>
            <a:endParaRPr kumimoji="1" lang="en-US" altLang="ja-JP" dirty="0" smtClean="0"/>
          </a:p>
          <a:p>
            <a:r>
              <a:rPr kumimoji="1" lang="ja-JP" altLang="en-US" dirty="0" smtClean="0"/>
              <a:t>本研究でもシステムがユーザーに新たなポーズを提案することで</a:t>
            </a:r>
            <a:endParaRPr kumimoji="1" lang="en-US" altLang="ja-JP" dirty="0" smtClean="0"/>
          </a:p>
          <a:p>
            <a:r>
              <a:rPr kumimoji="1" lang="ja-JP" altLang="en-US" dirty="0" smtClean="0"/>
              <a:t>物理モデルを持ったポーズデータへの認識を向上を目指した。</a:t>
            </a:r>
            <a:endParaRPr kumimoji="1" lang="en-US" altLang="ja-JP" dirty="0" smtClean="0"/>
          </a:p>
          <a:p>
            <a:endParaRPr kumimoji="1" lang="en-US" altLang="ja-JP" dirty="0" smtClean="0"/>
          </a:p>
          <a:p>
            <a:r>
              <a:rPr kumimoji="1" lang="ja-JP" altLang="en-US" dirty="0" smtClean="0"/>
              <a:t>またセルシスからはバーチャルデッサン人形を内蔵したソフトウェアとして</a:t>
            </a:r>
            <a:endParaRPr kumimoji="1" lang="en-US" altLang="ja-JP" dirty="0" smtClean="0"/>
          </a:p>
          <a:p>
            <a:r>
              <a:rPr kumimoji="1" lang="ja-JP" altLang="en-US" dirty="0" smtClean="0"/>
              <a:t>クリップスタジオペイントが販売されています。</a:t>
            </a:r>
            <a:endParaRPr kumimoji="1" lang="en-US" altLang="ja-JP" dirty="0" smtClean="0"/>
          </a:p>
          <a:p>
            <a:r>
              <a:rPr kumimoji="1" lang="ja-JP" altLang="en-US" dirty="0" smtClean="0"/>
              <a:t>実物のデッサン人形を操作してポージングを行う外部デバイス、</a:t>
            </a:r>
            <a:r>
              <a:rPr kumimoji="1" lang="en-US" altLang="ja-JP" dirty="0" smtClean="0"/>
              <a:t>QUMARION</a:t>
            </a:r>
            <a:r>
              <a:rPr kumimoji="1" lang="ja-JP" altLang="en-US" dirty="0" smtClean="0"/>
              <a:t>や</a:t>
            </a:r>
            <a:endParaRPr kumimoji="1" lang="en-US" altLang="ja-JP" dirty="0" smtClean="0"/>
          </a:p>
          <a:p>
            <a:r>
              <a:rPr kumimoji="1" lang="ja-JP" altLang="en-US" dirty="0" smtClean="0"/>
              <a:t>体のパーツの目標位置を移動させ、</a:t>
            </a:r>
            <a:r>
              <a:rPr kumimoji="1" lang="en-US" altLang="ja-JP" dirty="0" smtClean="0"/>
              <a:t>IK</a:t>
            </a:r>
            <a:r>
              <a:rPr kumimoji="1" lang="ja-JP" altLang="en-US" dirty="0" smtClean="0"/>
              <a:t>を利用してインタラクティブにポージングを行う機能などが提供されている。</a:t>
            </a:r>
            <a:endParaRPr kumimoji="1" lang="en-US" altLang="ja-JP" dirty="0" smtClean="0"/>
          </a:p>
          <a:p>
            <a:endParaRPr kumimoji="1" lang="en-US" altLang="ja-JP" dirty="0" smtClean="0"/>
          </a:p>
          <a:p>
            <a:r>
              <a:rPr kumimoji="1" lang="ja-JP" altLang="en-US" dirty="0" smtClean="0"/>
              <a:t>本研究でも手先の目標位置を最適化の目的関数に組み込み</a:t>
            </a:r>
            <a:endParaRPr kumimoji="1" lang="en-US" altLang="ja-JP" dirty="0" smtClean="0"/>
          </a:p>
          <a:p>
            <a:r>
              <a:rPr kumimoji="1" lang="ja-JP" altLang="en-US" dirty="0" smtClean="0"/>
              <a:t>ユーザーの意図したポージングの実現を目指している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4</a:t>
            </a:fld>
            <a:endParaRPr kumimoji="1" lang="ja-JP" altLang="en-US"/>
          </a:p>
        </p:txBody>
      </p:sp>
    </p:spTree>
    <p:extLst>
      <p:ext uri="{BB962C8B-B14F-4D97-AF65-F5344CB8AC3E}">
        <p14:creationId xmlns:p14="http://schemas.microsoft.com/office/powerpoint/2010/main" val="202176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システムのまとめは以下の図のとおりです</a:t>
            </a:r>
            <a:r>
              <a:rPr kumimoji="1" lang="ja-JP" altLang="en-US" dirty="0" smtClean="0"/>
              <a:t>。</a:t>
            </a:r>
            <a:endParaRPr kumimoji="1" lang="en-US" altLang="ja-JP" dirty="0" smtClean="0"/>
          </a:p>
          <a:p>
            <a:endParaRPr kumimoji="1" lang="en-US" altLang="ja-JP" dirty="0" smtClean="0"/>
          </a:p>
          <a:p>
            <a:r>
              <a:rPr kumimoji="1" lang="ja-JP" altLang="en-US" dirty="0" smtClean="0"/>
              <a:t>まずユーザーが姿勢データを入力</a:t>
            </a:r>
            <a:endParaRPr kumimoji="1" lang="en-US" altLang="ja-JP" dirty="0" smtClean="0"/>
          </a:p>
          <a:p>
            <a:r>
              <a:rPr kumimoji="1" lang="ja-JP" altLang="en-US" dirty="0" smtClean="0"/>
              <a:t>こちらは１からデータを入力してもよいですし、</a:t>
            </a:r>
            <a:endParaRPr kumimoji="1" lang="en-US" altLang="ja-JP" dirty="0" smtClean="0"/>
          </a:p>
          <a:p>
            <a:r>
              <a:rPr kumimoji="1" lang="ja-JP" altLang="en-US" dirty="0" smtClean="0"/>
              <a:t>自分で描いたラフイラストをてがかりに入力してもいい。</a:t>
            </a:r>
            <a:endParaRPr kumimoji="1" lang="en-US" altLang="ja-JP" dirty="0" smtClean="0"/>
          </a:p>
          <a:p>
            <a:endParaRPr kumimoji="1" lang="en-US" altLang="ja-JP" dirty="0" smtClean="0"/>
          </a:p>
          <a:p>
            <a:r>
              <a:rPr kumimoji="1" lang="ja-JP" altLang="en-US" dirty="0" smtClean="0"/>
              <a:t>関節角トルクを求めるための静力学計算を行い</a:t>
            </a:r>
            <a:endParaRPr kumimoji="1" lang="en-US" altLang="ja-JP" dirty="0" smtClean="0"/>
          </a:p>
          <a:p>
            <a:r>
              <a:rPr kumimoji="1" lang="ja-JP" altLang="en-US" dirty="0" smtClean="0"/>
              <a:t>関節角トルクを含めた評価関数により姿勢を評価</a:t>
            </a:r>
            <a:endParaRPr kumimoji="1" lang="en-US" altLang="ja-JP" dirty="0" smtClean="0"/>
          </a:p>
          <a:p>
            <a:r>
              <a:rPr kumimoji="1" lang="ja-JP" altLang="en-US" dirty="0" smtClean="0"/>
              <a:t>その後パラメータの</a:t>
            </a:r>
            <a:r>
              <a:rPr kumimoji="1" lang="en-US" altLang="ja-JP" dirty="0" smtClean="0"/>
              <a:t>CMA-ES</a:t>
            </a:r>
            <a:r>
              <a:rPr kumimoji="1" lang="ja-JP" altLang="en-US" dirty="0" smtClean="0"/>
              <a:t>法により最適化計算を行っています。</a:t>
            </a:r>
            <a:endParaRPr kumimoji="1" lang="en-US" altLang="ja-JP" dirty="0" smtClean="0"/>
          </a:p>
          <a:p>
            <a:endParaRPr kumimoji="1" lang="en-US" altLang="ja-JP" dirty="0" smtClean="0"/>
          </a:p>
          <a:p>
            <a:r>
              <a:rPr kumimoji="1" lang="ja-JP" altLang="en-US" dirty="0" smtClean="0"/>
              <a:t>角関節のパラメータからパーツの座標を求める運動学のシミュレーションや</a:t>
            </a:r>
            <a:endParaRPr kumimoji="1" lang="en-US" altLang="ja-JP" dirty="0" smtClean="0"/>
          </a:p>
          <a:p>
            <a:r>
              <a:rPr kumimoji="1" lang="ja-JP" altLang="en-US" dirty="0" smtClean="0"/>
              <a:t>姿勢データのエディットには</a:t>
            </a:r>
            <a:r>
              <a:rPr kumimoji="1" lang="en-US" altLang="ja-JP" dirty="0" smtClean="0"/>
              <a:t>Unity</a:t>
            </a:r>
            <a:r>
              <a:rPr kumimoji="1" lang="ja-JP" altLang="en-US" dirty="0" smtClean="0"/>
              <a:t>のエンジン、</a:t>
            </a:r>
            <a:r>
              <a:rPr kumimoji="1" lang="en-US" altLang="ja-JP" dirty="0" smtClean="0"/>
              <a:t>UI</a:t>
            </a:r>
            <a:r>
              <a:rPr kumimoji="1" lang="ja-JP" altLang="en-US" dirty="0" smtClean="0"/>
              <a:t>を利用しています。</a:t>
            </a:r>
            <a:endParaRPr kumimoji="1" lang="en-US" altLang="ja-JP" dirty="0" smtClean="0"/>
          </a:p>
          <a:p>
            <a:endParaRPr kumimoji="1" lang="en-US" altLang="ja-JP" dirty="0" smtClean="0"/>
          </a:p>
          <a:p>
            <a:endParaRPr kumimoji="1" lang="en-US" altLang="ja-JP" dirty="0" smtClean="0"/>
          </a:p>
          <a:p>
            <a:r>
              <a:rPr kumimoji="1" lang="ja-JP" altLang="en-US" dirty="0" smtClean="0"/>
              <a:t>現在のシステムでは</a:t>
            </a:r>
            <a:endParaRPr kumimoji="1" lang="en-US" altLang="ja-JP" dirty="0" smtClean="0"/>
          </a:p>
          <a:p>
            <a:r>
              <a:rPr kumimoji="1" lang="ja-JP" altLang="en-US" dirty="0" smtClean="0"/>
              <a:t>ユーザーが姿勢データ</a:t>
            </a:r>
            <a:r>
              <a:rPr kumimoji="1" lang="ja-JP" altLang="en-US" dirty="0" smtClean="0"/>
              <a:t>を</a:t>
            </a:r>
            <a:r>
              <a:rPr kumimoji="1" lang="en-US" altLang="ja-JP" dirty="0" smtClean="0"/>
              <a:t>Unity</a:t>
            </a:r>
            <a:r>
              <a:rPr kumimoji="1" lang="ja-JP" altLang="en-US" dirty="0" smtClean="0"/>
              <a:t>のエディタ上</a:t>
            </a:r>
            <a:r>
              <a:rPr kumimoji="1" lang="ja-JP" altLang="en-US" dirty="0" smtClean="0"/>
              <a:t>で作成し</a:t>
            </a:r>
            <a:endParaRPr kumimoji="1" lang="en-US" altLang="ja-JP" dirty="0" smtClean="0"/>
          </a:p>
          <a:p>
            <a:r>
              <a:rPr kumimoji="1" lang="ja-JP" altLang="en-US" dirty="0" smtClean="0"/>
              <a:t>モデルが持つ関節角の値を</a:t>
            </a:r>
            <a:r>
              <a:rPr kumimoji="1" lang="ja-JP" altLang="en-US" dirty="0" smtClean="0"/>
              <a:t>保存、</a:t>
            </a:r>
            <a:endParaRPr kumimoji="1" lang="en-US" altLang="ja-JP" dirty="0" smtClean="0"/>
          </a:p>
          <a:p>
            <a:endParaRPr kumimoji="1" lang="en-US" altLang="ja-JP" dirty="0" smtClean="0"/>
          </a:p>
          <a:p>
            <a:r>
              <a:rPr kumimoji="1" lang="ja-JP" altLang="en-US" dirty="0" smtClean="0"/>
              <a:t>その後最適化計算を実行し、</a:t>
            </a:r>
            <a:endParaRPr kumimoji="1" lang="en-US" altLang="ja-JP" dirty="0" smtClean="0"/>
          </a:p>
          <a:p>
            <a:r>
              <a:rPr kumimoji="1" lang="ja-JP" altLang="en-US" dirty="0" smtClean="0"/>
              <a:t>提案姿勢を出力するという流れになっています。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5</a:t>
            </a:fld>
            <a:endParaRPr kumimoji="1" lang="ja-JP" altLang="en-US"/>
          </a:p>
        </p:txBody>
      </p:sp>
    </p:spTree>
    <p:extLst>
      <p:ext uri="{BB962C8B-B14F-4D97-AF65-F5344CB8AC3E}">
        <p14:creationId xmlns:p14="http://schemas.microsoft.com/office/powerpoint/2010/main" val="313184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システム</a:t>
            </a:r>
            <a:r>
              <a:rPr kumimoji="1" lang="ja-JP" altLang="en-US" dirty="0" smtClean="0"/>
              <a:t>の静力学計算部分です。</a:t>
            </a:r>
            <a:endParaRPr kumimoji="1" lang="en-US" altLang="ja-JP" dirty="0" smtClean="0"/>
          </a:p>
          <a:p>
            <a:endParaRPr kumimoji="1" lang="en-US" altLang="ja-JP" dirty="0" smtClean="0"/>
          </a:p>
          <a:p>
            <a:r>
              <a:rPr kumimoji="1" lang="ja-JP" altLang="en-US" dirty="0" smtClean="0"/>
              <a:t>まずリンクの先が自由な</a:t>
            </a:r>
            <a:r>
              <a:rPr kumimoji="1" lang="ja-JP" altLang="en-US" dirty="0" smtClean="0"/>
              <a:t>場合ですが</a:t>
            </a:r>
            <a:endParaRPr kumimoji="1" lang="en-US" altLang="ja-JP" dirty="0" smtClean="0"/>
          </a:p>
          <a:p>
            <a:r>
              <a:rPr kumimoji="1" lang="en-US" altLang="ja-JP" dirty="0" smtClean="0"/>
              <a:t>1</a:t>
            </a:r>
            <a:r>
              <a:rPr kumimoji="1" lang="ja-JP" altLang="en-US" dirty="0" smtClean="0"/>
              <a:t>物体と</a:t>
            </a:r>
            <a:r>
              <a:rPr kumimoji="1" lang="en-US" altLang="ja-JP" dirty="0" smtClean="0"/>
              <a:t>1</a:t>
            </a:r>
            <a:r>
              <a:rPr kumimoji="1" lang="ja-JP" altLang="en-US" dirty="0" smtClean="0"/>
              <a:t>関節の問題として</a:t>
            </a:r>
            <a:endParaRPr kumimoji="1" lang="en-US" altLang="ja-JP" dirty="0" smtClean="0"/>
          </a:p>
          <a:p>
            <a:r>
              <a:rPr kumimoji="1" lang="ja-JP" altLang="en-US" dirty="0" smtClean="0"/>
              <a:t>身体パーツの質量と重力により発生するトルクに対抗する発揮トルクを</a:t>
            </a:r>
            <a:endParaRPr kumimoji="1" lang="en-US" altLang="ja-JP" dirty="0" smtClean="0"/>
          </a:p>
          <a:p>
            <a:r>
              <a:rPr kumimoji="1" lang="ja-JP" altLang="en-US" dirty="0" smtClean="0"/>
              <a:t>計算しています。</a:t>
            </a:r>
            <a:endParaRPr kumimoji="1" lang="en-US" altLang="ja-JP" dirty="0" smtClean="0"/>
          </a:p>
          <a:p>
            <a:endParaRPr kumimoji="1" lang="en-US" altLang="ja-JP" dirty="0" smtClean="0"/>
          </a:p>
          <a:p>
            <a:endParaRPr kumimoji="1" lang="en-US" altLang="ja-JP" dirty="0" smtClean="0"/>
          </a:p>
          <a:p>
            <a:r>
              <a:rPr kumimoji="1" lang="ja-JP" altLang="en-US" dirty="0" smtClean="0"/>
              <a:t>リンクの先が地面についており</a:t>
            </a:r>
            <a:endParaRPr kumimoji="1" lang="en-US" altLang="ja-JP" dirty="0" smtClean="0"/>
          </a:p>
          <a:p>
            <a:r>
              <a:rPr kumimoji="1" lang="ja-JP" altLang="en-US" dirty="0" smtClean="0"/>
              <a:t>パラレルリンクな構造となっている</a:t>
            </a:r>
            <a:r>
              <a:rPr kumimoji="1" lang="ja-JP" altLang="en-US" dirty="0" smtClean="0"/>
              <a:t>場合</a:t>
            </a:r>
            <a:endParaRPr kumimoji="1" lang="en-US" altLang="ja-JP" dirty="0" smtClean="0"/>
          </a:p>
          <a:p>
            <a:r>
              <a:rPr kumimoji="1" lang="ja-JP" altLang="en-US" dirty="0" smtClean="0"/>
              <a:t>地面からの床反力を含めた</a:t>
            </a:r>
            <a:r>
              <a:rPr kumimoji="1" lang="en-US" altLang="ja-JP" dirty="0" smtClean="0"/>
              <a:t>2</a:t>
            </a:r>
            <a:r>
              <a:rPr kumimoji="1" lang="ja-JP" altLang="en-US" dirty="0" smtClean="0"/>
              <a:t>物体と</a:t>
            </a:r>
            <a:r>
              <a:rPr kumimoji="1" lang="en-US" altLang="ja-JP" dirty="0" smtClean="0"/>
              <a:t>1</a:t>
            </a:r>
            <a:r>
              <a:rPr kumimoji="1" lang="ja-JP" altLang="en-US" dirty="0" smtClean="0"/>
              <a:t>関節の系として考え</a:t>
            </a:r>
            <a:endParaRPr kumimoji="1" lang="en-US" altLang="ja-JP" dirty="0" smtClean="0"/>
          </a:p>
          <a:p>
            <a:r>
              <a:rPr kumimoji="1" lang="ja-JP" altLang="en-US" dirty="0" smtClean="0"/>
              <a:t>関節が発揮すべきトルクを計算しています。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6</a:t>
            </a:fld>
            <a:endParaRPr kumimoji="1" lang="ja-JP" altLang="en-US"/>
          </a:p>
        </p:txBody>
      </p:sp>
    </p:spTree>
    <p:extLst>
      <p:ext uri="{BB962C8B-B14F-4D97-AF65-F5344CB8AC3E}">
        <p14:creationId xmlns:p14="http://schemas.microsoft.com/office/powerpoint/2010/main" val="266550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姿勢の評価関数</a:t>
            </a:r>
            <a:r>
              <a:rPr kumimoji="1" lang="ja-JP" altLang="en-US" dirty="0" smtClean="0"/>
              <a:t>と</a:t>
            </a:r>
            <a:r>
              <a:rPr kumimoji="1" lang="ja-JP" altLang="en-US" dirty="0" smtClean="0"/>
              <a:t>しては以下</a:t>
            </a:r>
            <a:r>
              <a:rPr kumimoji="1" lang="ja-JP" altLang="en-US" dirty="0" smtClean="0"/>
              <a:t>の数値を考慮</a:t>
            </a:r>
            <a:r>
              <a:rPr kumimoji="1" lang="ja-JP" altLang="en-US" dirty="0" smtClean="0"/>
              <a:t>しました</a:t>
            </a:r>
            <a:endParaRPr kumimoji="1" lang="en-US" altLang="ja-JP" dirty="0" smtClean="0"/>
          </a:p>
          <a:p>
            <a:endParaRPr kumimoji="1" lang="en-US" altLang="ja-JP" dirty="0" smtClean="0"/>
          </a:p>
          <a:p>
            <a:r>
              <a:rPr kumimoji="1" lang="ja-JP" altLang="en-US" dirty="0" smtClean="0"/>
              <a:t>１つ目は</a:t>
            </a:r>
            <a:endParaRPr kumimoji="1" lang="en-US" altLang="ja-JP" dirty="0" smtClean="0"/>
          </a:p>
          <a:p>
            <a:r>
              <a:rPr kumimoji="1" lang="ja-JP" altLang="en-US" dirty="0" smtClean="0"/>
              <a:t>姿勢維持に必要な関節の発揮トルクの</a:t>
            </a:r>
            <a:r>
              <a:rPr kumimoji="1" lang="ja-JP" altLang="en-US" dirty="0" smtClean="0"/>
              <a:t>ノルムの二乗の</a:t>
            </a:r>
            <a:r>
              <a:rPr kumimoji="1" lang="ja-JP" altLang="en-US" dirty="0" smtClean="0"/>
              <a:t>総和</a:t>
            </a:r>
            <a:r>
              <a:rPr kumimoji="1" lang="ja-JP" altLang="en-US" dirty="0" smtClean="0"/>
              <a:t>です</a:t>
            </a:r>
            <a:endParaRPr kumimoji="1" lang="en-US" altLang="ja-JP" dirty="0" smtClean="0"/>
          </a:p>
          <a:p>
            <a:r>
              <a:rPr kumimoji="1" lang="ja-JP" altLang="en-US" dirty="0" smtClean="0"/>
              <a:t>各関節が発揮することができるトルクの最大発揮値には差があるので</a:t>
            </a:r>
            <a:endParaRPr kumimoji="1" lang="en-US" altLang="ja-JP" dirty="0" smtClean="0"/>
          </a:p>
          <a:p>
            <a:r>
              <a:rPr kumimoji="1" lang="ja-JP" altLang="en-US" dirty="0" smtClean="0"/>
              <a:t>関節が発揮すべき</a:t>
            </a:r>
            <a:r>
              <a:rPr kumimoji="1" lang="ja-JP" altLang="en-US" dirty="0" smtClean="0"/>
              <a:t>トルクの大きさに</a:t>
            </a:r>
            <a:r>
              <a:rPr kumimoji="1" lang="ja-JP" altLang="en-US" dirty="0" smtClean="0"/>
              <a:t>重み付けをしたうえでの総和を考えました。</a:t>
            </a:r>
            <a:endParaRPr kumimoji="1" lang="en-US" altLang="ja-JP" dirty="0" smtClean="0"/>
          </a:p>
          <a:p>
            <a:endParaRPr kumimoji="1" lang="en-US" altLang="ja-JP" dirty="0" smtClean="0"/>
          </a:p>
          <a:p>
            <a:r>
              <a:rPr kumimoji="1" lang="ja-JP" altLang="en-US" dirty="0" smtClean="0"/>
              <a:t>２つ目は</a:t>
            </a:r>
            <a:endParaRPr kumimoji="1" lang="en-US" altLang="ja-JP" dirty="0" smtClean="0"/>
          </a:p>
          <a:p>
            <a:r>
              <a:rPr kumimoji="1" lang="ja-JP" altLang="en-US" dirty="0" smtClean="0"/>
              <a:t>入力姿勢からの「ずれ」</a:t>
            </a:r>
            <a:r>
              <a:rPr kumimoji="1" lang="ja-JP" altLang="en-US" dirty="0" smtClean="0"/>
              <a:t>の量の総和</a:t>
            </a:r>
            <a:r>
              <a:rPr kumimoji="1" lang="ja-JP" altLang="en-US" dirty="0" smtClean="0"/>
              <a:t>です。</a:t>
            </a:r>
            <a:endParaRPr kumimoji="1" lang="en-US" altLang="ja-JP" dirty="0" smtClean="0"/>
          </a:p>
          <a:p>
            <a:r>
              <a:rPr kumimoji="1" lang="ja-JP" altLang="en-US" dirty="0" smtClean="0"/>
              <a:t>この評価値がなければ姿勢は最適化計算により際限なく力の抜けた姿勢になっていくので</a:t>
            </a:r>
            <a:endParaRPr kumimoji="1" lang="en-US" altLang="ja-JP" dirty="0" smtClean="0"/>
          </a:p>
          <a:p>
            <a:endParaRPr kumimoji="1" lang="en-US" altLang="ja-JP" dirty="0" smtClean="0"/>
          </a:p>
          <a:p>
            <a:r>
              <a:rPr kumimoji="1" lang="ja-JP" altLang="en-US" dirty="0" smtClean="0"/>
              <a:t>元</a:t>
            </a:r>
            <a:r>
              <a:rPr kumimoji="1" lang="ja-JP" altLang="en-US" dirty="0" smtClean="0"/>
              <a:t>の姿勢からのずれを目的関数に組み込むことでユーザーが意図した姿勢を崩さないように考慮した</a:t>
            </a:r>
            <a:r>
              <a:rPr kumimoji="1" lang="ja-JP" altLang="en-US" dirty="0" smtClean="0"/>
              <a:t>。</a:t>
            </a:r>
            <a:endParaRPr kumimoji="1" lang="en-US" altLang="ja-JP" dirty="0" smtClean="0"/>
          </a:p>
          <a:p>
            <a:r>
              <a:rPr kumimoji="1" lang="ja-JP" altLang="en-US" dirty="0" smtClean="0"/>
              <a:t>また重み付けによって、例えば机の上のコップ周辺といった</a:t>
            </a:r>
            <a:endParaRPr kumimoji="1" lang="en-US" altLang="ja-JP" dirty="0" smtClean="0"/>
          </a:p>
          <a:p>
            <a:r>
              <a:rPr kumimoji="1" lang="ja-JP" altLang="en-US" dirty="0" smtClean="0"/>
              <a:t>特定の位置に、特定のパーツの位置を設定できるようにした。</a:t>
            </a:r>
            <a:endParaRPr kumimoji="1" lang="en-US" altLang="ja-JP" dirty="0" smtClean="0"/>
          </a:p>
          <a:p>
            <a:endParaRPr kumimoji="1" lang="en-US" altLang="ja-JP" dirty="0" smtClean="0"/>
          </a:p>
          <a:p>
            <a:r>
              <a:rPr kumimoji="1" lang="ja-JP" altLang="en-US" dirty="0" smtClean="0"/>
              <a:t>３つ目は</a:t>
            </a:r>
            <a:endParaRPr kumimoji="1" lang="en-US" altLang="ja-JP" dirty="0" smtClean="0"/>
          </a:p>
          <a:p>
            <a:r>
              <a:rPr kumimoji="1" lang="ja-JP" altLang="en-US" dirty="0" smtClean="0"/>
              <a:t>両脚の中心点と重心を床に射影した点との距離です。</a:t>
            </a:r>
            <a:endParaRPr kumimoji="1" lang="en-US" altLang="ja-JP" dirty="0" smtClean="0"/>
          </a:p>
          <a:p>
            <a:r>
              <a:rPr kumimoji="1" lang="ja-JP" altLang="en-US" dirty="0" smtClean="0"/>
              <a:t>どちらか一方の足に重心がかかっているような不安定な姿勢を避けられるように設定した。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7</a:t>
            </a:fld>
            <a:endParaRPr kumimoji="1" lang="ja-JP" altLang="en-US"/>
          </a:p>
        </p:txBody>
      </p:sp>
    </p:spTree>
    <p:extLst>
      <p:ext uri="{BB962C8B-B14F-4D97-AF65-F5344CB8AC3E}">
        <p14:creationId xmlns:p14="http://schemas.microsoft.com/office/powerpoint/2010/main" val="247392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実行結果です。</a:t>
            </a:r>
            <a:endParaRPr kumimoji="1" lang="en-US" altLang="ja-JP" dirty="0" smtClean="0"/>
          </a:p>
          <a:p>
            <a:endParaRPr kumimoji="1" lang="en-US" altLang="ja-JP" dirty="0" smtClean="0"/>
          </a:p>
          <a:p>
            <a:r>
              <a:rPr kumimoji="1" lang="ja-JP" altLang="en-US" dirty="0" smtClean="0"/>
              <a:t>今回は私が実際にポーズデータを作成し</a:t>
            </a:r>
            <a:endParaRPr kumimoji="1" lang="en-US" altLang="ja-JP" dirty="0" smtClean="0"/>
          </a:p>
          <a:p>
            <a:r>
              <a:rPr kumimoji="1" lang="ja-JP" altLang="en-US" dirty="0" smtClean="0"/>
              <a:t>作成したシステムによりどのような結果が出力されるかを検証した。</a:t>
            </a:r>
            <a:endParaRPr kumimoji="1" lang="en-US" altLang="ja-JP" dirty="0" smtClean="0"/>
          </a:p>
          <a:p>
            <a:r>
              <a:rPr kumimoji="1" lang="ja-JP" altLang="en-US" dirty="0" smtClean="0"/>
              <a:t>スライドには結果の一例を表示しています。</a:t>
            </a:r>
            <a:endParaRPr kumimoji="1" lang="en-US" altLang="ja-JP" dirty="0" smtClean="0"/>
          </a:p>
          <a:p>
            <a:endParaRPr kumimoji="1" lang="en-US" altLang="ja-JP" dirty="0" smtClean="0"/>
          </a:p>
          <a:p>
            <a:r>
              <a:rPr kumimoji="1" lang="ja-JP" altLang="en-US" dirty="0" smtClean="0"/>
              <a:t>入力姿勢と最適化後の数値を見比べると</a:t>
            </a:r>
            <a:endParaRPr kumimoji="1" lang="en-US" altLang="ja-JP" dirty="0" smtClean="0"/>
          </a:p>
          <a:p>
            <a:r>
              <a:rPr kumimoji="1" lang="ja-JP" altLang="en-US" dirty="0" smtClean="0"/>
              <a:t>より発揮トルクが少なくすむような姿勢が出力できていることがわかります。</a:t>
            </a:r>
            <a:endParaRPr kumimoji="1" lang="en-US" altLang="ja-JP" dirty="0" smtClean="0"/>
          </a:p>
          <a:p>
            <a:endParaRPr kumimoji="1" lang="en-US" altLang="ja-JP" dirty="0" smtClean="0"/>
          </a:p>
          <a:p>
            <a:r>
              <a:rPr kumimoji="1" lang="ja-JP" altLang="en-US" dirty="0" smtClean="0"/>
              <a:t>しかし今回行ったシミュレーションでは最適化計算に時間がかかり</a:t>
            </a:r>
            <a:endParaRPr kumimoji="1" lang="en-US" altLang="ja-JP" dirty="0" smtClean="0"/>
          </a:p>
          <a:p>
            <a:r>
              <a:rPr kumimoji="1" lang="ja-JP" altLang="en-US" dirty="0" smtClean="0"/>
              <a:t>実用に耐えうるものではありませんでした。</a:t>
            </a:r>
            <a:endParaRPr kumimoji="1" lang="en-US" altLang="ja-JP" dirty="0" smtClean="0"/>
          </a:p>
          <a:p>
            <a:endParaRPr kumimoji="1" lang="en-US" altLang="ja-JP" dirty="0" smtClean="0"/>
          </a:p>
          <a:p>
            <a:r>
              <a:rPr kumimoji="1" lang="ja-JP" altLang="en-US" dirty="0" smtClean="0"/>
              <a:t>原因が逆動力学計算とシミュレーションにあると考え</a:t>
            </a:r>
            <a:endParaRPr kumimoji="1" lang="en-US" altLang="ja-JP" dirty="0" smtClean="0"/>
          </a:p>
          <a:p>
            <a:r>
              <a:rPr kumimoji="1" lang="ja-JP" altLang="en-US" dirty="0" smtClean="0"/>
              <a:t>人の立位姿勢についての静力学計算を解く事で</a:t>
            </a:r>
            <a:endParaRPr kumimoji="1" lang="en-US" altLang="ja-JP" dirty="0" smtClean="0"/>
          </a:p>
          <a:p>
            <a:r>
              <a:rPr kumimoji="1" lang="ja-JP" altLang="en-US" dirty="0" smtClean="0"/>
              <a:t>姿勢維持に必要なトルクを計算しすることしました。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8</a:t>
            </a:fld>
            <a:endParaRPr kumimoji="1" lang="ja-JP" altLang="en-US"/>
          </a:p>
        </p:txBody>
      </p:sp>
    </p:spTree>
    <p:extLst>
      <p:ext uri="{BB962C8B-B14F-4D97-AF65-F5344CB8AC3E}">
        <p14:creationId xmlns:p14="http://schemas.microsoft.com/office/powerpoint/2010/main" val="414601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今後の課題です。</a:t>
            </a:r>
            <a:endParaRPr kumimoji="1" lang="en-US" altLang="ja-JP" dirty="0" smtClean="0"/>
          </a:p>
          <a:p>
            <a:endParaRPr kumimoji="1" lang="en-US" altLang="ja-JP" dirty="0" smtClean="0"/>
          </a:p>
          <a:p>
            <a:r>
              <a:rPr kumimoji="1" lang="ja-JP" altLang="en-US" dirty="0" smtClean="0"/>
              <a:t>まずひとつにはプログラムの実用化を目指しています。</a:t>
            </a:r>
            <a:endParaRPr kumimoji="1" lang="en-US" altLang="ja-JP" dirty="0" smtClean="0"/>
          </a:p>
          <a:p>
            <a:endParaRPr kumimoji="1" lang="en-US" altLang="ja-JP" dirty="0" smtClean="0"/>
          </a:p>
          <a:p>
            <a:r>
              <a:rPr kumimoji="1" lang="ja-JP" altLang="en-US" dirty="0" smtClean="0"/>
              <a:t>評価関数の重み付けは現在私が決めうちで行っているので</a:t>
            </a:r>
            <a:endParaRPr kumimoji="1" lang="en-US" altLang="ja-JP" dirty="0" smtClean="0"/>
          </a:p>
          <a:p>
            <a:r>
              <a:rPr kumimoji="1" lang="ja-JP" altLang="en-US" dirty="0" smtClean="0"/>
              <a:t>各関節が発揮できる最大トルクの方向、大きさなどは調査しながらやっていく</a:t>
            </a:r>
            <a:endParaRPr kumimoji="1" lang="en-US" altLang="ja-JP" dirty="0" smtClean="0"/>
          </a:p>
          <a:p>
            <a:endParaRPr kumimoji="1" lang="en-US" altLang="ja-JP" dirty="0" smtClean="0"/>
          </a:p>
          <a:p>
            <a:r>
              <a:rPr kumimoji="1" lang="ja-JP" altLang="en-US" dirty="0" smtClean="0"/>
              <a:t>また足先が作る支持多角形の中に床反力中心が含まれているか、</a:t>
            </a:r>
            <a:endParaRPr kumimoji="1" lang="en-US" altLang="ja-JP" dirty="0" smtClean="0"/>
          </a:p>
          <a:p>
            <a:r>
              <a:rPr kumimoji="1" lang="ja-JP" altLang="en-US" dirty="0" smtClean="0"/>
              <a:t>最適化の結果脚が浮いてしまわないかなどといった場合分けが必要になってくるので</a:t>
            </a:r>
            <a:endParaRPr kumimoji="1" lang="en-US" altLang="ja-JP" dirty="0" smtClean="0"/>
          </a:p>
          <a:p>
            <a:r>
              <a:rPr kumimoji="1" lang="ja-JP" altLang="en-US" dirty="0" smtClean="0"/>
              <a:t>細かく場合分けやペナルティを作成し、評価関数を作成していきます。</a:t>
            </a:r>
            <a:endParaRPr kumimoji="1" lang="en-US" altLang="ja-JP" dirty="0" smtClean="0"/>
          </a:p>
          <a:p>
            <a:endParaRPr kumimoji="1" lang="en-US" altLang="ja-JP" dirty="0" smtClean="0"/>
          </a:p>
          <a:p>
            <a:r>
              <a:rPr kumimoji="1" lang="ja-JP" altLang="en-US" dirty="0" smtClean="0"/>
              <a:t>またシステムの評価実験を行います。</a:t>
            </a:r>
            <a:endParaRPr kumimoji="1" lang="en-US" altLang="ja-JP" dirty="0" smtClean="0"/>
          </a:p>
          <a:p>
            <a:r>
              <a:rPr kumimoji="1" lang="ja-JP" altLang="en-US" dirty="0" smtClean="0"/>
              <a:t>今回の発表タイトルでは「無理のない」という発表として無理のない言葉を使用していますが</a:t>
            </a:r>
            <a:endParaRPr kumimoji="1" lang="en-US" altLang="ja-JP" dirty="0" smtClean="0"/>
          </a:p>
          <a:p>
            <a:r>
              <a:rPr kumimoji="1" lang="ja-JP" altLang="en-US" dirty="0" smtClean="0"/>
              <a:t>最終的には自然な姿勢の生成を目指しているので</a:t>
            </a:r>
            <a:endParaRPr kumimoji="1" lang="en-US" altLang="ja-JP" dirty="0" smtClean="0"/>
          </a:p>
          <a:p>
            <a:r>
              <a:rPr kumimoji="1" lang="ja-JP" altLang="en-US" dirty="0" smtClean="0"/>
              <a:t>実際にイラストを描く人、イラストを練習中の人に使用してもらい</a:t>
            </a:r>
            <a:endParaRPr kumimoji="1" lang="en-US" altLang="ja-JP" dirty="0" smtClean="0"/>
          </a:p>
          <a:p>
            <a:r>
              <a:rPr kumimoji="1" lang="ja-JP" altLang="en-US" dirty="0" smtClean="0"/>
              <a:t>自然な姿勢が出力できているか、また上達に有用化を評価してもらおうと考えています。</a:t>
            </a:r>
            <a:endParaRPr kumimoji="1" lang="en-US" altLang="ja-JP" dirty="0" smtClean="0"/>
          </a:p>
          <a:p>
            <a:endParaRPr kumimoji="1" lang="en-US" altLang="ja-JP" dirty="0" smtClean="0"/>
          </a:p>
          <a:p>
            <a:r>
              <a:rPr kumimoji="1" lang="ja-JP" altLang="en-US" dirty="0" smtClean="0"/>
              <a:t>またデモを行うのでぜひ体験しにきてください。</a:t>
            </a:r>
            <a:endParaRPr kumimoji="1" lang="en-US" altLang="ja-JP" dirty="0" smtClean="0"/>
          </a:p>
          <a:p>
            <a:r>
              <a:rPr kumimoji="1" lang="ja-JP" altLang="en-US" dirty="0" smtClean="0"/>
              <a:t>最適化に</a:t>
            </a:r>
            <a:r>
              <a:rPr kumimoji="1" lang="en-US" altLang="ja-JP" dirty="0" smtClean="0"/>
              <a:t>2,30</a:t>
            </a:r>
            <a:r>
              <a:rPr kumimoji="1" lang="ja-JP" altLang="en-US" dirty="0" smtClean="0"/>
              <a:t>秒ほどかかってしまいますが、その間は是非プロ生ちゃんのかわいさについて語り合いましょう。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ADE0B1-EA98-46AF-BF57-425A3E4C23EB}" type="slidenum">
              <a:rPr kumimoji="1" lang="ja-JP" altLang="en-US" smtClean="0"/>
              <a:t>9</a:t>
            </a:fld>
            <a:endParaRPr kumimoji="1" lang="ja-JP" altLang="en-US"/>
          </a:p>
        </p:txBody>
      </p:sp>
    </p:spTree>
    <p:extLst>
      <p:ext uri="{BB962C8B-B14F-4D97-AF65-F5344CB8AC3E}">
        <p14:creationId xmlns:p14="http://schemas.microsoft.com/office/powerpoint/2010/main" val="168483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6605E8D-AF68-44D7-AA41-45615491B98D}"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102393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DF75B9-8DF9-4F83-8A2C-CF17ABD304FF}"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263585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4AF50A-CD71-42C2-BF14-1253757F9D7B}"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192463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02C2CB-A481-46B4-B392-0A818F142AF8}"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216470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AB1E709-FE19-4C4B-A6F5-FF20455CDA1A}"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272744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3C21E6-265D-4D18-A8DE-F2F0758606A3}"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142249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7C526C-2A17-4215-ADA4-D5EA3593B89A}" type="datetime1">
              <a:rPr kumimoji="1" lang="ja-JP" altLang="en-US" smtClean="0"/>
              <a:t>2015/9/26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181405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81E127A-7ABF-4936-B57D-E0A34D7B6283}" type="datetime1">
              <a:rPr kumimoji="1" lang="ja-JP" altLang="en-US" smtClean="0"/>
              <a:t>2015/9/26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402557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FBFE6B-3F3F-4557-96A8-26B5E72A8E46}" type="datetime1">
              <a:rPr kumimoji="1" lang="ja-JP" altLang="en-US" smtClean="0"/>
              <a:t>2015/9/26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339546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38FF-A6F7-4B3F-BE99-8E202AD0A760}"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56248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33CB6F-77E7-4124-A3B5-5BED2CAD88A4}"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177228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E55E8-31F8-47EB-9D89-0900EF970827}" type="datetime1">
              <a:rPr kumimoji="1" lang="ja-JP" altLang="en-US" smtClean="0"/>
              <a:t>2015/9/26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24E4-D441-4976-B776-5B61330FD50F}" type="slidenum">
              <a:rPr kumimoji="1" lang="ja-JP" altLang="en-US" smtClean="0"/>
              <a:t>‹#›</a:t>
            </a:fld>
            <a:endParaRPr kumimoji="1" lang="ja-JP" altLang="en-US"/>
          </a:p>
        </p:txBody>
      </p:sp>
    </p:spTree>
    <p:extLst>
      <p:ext uri="{BB962C8B-B14F-4D97-AF65-F5344CB8AC3E}">
        <p14:creationId xmlns:p14="http://schemas.microsoft.com/office/powerpoint/2010/main" val="33800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449" y="797905"/>
            <a:ext cx="3439550" cy="5153532"/>
          </a:xfrm>
          <a:prstGeom prst="rect">
            <a:avLst/>
          </a:prstGeom>
          <a:effectLst>
            <a:reflection blurRad="6350" stA="52000" endA="300" endPos="35000" dir="5400000" sy="-100000" algn="bl" rotWithShape="0"/>
          </a:effectLst>
        </p:spPr>
      </p:pic>
      <p:sp>
        <p:nvSpPr>
          <p:cNvPr id="2" name="タイトル 1"/>
          <p:cNvSpPr>
            <a:spLocks noGrp="1"/>
          </p:cNvSpPr>
          <p:nvPr>
            <p:ph type="ctrTitle"/>
          </p:nvPr>
        </p:nvSpPr>
        <p:spPr>
          <a:xfrm>
            <a:off x="696884" y="1179729"/>
            <a:ext cx="9144000" cy="2387600"/>
          </a:xfrm>
        </p:spPr>
        <p:txBody>
          <a:bodyPr>
            <a:normAutofit/>
          </a:bodyPr>
          <a:lstStyle/>
          <a:p>
            <a:pPr algn="l"/>
            <a:r>
              <a:rPr kumimoji="1" lang="en-US" altLang="ja-JP"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EC2015</a:t>
            </a:r>
            <a:br>
              <a:rPr kumimoji="1" lang="en-US" altLang="ja-JP"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br>
            <a:r>
              <a:rPr kumimoji="1" lang="en-US" altLang="ja-JP"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
            </a:r>
            <a:br>
              <a:rPr kumimoji="1" lang="en-US" altLang="ja-JP"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br>
            <a:r>
              <a:rPr lang="ja-JP" altLang="en-US" sz="3200" dirty="0">
                <a:latin typeface="Noto Sans CJK JP Medium" panose="020B0600000000000000" pitchFamily="34" charset="-128"/>
                <a:ea typeface="Noto Sans CJK JP Medium" panose="020B0600000000000000" pitchFamily="34" charset="-128"/>
                <a:cs typeface="メイリオ" panose="020B0604030504040204" pitchFamily="50" charset="-128"/>
              </a:rPr>
              <a:t>無理</a:t>
            </a:r>
            <a:r>
              <a:rPr lang="ja-JP" altLang="en-US"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の</a:t>
            </a:r>
            <a:r>
              <a:rPr lang="ja-JP" altLang="en-US" sz="3200" dirty="0">
                <a:latin typeface="Noto Sans CJK JP Medium" panose="020B0600000000000000" pitchFamily="34" charset="-128"/>
                <a:ea typeface="Noto Sans CJK JP Medium" panose="020B0600000000000000" pitchFamily="34" charset="-128"/>
                <a:cs typeface="メイリオ" panose="020B0604030504040204" pitchFamily="50" charset="-128"/>
              </a:rPr>
              <a:t>な</a:t>
            </a:r>
            <a:r>
              <a:rPr lang="ja-JP" altLang="en-US"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い姿勢を</a:t>
            </a:r>
            <a:r>
              <a:rPr lang="ja-JP" altLang="en-US" sz="3200" dirty="0">
                <a:latin typeface="Noto Sans CJK JP Medium" panose="020B0600000000000000" pitchFamily="34" charset="-128"/>
                <a:ea typeface="Noto Sans CJK JP Medium" panose="020B0600000000000000" pitchFamily="34" charset="-128"/>
                <a:cs typeface="メイリオ" panose="020B0604030504040204" pitchFamily="50" charset="-128"/>
              </a:rPr>
              <a:t>静</a:t>
            </a:r>
            <a:r>
              <a:rPr lang="ja-JP" altLang="en-US"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力学･最適化により</a:t>
            </a:r>
            <a:r>
              <a:rPr lang="en-US" altLang="ja-JP"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
            </a:r>
            <a:br>
              <a:rPr lang="en-US" altLang="ja-JP"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br>
            <a:r>
              <a:rPr lang="ja-JP" altLang="en-US" sz="3200" dirty="0">
                <a:latin typeface="Noto Sans CJK JP Medium" panose="020B0600000000000000" pitchFamily="34" charset="-128"/>
                <a:ea typeface="Noto Sans CJK JP Medium" panose="020B0600000000000000" pitchFamily="34" charset="-128"/>
                <a:cs typeface="メイリオ" panose="020B0604030504040204" pitchFamily="50" charset="-128"/>
              </a:rPr>
              <a:t>提案</a:t>
            </a:r>
            <a:r>
              <a:rPr lang="ja-JP" altLang="en-US" sz="3200"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するバーチャルデッサン人形</a:t>
            </a:r>
            <a:endParaRPr kumimoji="1" lang="ja-JP" altLang="en-US" sz="3200" dirty="0">
              <a:latin typeface="Noto Sans CJK JP Medium" panose="020B0600000000000000" pitchFamily="34" charset="-128"/>
              <a:ea typeface="Noto Sans CJK JP Medium" panose="020B0600000000000000" pitchFamily="34" charset="-128"/>
              <a:cs typeface="メイリオ" panose="020B0604030504040204" pitchFamily="50" charset="-128"/>
            </a:endParaRPr>
          </a:p>
        </p:txBody>
      </p:sp>
      <p:sp>
        <p:nvSpPr>
          <p:cNvPr id="3" name="サブタイトル 2"/>
          <p:cNvSpPr>
            <a:spLocks noGrp="1"/>
          </p:cNvSpPr>
          <p:nvPr>
            <p:ph type="subTitle" idx="1"/>
          </p:nvPr>
        </p:nvSpPr>
        <p:spPr>
          <a:xfrm>
            <a:off x="696884" y="4139590"/>
            <a:ext cx="4786746" cy="1655762"/>
          </a:xfrm>
        </p:spPr>
        <p:txBody>
          <a:bodyPr>
            <a:normAutofit/>
          </a:bodyPr>
          <a:lstStyle/>
          <a:p>
            <a:pPr algn="r"/>
            <a:r>
              <a:rPr lang="ja-JP" altLang="en-US"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長谷川</a:t>
            </a:r>
            <a:r>
              <a:rPr lang="ja-JP" altLang="en-US" dirty="0">
                <a:latin typeface="Noto Sans CJK JP Medium" panose="020B0600000000000000" pitchFamily="34" charset="-128"/>
                <a:ea typeface="Noto Sans CJK JP Medium" panose="020B0600000000000000" pitchFamily="34" charset="-128"/>
                <a:cs typeface="メイリオ" panose="020B0604030504040204" pitchFamily="50" charset="-128"/>
              </a:rPr>
              <a:t>晶一</a:t>
            </a:r>
            <a:r>
              <a:rPr lang="ja-JP" altLang="en-US"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研究室      </a:t>
            </a:r>
            <a:r>
              <a:rPr kumimoji="1" lang="ja-JP" altLang="en-US" dirty="0" smtClean="0">
                <a:latin typeface="Noto Sans CJK JP Medium" panose="020B0600000000000000" pitchFamily="34" charset="-128"/>
                <a:ea typeface="Noto Sans CJK JP Medium" panose="020B0600000000000000" pitchFamily="34" charset="-128"/>
                <a:cs typeface="メイリオ" panose="020B0604030504040204" pitchFamily="50" charset="-128"/>
              </a:rPr>
              <a:t>江添正剛</a:t>
            </a:r>
            <a:endParaRPr kumimoji="1" lang="ja-JP" altLang="en-US" dirty="0">
              <a:latin typeface="Noto Sans CJK JP Medium" panose="020B0600000000000000" pitchFamily="34" charset="-128"/>
              <a:ea typeface="Noto Sans CJK JP Medium" panose="020B0600000000000000" pitchFamily="34"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70324E4-D441-4976-B776-5B61330FD50F}" type="slidenum">
              <a:rPr kumimoji="1" lang="ja-JP" altLang="en-US" smtClean="0"/>
              <a:t>1</a:t>
            </a:fld>
            <a:endParaRPr kumimoji="1" lang="ja-JP" altLang="en-US" dirty="0"/>
          </a:p>
        </p:txBody>
      </p:sp>
    </p:spTree>
    <p:extLst>
      <p:ext uri="{BB962C8B-B14F-4D97-AF65-F5344CB8AC3E}">
        <p14:creationId xmlns:p14="http://schemas.microsoft.com/office/powerpoint/2010/main" val="309606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Noto Sans CJK JP Medium" panose="020B0600000000000000" pitchFamily="34" charset="-128"/>
                <a:ea typeface="Noto Sans CJK JP Medium" panose="020B0600000000000000" pitchFamily="34" charset="-128"/>
              </a:rPr>
              <a:t>手法</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3" name="コンテンツ プレースホルダー 2"/>
          <p:cNvSpPr>
            <a:spLocks noGrp="1"/>
          </p:cNvSpPr>
          <p:nvPr>
            <p:ph idx="1"/>
          </p:nvPr>
        </p:nvSpPr>
        <p:spPr>
          <a:xfrm>
            <a:off x="838200" y="1619078"/>
            <a:ext cx="10515600" cy="4351338"/>
          </a:xfrm>
        </p:spPr>
        <p:txBody>
          <a:bodyPr/>
          <a:lstStyle/>
          <a:p>
            <a:r>
              <a:rPr kumimoji="1" lang="ja-JP" altLang="en-US" sz="2400" dirty="0" smtClean="0">
                <a:latin typeface="Noto Sans CJK JP Medium" panose="020B0600000000000000" pitchFamily="34" charset="-128"/>
                <a:ea typeface="Noto Sans CJK JP Medium" panose="020B0600000000000000" pitchFamily="34" charset="-128"/>
              </a:rPr>
              <a:t>ユーザーがポーズデータを入力</a:t>
            </a:r>
            <a:endParaRPr kumimoji="1" lang="en-US" altLang="ja-JP" sz="2400" dirty="0" smtClean="0">
              <a:latin typeface="Noto Sans CJK JP Medium" panose="020B0600000000000000" pitchFamily="34" charset="-128"/>
              <a:ea typeface="Noto Sans CJK JP Medium" panose="020B0600000000000000" pitchFamily="34" charset="-128"/>
            </a:endParaRPr>
          </a:p>
          <a:p>
            <a:r>
              <a:rPr lang="ja-JP" altLang="en-US" sz="2400" dirty="0" smtClean="0">
                <a:latin typeface="Noto Sans CJK JP Medium" panose="020B0600000000000000" pitchFamily="34" charset="-128"/>
                <a:ea typeface="Noto Sans CJK JP Medium" panose="020B0600000000000000" pitchFamily="34" charset="-128"/>
              </a:rPr>
              <a:t>姿勢維持のために必要な全身の関節トルクを計算</a:t>
            </a:r>
            <a:endParaRPr lang="en-US" altLang="ja-JP" sz="2400" dirty="0" smtClean="0">
              <a:latin typeface="Noto Sans CJK JP Medium" panose="020B0600000000000000" pitchFamily="34" charset="-128"/>
              <a:ea typeface="Noto Sans CJK JP Medium" panose="020B0600000000000000" pitchFamily="34" charset="-128"/>
            </a:endParaRPr>
          </a:p>
          <a:p>
            <a:r>
              <a:rPr lang="ja-JP" altLang="en-US" sz="2400" dirty="0" smtClean="0">
                <a:latin typeface="Noto Sans CJK JP Medium" panose="020B0600000000000000" pitchFamily="34" charset="-128"/>
                <a:ea typeface="Noto Sans CJK JP Medium" panose="020B0600000000000000" pitchFamily="34" charset="-128"/>
              </a:rPr>
              <a:t>目的関数と拘束条件に関節角を最適化</a:t>
            </a:r>
            <a:endParaRPr lang="en-US" altLang="ja-JP" sz="2400" dirty="0" smtClean="0">
              <a:latin typeface="Noto Sans CJK JP Medium" panose="020B0600000000000000" pitchFamily="34" charset="-128"/>
              <a:ea typeface="Noto Sans CJK JP Medium" panose="020B0600000000000000" pitchFamily="34" charset="-128"/>
            </a:endParaRPr>
          </a:p>
          <a:p>
            <a:pPr marL="0" indent="0">
              <a:buNone/>
            </a:pPr>
            <a:r>
              <a:rPr lang="ja-JP" altLang="en-US" sz="2400" dirty="0" smtClean="0">
                <a:latin typeface="Noto Sans CJK JP Medium" panose="020B0600000000000000" pitchFamily="34" charset="-128"/>
                <a:ea typeface="Noto Sans CJK JP Medium" panose="020B0600000000000000" pitchFamily="34" charset="-128"/>
              </a:rPr>
              <a:t>　→　人体にとって無理のない姿勢を出力</a:t>
            </a:r>
            <a:endParaRPr lang="en-US" altLang="ja-JP" sz="2400" dirty="0" smtClean="0">
              <a:latin typeface="Noto Sans CJK JP Medium" panose="020B0600000000000000" pitchFamily="34" charset="-128"/>
              <a:ea typeface="Noto Sans CJK JP Medium" panose="020B0600000000000000" pitchFamily="34" charset="-128"/>
            </a:endParaRPr>
          </a:p>
          <a:p>
            <a:endParaRPr kumimoji="1" lang="en-US" altLang="ja-JP" dirty="0" smtClean="0">
              <a:latin typeface="Noto Sans CJK JP Medium" panose="020B0600000000000000" pitchFamily="34" charset="-128"/>
              <a:ea typeface="Noto Sans CJK JP Medium" panose="020B0600000000000000" pitchFamily="34" charset="-128"/>
            </a:endParaRPr>
          </a:p>
        </p:txBody>
      </p:sp>
      <p:sp>
        <p:nvSpPr>
          <p:cNvPr id="4" name="スライド番号プレースホルダー 3"/>
          <p:cNvSpPr>
            <a:spLocks noGrp="1"/>
          </p:cNvSpPr>
          <p:nvPr>
            <p:ph type="sldNum" sz="quarter" idx="12"/>
          </p:nvPr>
        </p:nvSpPr>
        <p:spPr/>
        <p:txBody>
          <a:bodyPr/>
          <a:lstStyle/>
          <a:p>
            <a:fld id="{C70324E4-D441-4976-B776-5B61330FD50F}" type="slidenum">
              <a:rPr kumimoji="1" lang="ja-JP" altLang="en-US" smtClean="0"/>
              <a:t>10</a:t>
            </a:fld>
            <a:endParaRPr kumimoji="1" lang="ja-JP" altLang="en-US"/>
          </a:p>
        </p:txBody>
      </p:sp>
      <p:pic>
        <p:nvPicPr>
          <p:cNvPr id="6" name="コンテンツ プレースホルダ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35" y="3909149"/>
            <a:ext cx="2177667" cy="256118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78" y="3909149"/>
            <a:ext cx="2139749" cy="2585058"/>
          </a:xfrm>
          <a:prstGeom prst="rect">
            <a:avLst/>
          </a:prstGeom>
        </p:spPr>
      </p:pic>
      <p:sp>
        <p:nvSpPr>
          <p:cNvPr id="8" name="右矢印 7"/>
          <p:cNvSpPr/>
          <p:nvPr/>
        </p:nvSpPr>
        <p:spPr>
          <a:xfrm>
            <a:off x="4176106" y="4887506"/>
            <a:ext cx="675409" cy="602673"/>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7474465" y="4887506"/>
            <a:ext cx="675409" cy="602673"/>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389" y="3909149"/>
            <a:ext cx="2197836" cy="2613138"/>
          </a:xfrm>
          <a:prstGeom prst="rect">
            <a:avLst/>
          </a:prstGeom>
        </p:spPr>
      </p:pic>
    </p:spTree>
    <p:extLst>
      <p:ext uri="{BB962C8B-B14F-4D97-AF65-F5344CB8AC3E}">
        <p14:creationId xmlns:p14="http://schemas.microsoft.com/office/powerpoint/2010/main" val="90704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Noto Sans CJK JP Medium" panose="020B0600000000000000" pitchFamily="34" charset="-128"/>
                <a:ea typeface="Noto Sans CJK JP Medium" panose="020B0600000000000000" pitchFamily="34" charset="-128"/>
              </a:rPr>
              <a:t>研究背景</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4" name="テキスト ボックス 3"/>
          <p:cNvSpPr txBox="1"/>
          <p:nvPr/>
        </p:nvSpPr>
        <p:spPr>
          <a:xfrm>
            <a:off x="838199" y="1522845"/>
            <a:ext cx="9725739" cy="830997"/>
          </a:xfrm>
          <a:prstGeom prst="rect">
            <a:avLst/>
          </a:prstGeom>
          <a:noFill/>
        </p:spPr>
        <p:txBody>
          <a:bodyPr wrap="none" rtlCol="0">
            <a:spAutoFit/>
          </a:bodyPr>
          <a:lstStyle/>
          <a:p>
            <a:r>
              <a:rPr lang="ja-JP" altLang="en-US" sz="2400" dirty="0" smtClean="0">
                <a:latin typeface="Noto Sans CJK JP Medium" panose="020B0600000000000000" pitchFamily="34" charset="-128"/>
                <a:ea typeface="Noto Sans CJK JP Medium" panose="020B0600000000000000" pitchFamily="34" charset="-128"/>
              </a:rPr>
              <a:t>・バーチャルなデッサン人形を参考にイラストを描く手法が存在する</a:t>
            </a:r>
            <a:endParaRPr lang="en-US" altLang="ja-JP" sz="2400" dirty="0" smtClean="0">
              <a:latin typeface="Noto Sans CJK JP Medium" panose="020B0600000000000000" pitchFamily="34" charset="-128"/>
              <a:ea typeface="Noto Sans CJK JP Medium" panose="020B0600000000000000" pitchFamily="34" charset="-128"/>
            </a:endParaRPr>
          </a:p>
          <a:p>
            <a:r>
              <a:rPr kumimoji="1" lang="ja-JP" altLang="en-US" sz="2400" dirty="0" smtClean="0">
                <a:latin typeface="Noto Sans CJK JP Medium" panose="020B0600000000000000" pitchFamily="34" charset="-128"/>
                <a:ea typeface="Noto Sans CJK JP Medium" panose="020B0600000000000000" pitchFamily="34" charset="-128"/>
              </a:rPr>
              <a:t>・デッサン人形は自由度が高く、多彩なポーズを作成可能</a:t>
            </a:r>
            <a:endParaRPr kumimoji="1" lang="ja-JP" altLang="en-US" sz="2400" dirty="0">
              <a:latin typeface="Noto Sans CJK JP Medium" panose="020B0600000000000000" pitchFamily="34" charset="-128"/>
              <a:ea typeface="Noto Sans CJK JP Medium" panose="020B0600000000000000" pitchFamily="34" charset="-128"/>
            </a:endParaRPr>
          </a:p>
        </p:txBody>
      </p:sp>
      <p:sp>
        <p:nvSpPr>
          <p:cNvPr id="8" name="テキスト ボックス 7"/>
          <p:cNvSpPr txBox="1"/>
          <p:nvPr/>
        </p:nvSpPr>
        <p:spPr>
          <a:xfrm>
            <a:off x="965779" y="5453350"/>
            <a:ext cx="9767870" cy="461665"/>
          </a:xfrm>
          <a:prstGeom prst="rect">
            <a:avLst/>
          </a:prstGeom>
          <a:noFill/>
        </p:spPr>
        <p:txBody>
          <a:bodyPr wrap="square" rtlCol="0">
            <a:spAutoFit/>
          </a:bodyPr>
          <a:lstStyle/>
          <a:p>
            <a:r>
              <a:rPr kumimoji="1" lang="ja-JP" altLang="en-US" sz="2400" dirty="0" smtClean="0">
                <a:latin typeface="Noto Sans CJK JP Medium" panose="020B0600000000000000" pitchFamily="34" charset="-128"/>
                <a:ea typeface="Noto Sans CJK JP Medium" panose="020B0600000000000000" pitchFamily="34" charset="-128"/>
              </a:rPr>
              <a:t>一方で人体にとって自然なポーズを取らせるには知識が必要</a:t>
            </a:r>
            <a:endParaRPr kumimoji="1" lang="ja-JP" altLang="en-US" sz="2400" dirty="0">
              <a:latin typeface="Noto Sans CJK JP Medium" panose="020B0600000000000000" pitchFamily="34" charset="-128"/>
              <a:ea typeface="Noto Sans CJK JP Medium" panose="020B0600000000000000" pitchFamily="34" charset="-128"/>
            </a:endParaRPr>
          </a:p>
        </p:txBody>
      </p:sp>
      <p:sp>
        <p:nvSpPr>
          <p:cNvPr id="13" name="右矢印 12"/>
          <p:cNvSpPr/>
          <p:nvPr/>
        </p:nvSpPr>
        <p:spPr>
          <a:xfrm>
            <a:off x="2394522" y="5915015"/>
            <a:ext cx="917717" cy="62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4" name="スライド番号プレースホルダー 13"/>
          <p:cNvSpPr>
            <a:spLocks noGrp="1"/>
          </p:cNvSpPr>
          <p:nvPr>
            <p:ph type="sldNum" sz="quarter" idx="12"/>
          </p:nvPr>
        </p:nvSpPr>
        <p:spPr/>
        <p:txBody>
          <a:bodyPr/>
          <a:lstStyle/>
          <a:p>
            <a:fld id="{C70324E4-D441-4976-B776-5B61330FD50F}" type="slidenum">
              <a:rPr kumimoji="1" lang="ja-JP" altLang="en-US" smtClean="0"/>
              <a:t>2</a:t>
            </a:fld>
            <a:endParaRPr kumimoji="1" lang="ja-JP" altLang="en-US"/>
          </a:p>
        </p:txBody>
      </p:sp>
      <p:sp>
        <p:nvSpPr>
          <p:cNvPr id="12" name="テキスト ボックス 11"/>
          <p:cNvSpPr txBox="1"/>
          <p:nvPr/>
        </p:nvSpPr>
        <p:spPr>
          <a:xfrm>
            <a:off x="7033085" y="4800369"/>
            <a:ext cx="2409515" cy="400110"/>
          </a:xfrm>
          <a:prstGeom prst="rect">
            <a:avLst/>
          </a:prstGeom>
          <a:solidFill>
            <a:schemeClr val="bg1"/>
          </a:solidFill>
          <a:ln>
            <a:noFill/>
          </a:ln>
        </p:spPr>
        <p:txBody>
          <a:bodyPr wrap="square" rtlCol="0">
            <a:spAutoFit/>
          </a:bodyPr>
          <a:lstStyle/>
          <a:p>
            <a:r>
              <a:rPr kumimoji="1" lang="en-US" altLang="ja-JP" sz="2000" dirty="0" smtClean="0">
                <a:solidFill>
                  <a:srgbClr val="1F9D7C"/>
                </a:solidFill>
              </a:rPr>
              <a:t>CELSYS : </a:t>
            </a:r>
            <a:r>
              <a:rPr kumimoji="1" lang="en-US" altLang="ja-JP" sz="2000" dirty="0" err="1" smtClean="0">
                <a:solidFill>
                  <a:srgbClr val="1F9D7C"/>
                </a:solidFill>
              </a:rPr>
              <a:t>PoseStudio</a:t>
            </a:r>
            <a:endParaRPr kumimoji="1" lang="ja-JP" altLang="en-US" sz="2000" dirty="0" smtClean="0">
              <a:solidFill>
                <a:srgbClr val="1F9D7C"/>
              </a:solidFill>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438" y="2412744"/>
            <a:ext cx="3162810" cy="2363665"/>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160" y="2440596"/>
            <a:ext cx="3613909" cy="2751072"/>
          </a:xfrm>
          <a:prstGeom prst="rect">
            <a:avLst/>
          </a:prstGeom>
          <a:ln w="28575">
            <a:solidFill>
              <a:schemeClr val="tx1"/>
            </a:solidFill>
          </a:ln>
        </p:spPr>
      </p:pic>
      <p:sp>
        <p:nvSpPr>
          <p:cNvPr id="18" name="テキスト ボックス 17"/>
          <p:cNvSpPr txBox="1"/>
          <p:nvPr/>
        </p:nvSpPr>
        <p:spPr>
          <a:xfrm>
            <a:off x="3509687" y="5996130"/>
            <a:ext cx="7844113" cy="461665"/>
          </a:xfrm>
          <a:prstGeom prst="rect">
            <a:avLst/>
          </a:prstGeom>
          <a:noFill/>
        </p:spPr>
        <p:txBody>
          <a:bodyPr wrap="square" rtlCol="0">
            <a:spAutoFit/>
          </a:bodyPr>
          <a:lstStyle/>
          <a:p>
            <a:r>
              <a:rPr lang="ja-JP" altLang="en-US" sz="2400" dirty="0">
                <a:solidFill>
                  <a:srgbClr val="FF0000"/>
                </a:solidFill>
                <a:latin typeface="Noto Sans CJK JP Medium" panose="020B0600000000000000" pitchFamily="34" charset="-128"/>
                <a:ea typeface="Noto Sans CJK JP Medium" panose="020B0600000000000000" pitchFamily="34" charset="-128"/>
              </a:rPr>
              <a:t>イラスト</a:t>
            </a:r>
            <a:r>
              <a:rPr lang="ja-JP" altLang="en-US" sz="2400" dirty="0" smtClean="0">
                <a:solidFill>
                  <a:srgbClr val="FF0000"/>
                </a:solidFill>
                <a:latin typeface="Noto Sans CJK JP Medium" panose="020B0600000000000000" pitchFamily="34" charset="-128"/>
                <a:ea typeface="Noto Sans CJK JP Medium" panose="020B0600000000000000" pitchFamily="34" charset="-128"/>
              </a:rPr>
              <a:t>の初級者には困難</a:t>
            </a:r>
            <a:endParaRPr kumimoji="1" lang="ja-JP" altLang="en-US" sz="2400" dirty="0">
              <a:solidFill>
                <a:srgbClr val="FF0000"/>
              </a:solidFill>
              <a:latin typeface="Noto Sans CJK JP Medium" panose="020B0600000000000000" pitchFamily="34" charset="-128"/>
              <a:ea typeface="Noto Sans CJK JP Medium" panose="020B0600000000000000" pitchFamily="34" charset="-128"/>
            </a:endParaRPr>
          </a:p>
        </p:txBody>
      </p:sp>
    </p:spTree>
    <p:extLst>
      <p:ext uri="{BB962C8B-B14F-4D97-AF65-F5344CB8AC3E}">
        <p14:creationId xmlns:p14="http://schemas.microsoft.com/office/powerpoint/2010/main" val="1820970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Noto Sans CJK JP Medium" panose="020B0600000000000000" pitchFamily="34" charset="-128"/>
                <a:ea typeface="Noto Sans CJK JP Medium" panose="020B0600000000000000" pitchFamily="34" charset="-128"/>
              </a:rPr>
              <a:t>研究</a:t>
            </a:r>
            <a:r>
              <a:rPr kumimoji="1" lang="ja-JP" altLang="en-US" dirty="0" smtClean="0">
                <a:latin typeface="Noto Sans CJK JP Medium" panose="020B0600000000000000" pitchFamily="34" charset="-128"/>
                <a:ea typeface="Noto Sans CJK JP Medium" panose="020B0600000000000000" pitchFamily="34" charset="-128"/>
              </a:rPr>
              <a:t>目的</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4" name="テキスト ボックス 3"/>
          <p:cNvSpPr txBox="1"/>
          <p:nvPr/>
        </p:nvSpPr>
        <p:spPr>
          <a:xfrm>
            <a:off x="1022778" y="2022402"/>
            <a:ext cx="9417963" cy="1200329"/>
          </a:xfrm>
          <a:prstGeom prst="rect">
            <a:avLst/>
          </a:prstGeom>
          <a:noFill/>
        </p:spPr>
        <p:txBody>
          <a:bodyPr wrap="none" rtlCol="0">
            <a:spAutoFit/>
          </a:bodyPr>
          <a:lstStyle/>
          <a:p>
            <a:r>
              <a:rPr lang="ja-JP" altLang="en-US" sz="2400" dirty="0" smtClean="0">
                <a:latin typeface="Noto Sans CJK JP Medium" panose="020B0600000000000000" pitchFamily="34" charset="-128"/>
                <a:ea typeface="Noto Sans CJK JP Medium" panose="020B0600000000000000" pitchFamily="34" charset="-128"/>
              </a:rPr>
              <a:t>・</a:t>
            </a:r>
            <a:r>
              <a:rPr lang="ja-JP" altLang="en-US" sz="2400" dirty="0" smtClean="0">
                <a:latin typeface="Noto Sans CJK JP Medium" panose="020B0600000000000000" pitchFamily="34" charset="-128"/>
                <a:ea typeface="Noto Sans CJK JP Medium" panose="020B0600000000000000" pitchFamily="34" charset="-128"/>
              </a:rPr>
              <a:t>物理パラメ</a:t>
            </a:r>
            <a:r>
              <a:rPr lang="ja-JP" altLang="en-US" sz="2400" dirty="0">
                <a:latin typeface="Noto Sans CJK JP Medium" panose="020B0600000000000000" pitchFamily="34" charset="-128"/>
                <a:ea typeface="Noto Sans CJK JP Medium" panose="020B0600000000000000" pitchFamily="34" charset="-128"/>
              </a:rPr>
              <a:t>ー</a:t>
            </a:r>
            <a:r>
              <a:rPr lang="ja-JP" altLang="en-US" sz="2400" dirty="0" smtClean="0">
                <a:latin typeface="Noto Sans CJK JP Medium" panose="020B0600000000000000" pitchFamily="34" charset="-128"/>
                <a:ea typeface="Noto Sans CJK JP Medium" panose="020B0600000000000000" pitchFamily="34" charset="-128"/>
              </a:rPr>
              <a:t>タを</a:t>
            </a:r>
            <a:r>
              <a:rPr lang="ja-JP" altLang="en-US" sz="2400" dirty="0" smtClean="0">
                <a:latin typeface="Noto Sans CJK JP Medium" panose="020B0600000000000000" pitchFamily="34" charset="-128"/>
                <a:ea typeface="Noto Sans CJK JP Medium" panose="020B0600000000000000" pitchFamily="34" charset="-128"/>
              </a:rPr>
              <a:t>持った</a:t>
            </a:r>
            <a:r>
              <a:rPr lang="ja-JP" altLang="en-US" sz="2400" dirty="0" smtClean="0">
                <a:latin typeface="Noto Sans CJK JP Medium" panose="020B0600000000000000" pitchFamily="34" charset="-128"/>
                <a:ea typeface="Noto Sans CJK JP Medium" panose="020B0600000000000000" pitchFamily="34" charset="-128"/>
              </a:rPr>
              <a:t>バーチャルデッサン</a:t>
            </a:r>
            <a:r>
              <a:rPr lang="ja-JP" altLang="en-US" sz="2400" dirty="0" smtClean="0">
                <a:latin typeface="Noto Sans CJK JP Medium" panose="020B0600000000000000" pitchFamily="34" charset="-128"/>
                <a:ea typeface="Noto Sans CJK JP Medium" panose="020B0600000000000000" pitchFamily="34" charset="-128"/>
              </a:rPr>
              <a:t>人形を作成</a:t>
            </a:r>
            <a:endParaRPr lang="en-US" altLang="ja-JP" sz="2400" dirty="0" smtClean="0">
              <a:latin typeface="Noto Sans CJK JP Medium" panose="020B0600000000000000" pitchFamily="34" charset="-128"/>
              <a:ea typeface="Noto Sans CJK JP Medium" panose="020B0600000000000000" pitchFamily="34" charset="-128"/>
            </a:endParaRPr>
          </a:p>
          <a:p>
            <a:r>
              <a:rPr kumimoji="1" lang="ja-JP" altLang="en-US" sz="2400" dirty="0" smtClean="0">
                <a:latin typeface="Noto Sans CJK JP Medium" panose="020B0600000000000000" pitchFamily="34" charset="-128"/>
                <a:ea typeface="Noto Sans CJK JP Medium" panose="020B0600000000000000" pitchFamily="34" charset="-128"/>
              </a:rPr>
              <a:t>　→　ポーズの維持に必要な関節</a:t>
            </a:r>
            <a:r>
              <a:rPr kumimoji="1" lang="ja-JP" altLang="en-US" sz="2400" dirty="0" smtClean="0">
                <a:latin typeface="Noto Sans CJK JP Medium" panose="020B0600000000000000" pitchFamily="34" charset="-128"/>
                <a:ea typeface="Noto Sans CJK JP Medium" panose="020B0600000000000000" pitchFamily="34" charset="-128"/>
              </a:rPr>
              <a:t>トルク</a:t>
            </a:r>
            <a:r>
              <a:rPr lang="ja-JP" altLang="en-US" sz="2400" dirty="0">
                <a:latin typeface="Noto Sans CJK JP Medium" panose="020B0600000000000000" pitchFamily="34" charset="-128"/>
                <a:ea typeface="Noto Sans CJK JP Medium" panose="020B0600000000000000" pitchFamily="34" charset="-128"/>
              </a:rPr>
              <a:t>が</a:t>
            </a:r>
            <a:r>
              <a:rPr lang="ja-JP" altLang="en-US" sz="2400" dirty="0" smtClean="0">
                <a:latin typeface="Noto Sans CJK JP Medium" panose="020B0600000000000000" pitchFamily="34" charset="-128"/>
                <a:ea typeface="Noto Sans CJK JP Medium" panose="020B0600000000000000" pitchFamily="34" charset="-128"/>
              </a:rPr>
              <a:t>少なくなるような姿勢を</a:t>
            </a:r>
            <a:endParaRPr lang="en-US" altLang="ja-JP" sz="2400" dirty="0" smtClean="0">
              <a:latin typeface="Noto Sans CJK JP Medium" panose="020B0600000000000000" pitchFamily="34" charset="-128"/>
              <a:ea typeface="Noto Sans CJK JP Medium" panose="020B0600000000000000" pitchFamily="34" charset="-128"/>
            </a:endParaRPr>
          </a:p>
          <a:p>
            <a:r>
              <a:rPr lang="en-US" altLang="ja-JP" sz="2400" dirty="0">
                <a:latin typeface="Noto Sans CJK JP Medium" panose="020B0600000000000000" pitchFamily="34" charset="-128"/>
                <a:ea typeface="Noto Sans CJK JP Medium" panose="020B0600000000000000" pitchFamily="34" charset="-128"/>
              </a:rPr>
              <a:t>	</a:t>
            </a:r>
            <a:r>
              <a:rPr lang="ja-JP" altLang="en-US" sz="2400" dirty="0" smtClean="0">
                <a:latin typeface="Noto Sans CJK JP Medium" panose="020B0600000000000000" pitchFamily="34" charset="-128"/>
                <a:ea typeface="Noto Sans CJK JP Medium" panose="020B0600000000000000" pitchFamily="34" charset="-128"/>
              </a:rPr>
              <a:t>最適化計算の結果から</a:t>
            </a:r>
            <a:r>
              <a:rPr lang="ja-JP" altLang="en-US" sz="2400" dirty="0" smtClean="0">
                <a:latin typeface="Noto Sans CJK JP Medium" panose="020B0600000000000000" pitchFamily="34" charset="-128"/>
                <a:ea typeface="Noto Sans CJK JP Medium" panose="020B0600000000000000" pitchFamily="34" charset="-128"/>
              </a:rPr>
              <a:t>提案</a:t>
            </a:r>
            <a:r>
              <a:rPr lang="ja-JP" altLang="en-US" sz="2400" dirty="0" smtClean="0">
                <a:latin typeface="Noto Sans CJK JP Medium" panose="020B0600000000000000" pitchFamily="34" charset="-128"/>
                <a:ea typeface="Noto Sans CJK JP Medium" panose="020B0600000000000000" pitchFamily="34" charset="-128"/>
              </a:rPr>
              <a:t>する</a:t>
            </a:r>
            <a:endParaRPr kumimoji="1" lang="ja-JP" altLang="en-US" sz="2400" dirty="0">
              <a:latin typeface="Noto Sans CJK JP Medium" panose="020B0600000000000000" pitchFamily="34" charset="-128"/>
              <a:ea typeface="Noto Sans CJK JP Medium" panose="020B0600000000000000" pitchFamily="34" charset="-128"/>
            </a:endParaRPr>
          </a:p>
        </p:txBody>
      </p:sp>
      <p:sp>
        <p:nvSpPr>
          <p:cNvPr id="9" name="スライド番号プレースホルダー 8"/>
          <p:cNvSpPr>
            <a:spLocks noGrp="1"/>
          </p:cNvSpPr>
          <p:nvPr>
            <p:ph type="sldNum" sz="quarter" idx="12"/>
          </p:nvPr>
        </p:nvSpPr>
        <p:spPr/>
        <p:txBody>
          <a:bodyPr/>
          <a:lstStyle/>
          <a:p>
            <a:fld id="{C70324E4-D441-4976-B776-5B61330FD50F}" type="slidenum">
              <a:rPr kumimoji="1" lang="ja-JP" altLang="en-US" smtClean="0"/>
              <a:t>3</a:t>
            </a:fld>
            <a:endParaRPr kumimoji="1" lang="ja-JP" altLang="en-US"/>
          </a:p>
        </p:txBody>
      </p:sp>
      <p:pic>
        <p:nvPicPr>
          <p:cNvPr id="17" name="コンテンツ プレースホルダ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875" y="3222731"/>
            <a:ext cx="2177667" cy="2561184"/>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979" y="3223109"/>
            <a:ext cx="2139749" cy="2585058"/>
          </a:xfrm>
          <a:prstGeom prst="rect">
            <a:avLst/>
          </a:prstGeom>
        </p:spPr>
      </p:pic>
      <p:sp>
        <p:nvSpPr>
          <p:cNvPr id="19" name="右矢印 18"/>
          <p:cNvSpPr/>
          <p:nvPr/>
        </p:nvSpPr>
        <p:spPr>
          <a:xfrm>
            <a:off x="5394056" y="4214301"/>
            <a:ext cx="675409" cy="602673"/>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2778" y="1441047"/>
            <a:ext cx="9725739" cy="830997"/>
          </a:xfrm>
          <a:prstGeom prst="rect">
            <a:avLst/>
          </a:prstGeom>
          <a:noFill/>
        </p:spPr>
        <p:txBody>
          <a:bodyPr wrap="none" rtlCol="0">
            <a:spAutoFit/>
          </a:bodyPr>
          <a:lstStyle/>
          <a:p>
            <a:r>
              <a:rPr lang="ja-JP" altLang="en-US" sz="2400" dirty="0" smtClean="0">
                <a:latin typeface="Noto Sans CJK JP Medium" panose="020B0600000000000000" pitchFamily="34" charset="-128"/>
                <a:ea typeface="Noto Sans CJK JP Medium" panose="020B0600000000000000" pitchFamily="34" charset="-128"/>
              </a:rPr>
              <a:t>・作成したポーズデータを人体にとって無理のない姿勢に自動で修正</a:t>
            </a:r>
            <a:endParaRPr lang="en-US" altLang="ja-JP" sz="2400" dirty="0">
              <a:latin typeface="Noto Sans CJK JP Medium" panose="020B0600000000000000" pitchFamily="34" charset="-128"/>
              <a:ea typeface="Noto Sans CJK JP Medium" panose="020B0600000000000000" pitchFamily="34" charset="-128"/>
            </a:endParaRPr>
          </a:p>
          <a:p>
            <a:r>
              <a:rPr lang="ja-JP" altLang="en-US" sz="2400" dirty="0">
                <a:latin typeface="Noto Sans CJK JP Medium" panose="020B0600000000000000" pitchFamily="34" charset="-128"/>
                <a:ea typeface="Noto Sans CJK JP Medium" panose="020B0600000000000000" pitchFamily="34" charset="-128"/>
              </a:rPr>
              <a:t>　</a:t>
            </a:r>
            <a:endParaRPr lang="en-US" altLang="ja-JP" sz="2400" dirty="0" smtClean="0">
              <a:latin typeface="Noto Sans CJK JP Medium" panose="020B0600000000000000" pitchFamily="34" charset="-128"/>
              <a:ea typeface="Noto Sans CJK JP Medium" panose="020B0600000000000000" pitchFamily="34" charset="-128"/>
            </a:endParaRPr>
          </a:p>
        </p:txBody>
      </p:sp>
      <p:sp>
        <p:nvSpPr>
          <p:cNvPr id="3" name="テキスト ボックス 2"/>
          <p:cNvSpPr txBox="1"/>
          <p:nvPr/>
        </p:nvSpPr>
        <p:spPr>
          <a:xfrm>
            <a:off x="4998226" y="4953000"/>
            <a:ext cx="1467068" cy="400110"/>
          </a:xfrm>
          <a:prstGeom prst="rect">
            <a:avLst/>
          </a:prstGeom>
          <a:noFill/>
        </p:spPr>
        <p:txBody>
          <a:bodyPr vert="horz" wrap="none" rtlCol="0">
            <a:spAutoFit/>
          </a:bodyPr>
          <a:lstStyle/>
          <a:p>
            <a:r>
              <a:rPr kumimoji="1" lang="ja-JP" altLang="en-US" sz="2000" dirty="0" smtClean="0">
                <a:latin typeface="Noto Sans CJK JP Medium" panose="020B0600000000000000" pitchFamily="34" charset="-128"/>
                <a:ea typeface="Noto Sans CJK JP Medium" panose="020B0600000000000000" pitchFamily="34" charset="-128"/>
              </a:rPr>
              <a:t>自動で修正</a:t>
            </a:r>
            <a:endParaRPr kumimoji="1" lang="ja-JP" altLang="en-US" sz="2000" dirty="0" smtClean="0">
              <a:latin typeface="Noto Sans CJK JP Medium" panose="020B0600000000000000" pitchFamily="34" charset="-128"/>
              <a:ea typeface="Noto Sans CJK JP Medium" panose="020B0600000000000000" pitchFamily="34" charset="-128"/>
            </a:endParaRPr>
          </a:p>
        </p:txBody>
      </p:sp>
    </p:spTree>
    <p:extLst>
      <p:ext uri="{BB962C8B-B14F-4D97-AF65-F5344CB8AC3E}">
        <p14:creationId xmlns:p14="http://schemas.microsoft.com/office/powerpoint/2010/main" val="264818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624" y="1074403"/>
            <a:ext cx="4366781" cy="4429500"/>
          </a:xfrm>
          <a:prstGeom prst="rect">
            <a:avLst/>
          </a:prstGeom>
        </p:spPr>
      </p:pic>
      <p:sp>
        <p:nvSpPr>
          <p:cNvPr id="2" name="タイトル 1"/>
          <p:cNvSpPr>
            <a:spLocks noGrp="1"/>
          </p:cNvSpPr>
          <p:nvPr>
            <p:ph type="title"/>
          </p:nvPr>
        </p:nvSpPr>
        <p:spPr/>
        <p:txBody>
          <a:bodyPr/>
          <a:lstStyle/>
          <a:p>
            <a:r>
              <a:rPr kumimoji="1" lang="ja-JP" altLang="en-US" dirty="0" smtClean="0">
                <a:latin typeface="Noto Sans CJK JP Medium" panose="020B0600000000000000" pitchFamily="34" charset="-128"/>
                <a:ea typeface="Noto Sans CJK JP Medium" panose="020B0600000000000000" pitchFamily="34" charset="-128"/>
              </a:rPr>
              <a:t>関連研究</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9" name="スライド番号プレースホルダー 8"/>
          <p:cNvSpPr>
            <a:spLocks noGrp="1"/>
          </p:cNvSpPr>
          <p:nvPr>
            <p:ph type="sldNum" sz="quarter" idx="12"/>
          </p:nvPr>
        </p:nvSpPr>
        <p:spPr/>
        <p:txBody>
          <a:bodyPr/>
          <a:lstStyle/>
          <a:p>
            <a:fld id="{C70324E4-D441-4976-B776-5B61330FD50F}" type="slidenum">
              <a:rPr kumimoji="1" lang="ja-JP" altLang="en-US" smtClean="0"/>
              <a:t>4</a:t>
            </a:fld>
            <a:endParaRPr kumimoji="1" lang="ja-JP" altLang="en-US"/>
          </a:p>
        </p:txBody>
      </p:sp>
      <p:sp>
        <p:nvSpPr>
          <p:cNvPr id="3" name="正方形/長方形 2"/>
          <p:cNvSpPr/>
          <p:nvPr/>
        </p:nvSpPr>
        <p:spPr>
          <a:xfrm>
            <a:off x="1054654" y="5679242"/>
            <a:ext cx="10575388" cy="677108"/>
          </a:xfrm>
          <a:prstGeom prst="rect">
            <a:avLst/>
          </a:prstGeom>
        </p:spPr>
        <p:txBody>
          <a:bodyPr wrap="square">
            <a:spAutoFit/>
          </a:bodyPr>
          <a:lstStyle/>
          <a:p>
            <a:r>
              <a:rPr lang="en-US" altLang="ja-JP" dirty="0" smtClean="0">
                <a:latin typeface="IPAexMincho"/>
              </a:rPr>
              <a:t>[1] </a:t>
            </a:r>
            <a:r>
              <a:rPr lang="ja-JP" altLang="en-US" dirty="0" smtClean="0">
                <a:latin typeface="IPAexMincho"/>
              </a:rPr>
              <a:t>合田ら</a:t>
            </a:r>
            <a:r>
              <a:rPr lang="en-US" altLang="ja-JP" sz="2000" dirty="0" smtClean="0">
                <a:latin typeface="CMR10"/>
              </a:rPr>
              <a:t> </a:t>
            </a:r>
            <a:r>
              <a:rPr lang="ja-JP" altLang="en-US" dirty="0">
                <a:latin typeface="IPAexMincho"/>
              </a:rPr>
              <a:t>初心者のための鉛筆デッサン支援システム</a:t>
            </a:r>
            <a:r>
              <a:rPr lang="en-US" altLang="ja-JP" sz="2000" dirty="0">
                <a:latin typeface="CMR10"/>
              </a:rPr>
              <a:t>. </a:t>
            </a:r>
            <a:r>
              <a:rPr lang="ja-JP" altLang="en-US" dirty="0" smtClean="0">
                <a:latin typeface="IPAexMincho"/>
              </a:rPr>
              <a:t>情報</a:t>
            </a:r>
            <a:r>
              <a:rPr lang="ja-JP" altLang="en-US" dirty="0">
                <a:latin typeface="IPAexMincho"/>
              </a:rPr>
              <a:t>処理学会研究報告グラフィクスと</a:t>
            </a:r>
            <a:r>
              <a:rPr lang="en-US" altLang="ja-JP" sz="2000" dirty="0">
                <a:latin typeface="CMR10"/>
              </a:rPr>
              <a:t>CAD</a:t>
            </a:r>
            <a:r>
              <a:rPr lang="ja-JP" altLang="en-US" dirty="0">
                <a:latin typeface="IPAexMincho"/>
              </a:rPr>
              <a:t>（</a:t>
            </a:r>
            <a:r>
              <a:rPr lang="en-US" altLang="ja-JP" sz="2000" dirty="0">
                <a:latin typeface="CMR10"/>
              </a:rPr>
              <a:t>CG</a:t>
            </a:r>
            <a:r>
              <a:rPr lang="ja-JP" altLang="en-US" dirty="0" smtClean="0">
                <a:latin typeface="IPAexMincho"/>
              </a:rPr>
              <a:t>）</a:t>
            </a:r>
            <a:endParaRPr lang="en-US" altLang="ja-JP" dirty="0" smtClean="0">
              <a:latin typeface="IPAexMincho"/>
            </a:endParaRPr>
          </a:p>
          <a:p>
            <a:r>
              <a:rPr lang="en-US" altLang="ja-JP" dirty="0" smtClean="0"/>
              <a:t>[2] Inc</a:t>
            </a:r>
            <a:r>
              <a:rPr lang="en-US" altLang="ja-JP" dirty="0"/>
              <a:t>. CELSYS. QUMARION — </a:t>
            </a:r>
            <a:r>
              <a:rPr lang="ja-JP" altLang="en-US" dirty="0"/>
              <a:t>人型入力デバイス</a:t>
            </a:r>
            <a:r>
              <a:rPr lang="en-US" altLang="ja-JP" dirty="0" smtClean="0"/>
              <a:t>. http</a:t>
            </a:r>
            <a:r>
              <a:rPr lang="en-US" altLang="ja-JP" dirty="0"/>
              <a:t>://www.clip-studio.com/quma/.</a:t>
            </a:r>
            <a:endParaRPr lang="ja-JP" altLang="en-US"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348" y="1776985"/>
            <a:ext cx="4536504" cy="3024336"/>
          </a:xfrm>
          <a:prstGeom prst="rect">
            <a:avLst/>
          </a:prstGeom>
        </p:spPr>
      </p:pic>
    </p:spTree>
    <p:extLst>
      <p:ext uri="{BB962C8B-B14F-4D97-AF65-F5344CB8AC3E}">
        <p14:creationId xmlns:p14="http://schemas.microsoft.com/office/powerpoint/2010/main" val="67412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50" y="1502137"/>
            <a:ext cx="4576709" cy="4941922"/>
          </a:xfrm>
          <a:prstGeom prst="rect">
            <a:avLst/>
          </a:prstGeom>
        </p:spPr>
      </p:pic>
      <p:sp>
        <p:nvSpPr>
          <p:cNvPr id="2" name="タイトル 1"/>
          <p:cNvSpPr>
            <a:spLocks noGrp="1"/>
          </p:cNvSpPr>
          <p:nvPr>
            <p:ph type="title"/>
          </p:nvPr>
        </p:nvSpPr>
        <p:spPr/>
        <p:txBody>
          <a:bodyPr/>
          <a:lstStyle/>
          <a:p>
            <a:r>
              <a:rPr lang="ja-JP" altLang="en-US" dirty="0" smtClean="0">
                <a:latin typeface="Noto Sans CJK JP Medium" panose="020B0600000000000000" pitchFamily="34" charset="-128"/>
                <a:ea typeface="Noto Sans CJK JP Medium" panose="020B0600000000000000" pitchFamily="34" charset="-128"/>
              </a:rPr>
              <a:t>手法とシステム</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9" name="スライド番号プレースホルダー 8"/>
          <p:cNvSpPr>
            <a:spLocks noGrp="1"/>
          </p:cNvSpPr>
          <p:nvPr>
            <p:ph type="sldNum" sz="quarter" idx="12"/>
          </p:nvPr>
        </p:nvSpPr>
        <p:spPr/>
        <p:txBody>
          <a:bodyPr/>
          <a:lstStyle/>
          <a:p>
            <a:fld id="{C70324E4-D441-4976-B776-5B61330FD50F}" type="slidenum">
              <a:rPr kumimoji="1" lang="ja-JP" altLang="en-US" smtClean="0"/>
              <a:t>5</a:t>
            </a:fld>
            <a:endParaRPr kumimoji="1" lang="ja-JP" altLang="en-US"/>
          </a:p>
        </p:txBody>
      </p:sp>
      <p:sp>
        <p:nvSpPr>
          <p:cNvPr id="10" name="テキスト ボックス 9"/>
          <p:cNvSpPr txBox="1"/>
          <p:nvPr/>
        </p:nvSpPr>
        <p:spPr>
          <a:xfrm>
            <a:off x="8274222" y="5709461"/>
            <a:ext cx="1213651" cy="400110"/>
          </a:xfrm>
          <a:prstGeom prst="rect">
            <a:avLst/>
          </a:prstGeom>
          <a:solidFill>
            <a:schemeClr val="bg1"/>
          </a:solidFill>
          <a:ln>
            <a:noFill/>
          </a:ln>
        </p:spPr>
        <p:txBody>
          <a:bodyPr wrap="square" rtlCol="0">
            <a:spAutoFit/>
          </a:bodyPr>
          <a:lstStyle/>
          <a:p>
            <a:r>
              <a:rPr kumimoji="1" lang="en-US" altLang="ja-JP" sz="2000" dirty="0" smtClean="0">
                <a:solidFill>
                  <a:srgbClr val="1F9D7C"/>
                </a:solidFill>
              </a:rPr>
              <a:t>Unity</a:t>
            </a:r>
            <a:endParaRPr kumimoji="1" lang="ja-JP" altLang="en-US" sz="2000" dirty="0" smtClean="0">
              <a:solidFill>
                <a:srgbClr val="1F9D7C"/>
              </a:solidFill>
            </a:endParaRPr>
          </a:p>
        </p:txBody>
      </p:sp>
      <p:sp>
        <p:nvSpPr>
          <p:cNvPr id="3" name="テキスト ボックス 2"/>
          <p:cNvSpPr txBox="1"/>
          <p:nvPr/>
        </p:nvSpPr>
        <p:spPr>
          <a:xfrm>
            <a:off x="1014288" y="3603766"/>
            <a:ext cx="1848729" cy="369332"/>
          </a:xfrm>
          <a:prstGeom prst="rect">
            <a:avLst/>
          </a:prstGeom>
          <a:solidFill>
            <a:schemeClr val="bg1"/>
          </a:solidFill>
          <a:ln w="19050">
            <a:solidFill>
              <a:schemeClr val="tx1"/>
            </a:solidFill>
          </a:ln>
        </p:spPr>
        <p:txBody>
          <a:bodyPr vert="horz" wrap="square" rtlCol="0">
            <a:spAutoFit/>
          </a:bodyPr>
          <a:lstStyle/>
          <a:p>
            <a:pPr algn="ctr"/>
            <a:r>
              <a:rPr kumimoji="1" lang="ja-JP" altLang="en-US" dirty="0" smtClean="0">
                <a:latin typeface="Noto Sans CJK JP Medium" panose="020B0600000000000000" pitchFamily="34" charset="-128"/>
                <a:ea typeface="Noto Sans CJK JP Medium" panose="020B0600000000000000" pitchFamily="34" charset="-128"/>
              </a:rPr>
              <a:t>静力学計算</a:t>
            </a:r>
            <a:endParaRPr lang="en-US" altLang="ja-JP" dirty="0">
              <a:latin typeface="Noto Sans CJK JP Medium" panose="020B0600000000000000" pitchFamily="34" charset="-128"/>
              <a:ea typeface="Noto Sans CJK JP Medium" panose="020B0600000000000000" pitchFamily="34" charset="-128"/>
            </a:endParaRPr>
          </a:p>
        </p:txBody>
      </p:sp>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r="36780"/>
          <a:stretch/>
        </p:blipFill>
        <p:spPr>
          <a:xfrm>
            <a:off x="6310312" y="1937467"/>
            <a:ext cx="4600575" cy="3561289"/>
          </a:xfrm>
          <a:prstGeom prst="rect">
            <a:avLst/>
          </a:prstGeom>
        </p:spPr>
      </p:pic>
    </p:spTree>
    <p:extLst>
      <p:ext uri="{BB962C8B-B14F-4D97-AF65-F5344CB8AC3E}">
        <p14:creationId xmlns:p14="http://schemas.microsoft.com/office/powerpoint/2010/main" val="331857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静力学計算</a:t>
            </a:r>
            <a:endParaRPr kumimoji="1" lang="ja-JP" altLang="en-US" dirty="0"/>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0878" y="1759466"/>
            <a:ext cx="4228852" cy="2948448"/>
          </a:xfrm>
        </p:spPr>
      </p:pic>
      <p:sp>
        <p:nvSpPr>
          <p:cNvPr id="4" name="スライド番号プレースホルダー 3"/>
          <p:cNvSpPr>
            <a:spLocks noGrp="1"/>
          </p:cNvSpPr>
          <p:nvPr>
            <p:ph type="sldNum" sz="quarter" idx="12"/>
          </p:nvPr>
        </p:nvSpPr>
        <p:spPr/>
        <p:txBody>
          <a:bodyPr/>
          <a:lstStyle/>
          <a:p>
            <a:fld id="{C70324E4-D441-4976-B776-5B61330FD50F}" type="slidenum">
              <a:rPr kumimoji="1" lang="ja-JP" altLang="en-US" smtClean="0"/>
              <a:t>6</a:t>
            </a:fld>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40" y="1027906"/>
            <a:ext cx="4426034" cy="4655456"/>
          </a:xfrm>
          <a:prstGeom prst="rect">
            <a:avLst/>
          </a:prstGeom>
        </p:spPr>
      </p:pic>
      <p:sp>
        <p:nvSpPr>
          <p:cNvPr id="7" name="下矢印 6"/>
          <p:cNvSpPr/>
          <p:nvPr/>
        </p:nvSpPr>
        <p:spPr>
          <a:xfrm>
            <a:off x="2078181" y="3812416"/>
            <a:ext cx="631769" cy="1274974"/>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環状矢印 8"/>
          <p:cNvSpPr/>
          <p:nvPr/>
        </p:nvSpPr>
        <p:spPr>
          <a:xfrm>
            <a:off x="2797702" y="3452375"/>
            <a:ext cx="864523" cy="997528"/>
          </a:xfrm>
          <a:prstGeom prst="circular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環状矢印 10"/>
          <p:cNvSpPr/>
          <p:nvPr/>
        </p:nvSpPr>
        <p:spPr>
          <a:xfrm flipV="1">
            <a:off x="9121384" y="3861803"/>
            <a:ext cx="864523" cy="1094198"/>
          </a:xfrm>
          <a:prstGeom prst="circularArrow">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下矢印 11"/>
          <p:cNvSpPr/>
          <p:nvPr/>
        </p:nvSpPr>
        <p:spPr>
          <a:xfrm>
            <a:off x="8388949" y="4799672"/>
            <a:ext cx="631769" cy="75387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0800000">
            <a:off x="6455858" y="4275461"/>
            <a:ext cx="631769" cy="1274974"/>
          </a:xfrm>
          <a:prstGeom prst="downArrow">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9462898" y="4318858"/>
            <a:ext cx="181494" cy="1800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p:cNvSpPr txBox="1"/>
              <p:nvPr/>
            </p:nvSpPr>
            <p:spPr>
              <a:xfrm>
                <a:off x="2078181" y="5087390"/>
                <a:ext cx="984739" cy="691408"/>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ea typeface="Noto Sans CJK JP Medium" panose="020B0600000000000000" pitchFamily="34" charset="-128"/>
                        </a:rPr>
                        <m:t>𝑚</m:t>
                      </m:r>
                      <m:sSub>
                        <m:sSubPr>
                          <m:ctrlPr>
                            <a:rPr kumimoji="1" lang="en-US" altLang="ja-JP" sz="3600" b="0" i="1" smtClean="0">
                              <a:latin typeface="Cambria Math" panose="02040503050406030204" pitchFamily="18" charset="0"/>
                              <a:ea typeface="Noto Sans CJK JP Medium" panose="020B0600000000000000" pitchFamily="34" charset="-128"/>
                            </a:rPr>
                          </m:ctrlPr>
                        </m:sSubPr>
                        <m:e>
                          <m:r>
                            <a:rPr kumimoji="1" lang="en-US" altLang="ja-JP" sz="3600" b="0" i="1" smtClean="0">
                              <a:latin typeface="Cambria Math" panose="02040503050406030204" pitchFamily="18" charset="0"/>
                              <a:ea typeface="Noto Sans CJK JP Medium" panose="020B0600000000000000" pitchFamily="34" charset="-128"/>
                            </a:rPr>
                            <m:t>𝐹</m:t>
                          </m:r>
                        </m:e>
                        <m:sub>
                          <m:r>
                            <a:rPr kumimoji="1" lang="en-US" altLang="ja-JP" sz="3600" b="0" i="1" smtClean="0">
                              <a:latin typeface="Cambria Math" panose="02040503050406030204" pitchFamily="18" charset="0"/>
                              <a:ea typeface="Noto Sans CJK JP Medium" panose="020B0600000000000000" pitchFamily="34" charset="-128"/>
                            </a:rPr>
                            <m:t>𝑔</m:t>
                          </m:r>
                        </m:sub>
                      </m:sSub>
                    </m:oMath>
                  </m:oMathPara>
                </a14:m>
                <a:endParaRPr kumimoji="1" lang="ja-JP" altLang="en-US" sz="3600" dirty="0" smtClean="0">
                  <a:latin typeface="Noto Sans CJK JP Medium" panose="020B0600000000000000" pitchFamily="34" charset="-128"/>
                  <a:ea typeface="Noto Sans CJK JP Medium" panose="020B0600000000000000" pitchFamily="34" charset="-128"/>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078181" y="5087390"/>
                <a:ext cx="984739" cy="691408"/>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64168" y="1903650"/>
                <a:ext cx="4817900" cy="691408"/>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3600" b="0" i="1" smtClean="0">
                          <a:latin typeface="Cambria Math" panose="02040503050406030204" pitchFamily="18" charset="0"/>
                          <a:ea typeface="Noto Sans CJK JP Medium" panose="020B0600000000000000" pitchFamily="34" charset="-128"/>
                        </a:rPr>
                        <m:t>𝜏</m:t>
                      </m:r>
                      <m:r>
                        <a:rPr kumimoji="1" lang="en-US" altLang="ja-JP" sz="3600" b="0" i="1" smtClean="0">
                          <a:latin typeface="Cambria Math" panose="02040503050406030204" pitchFamily="18" charset="0"/>
                          <a:ea typeface="Noto Sans CJK JP Medium" panose="020B0600000000000000" pitchFamily="34" charset="-128"/>
                        </a:rPr>
                        <m:t>=</m:t>
                      </m:r>
                      <m:r>
                        <a:rPr kumimoji="1" lang="en-US" altLang="ja-JP" sz="3600" b="0" i="1" smtClean="0">
                          <a:latin typeface="Cambria Math" panose="02040503050406030204" pitchFamily="18" charset="0"/>
                          <a:ea typeface="Noto Sans CJK JP Medium" panose="020B0600000000000000" pitchFamily="34" charset="-128"/>
                        </a:rPr>
                        <m:t>𝑚</m:t>
                      </m:r>
                      <m:sSub>
                        <m:sSubPr>
                          <m:ctrlPr>
                            <a:rPr kumimoji="1" lang="en-US" altLang="ja-JP" sz="3600" b="0" i="1" smtClean="0">
                              <a:latin typeface="Cambria Math" panose="02040503050406030204" pitchFamily="18" charset="0"/>
                              <a:ea typeface="Noto Sans CJK JP Medium" panose="020B0600000000000000" pitchFamily="34" charset="-128"/>
                            </a:rPr>
                          </m:ctrlPr>
                        </m:sSubPr>
                        <m:e>
                          <m:r>
                            <a:rPr kumimoji="1" lang="en-US" altLang="ja-JP" sz="3600" b="0" i="1" smtClean="0">
                              <a:latin typeface="Cambria Math" panose="02040503050406030204" pitchFamily="18" charset="0"/>
                              <a:ea typeface="Noto Sans CJK JP Medium" panose="020B0600000000000000" pitchFamily="34" charset="-128"/>
                            </a:rPr>
                            <m:t>𝐹</m:t>
                          </m:r>
                        </m:e>
                        <m:sub>
                          <m:r>
                            <a:rPr kumimoji="1" lang="en-US" altLang="ja-JP" sz="3600" b="0" i="1" smtClean="0">
                              <a:latin typeface="Cambria Math" panose="02040503050406030204" pitchFamily="18" charset="0"/>
                              <a:ea typeface="Noto Sans CJK JP Medium" panose="020B0600000000000000" pitchFamily="34" charset="-128"/>
                            </a:rPr>
                            <m:t>𝑔</m:t>
                          </m:r>
                        </m:sub>
                      </m:sSub>
                      <m:r>
                        <a:rPr kumimoji="1" lang="en-US" altLang="ja-JP" sz="3600" b="0" i="1" smtClean="0">
                          <a:latin typeface="Cambria Math" panose="02040503050406030204" pitchFamily="18" charset="0"/>
                          <a:ea typeface="Cambria Math" panose="02040503050406030204" pitchFamily="18" charset="0"/>
                        </a:rPr>
                        <m:t>×</m:t>
                      </m:r>
                      <m:sSub>
                        <m:sSubPr>
                          <m:ctrlPr>
                            <a:rPr kumimoji="1" lang="en-US" altLang="ja-JP" sz="3600" b="0" i="1" smtClean="0">
                              <a:latin typeface="Cambria Math" panose="02040503050406030204" pitchFamily="18" charset="0"/>
                              <a:ea typeface="Cambria Math" panose="02040503050406030204" pitchFamily="18" charset="0"/>
                            </a:rPr>
                          </m:ctrlPr>
                        </m:sSubPr>
                        <m:e>
                          <m:r>
                            <a:rPr lang="en-US" altLang="ja-JP" sz="3600" i="1">
                              <a:latin typeface="Cambria Math" panose="02040503050406030204" pitchFamily="18" charset="0"/>
                              <a:ea typeface="Noto Sans CJK JP Medium" panose="020B0600000000000000" pitchFamily="34" charset="-128"/>
                            </a:rPr>
                            <m:t>𝑥</m:t>
                          </m:r>
                          <m:r>
                            <m:rPr>
                              <m:nor/>
                            </m:rPr>
                            <a:rPr lang="en-US" altLang="ja-JP" sz="3600" dirty="0">
                              <a:latin typeface="Noto Sans CJK JP Medium" panose="020B0600000000000000" pitchFamily="34" charset="-128"/>
                              <a:ea typeface="Noto Sans CJK JP Medium" panose="020B0600000000000000" pitchFamily="34" charset="-128"/>
                            </a:rPr>
                            <m:t> </m:t>
                          </m:r>
                        </m:e>
                        <m:sub>
                          <m:r>
                            <a:rPr kumimoji="1" lang="en-US" altLang="ja-JP" sz="3600" b="0" i="1" smtClean="0">
                              <a:latin typeface="Cambria Math" panose="02040503050406030204" pitchFamily="18" charset="0"/>
                              <a:ea typeface="Cambria Math" panose="02040503050406030204" pitchFamily="18" charset="0"/>
                            </a:rPr>
                            <m:t>𝐶𝑜𝑀</m:t>
                          </m:r>
                        </m:sub>
                      </m:sSub>
                    </m:oMath>
                  </m:oMathPara>
                </a14:m>
                <a:endParaRPr kumimoji="1" lang="en-US" altLang="ja-JP" sz="3600" b="0" dirty="0" smtClean="0">
                  <a:latin typeface="Noto Sans CJK JP Medium" panose="020B0600000000000000" pitchFamily="34" charset="-128"/>
                  <a:ea typeface="Noto Sans CJK JP Medium" panose="020B0600000000000000" pitchFamily="34" charset="-128"/>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4168" y="1903650"/>
                <a:ext cx="4817900" cy="691408"/>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442981" y="1470387"/>
                <a:ext cx="4557764" cy="2493760"/>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ea typeface="Noto Sans CJK JP Medium" panose="020B0600000000000000" pitchFamily="34" charset="-128"/>
                        </a:rPr>
                        <m:t>𝜏</m:t>
                      </m:r>
                      <m:r>
                        <a:rPr lang="en-US" altLang="ja-JP" sz="3600" i="1">
                          <a:latin typeface="Cambria Math" panose="02040503050406030204" pitchFamily="18" charset="0"/>
                          <a:ea typeface="Noto Sans CJK JP Medium" panose="020B0600000000000000" pitchFamily="34" charset="-128"/>
                        </a:rPr>
                        <m:t>=</m:t>
                      </m:r>
                      <m:r>
                        <a:rPr lang="en-US" altLang="ja-JP" sz="3600" i="1">
                          <a:latin typeface="Cambria Math" panose="02040503050406030204" pitchFamily="18" charset="0"/>
                          <a:ea typeface="Noto Sans CJK JP Medium" panose="020B0600000000000000" pitchFamily="34" charset="-128"/>
                        </a:rPr>
                        <m:t>𝑚</m:t>
                      </m:r>
                      <m:sSub>
                        <m:sSubPr>
                          <m:ctrlPr>
                            <a:rPr lang="en-US" altLang="ja-JP" sz="3600" i="1">
                              <a:latin typeface="Cambria Math" panose="02040503050406030204" pitchFamily="18" charset="0"/>
                              <a:ea typeface="Noto Sans CJK JP Medium" panose="020B0600000000000000" pitchFamily="34" charset="-128"/>
                            </a:rPr>
                          </m:ctrlPr>
                        </m:sSubPr>
                        <m:e>
                          <m:r>
                            <a:rPr lang="en-US" altLang="ja-JP" sz="3600" i="1">
                              <a:latin typeface="Cambria Math" panose="02040503050406030204" pitchFamily="18" charset="0"/>
                              <a:ea typeface="Noto Sans CJK JP Medium" panose="020B0600000000000000" pitchFamily="34" charset="-128"/>
                            </a:rPr>
                            <m:t>𝐹</m:t>
                          </m:r>
                        </m:e>
                        <m:sub>
                          <m:r>
                            <a:rPr lang="en-US" altLang="ja-JP" sz="3600" i="1">
                              <a:latin typeface="Cambria Math" panose="02040503050406030204" pitchFamily="18" charset="0"/>
                              <a:ea typeface="Noto Sans CJK JP Medium" panose="020B0600000000000000" pitchFamily="34" charset="-128"/>
                            </a:rPr>
                            <m:t>𝑔</m:t>
                          </m:r>
                        </m:sub>
                      </m:sSub>
                      <m:r>
                        <a:rPr lang="en-US" altLang="ja-JP" sz="3600"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ea typeface="Cambria Math" panose="02040503050406030204" pitchFamily="18" charset="0"/>
                            </a:rPr>
                          </m:ctrlPr>
                        </m:sSubPr>
                        <m:e>
                          <m:r>
                            <a:rPr lang="en-US" altLang="ja-JP" sz="3600" i="1">
                              <a:latin typeface="Cambria Math" panose="02040503050406030204" pitchFamily="18" charset="0"/>
                              <a:ea typeface="Noto Sans CJK JP Medium" panose="020B0600000000000000" pitchFamily="34" charset="-128"/>
                            </a:rPr>
                            <m:t>𝑥</m:t>
                          </m:r>
                          <m:r>
                            <m:rPr>
                              <m:nor/>
                            </m:rPr>
                            <a:rPr lang="en-US" altLang="ja-JP" sz="3600" dirty="0">
                              <a:latin typeface="Noto Sans CJK JP Medium" panose="020B0600000000000000" pitchFamily="34" charset="-128"/>
                              <a:ea typeface="Noto Sans CJK JP Medium" panose="020B0600000000000000" pitchFamily="34" charset="-128"/>
                            </a:rPr>
                            <m:t> </m:t>
                          </m:r>
                        </m:e>
                        <m:sub>
                          <m:r>
                            <a:rPr lang="en-US" altLang="ja-JP" sz="3600" b="0" i="1" dirty="0" smtClean="0">
                              <a:latin typeface="Cambria Math" panose="02040503050406030204" pitchFamily="18" charset="0"/>
                              <a:ea typeface="Noto Sans CJK JP Medium" panose="020B0600000000000000" pitchFamily="34" charset="-128"/>
                            </a:rPr>
                            <m:t>𝑚</m:t>
                          </m:r>
                          <m:r>
                            <a:rPr lang="en-US" altLang="ja-JP" sz="3600" b="0" i="1" dirty="0" smtClean="0">
                              <a:latin typeface="Cambria Math" panose="02040503050406030204" pitchFamily="18" charset="0"/>
                              <a:ea typeface="Noto Sans CJK JP Medium" panose="020B0600000000000000" pitchFamily="34" charset="-128"/>
                            </a:rPr>
                            <m:t>_</m:t>
                          </m:r>
                          <m:r>
                            <a:rPr lang="en-US" altLang="ja-JP" sz="3600" i="1">
                              <a:latin typeface="Cambria Math" panose="02040503050406030204" pitchFamily="18" charset="0"/>
                              <a:ea typeface="Cambria Math" panose="02040503050406030204" pitchFamily="18" charset="0"/>
                            </a:rPr>
                            <m:t>𝐶𝑜𝑀</m:t>
                          </m:r>
                        </m:sub>
                      </m:sSub>
                    </m:oMath>
                  </m:oMathPara>
                </a14:m>
                <a:endParaRPr lang="en-US" altLang="ja-JP" sz="3600" dirty="0" smtClean="0">
                  <a:latin typeface="Noto Sans CJK JP Medium" panose="020B0600000000000000" pitchFamily="34" charset="-128"/>
                  <a:ea typeface="Cambria Math" panose="02040503050406030204" pitchFamily="18" charset="0"/>
                </a:endParaRPr>
              </a:p>
              <a:p>
                <a:r>
                  <a:rPr lang="en-US" altLang="ja-JP" sz="3600" dirty="0">
                    <a:latin typeface="Noto Sans CJK JP Medium" panose="020B0600000000000000" pitchFamily="34" charset="-128"/>
                    <a:ea typeface="Cambria Math" panose="02040503050406030204" pitchFamily="18" charset="0"/>
                  </a:rPr>
                  <a:t> </a:t>
                </a:r>
                <a:r>
                  <a:rPr lang="en-US" altLang="ja-JP" sz="3600" dirty="0" smtClean="0">
                    <a:latin typeface="Noto Sans CJK JP Medium" panose="020B0600000000000000" pitchFamily="34" charset="-128"/>
                    <a:ea typeface="Cambria Math" panose="02040503050406030204" pitchFamily="18" charset="0"/>
                  </a:rPr>
                  <a:t>            </a:t>
                </a:r>
                <a14:m>
                  <m:oMath xmlns:m="http://schemas.openxmlformats.org/officeDocument/2006/math">
                    <m:sSub>
                      <m:sSubPr>
                        <m:ctrlPr>
                          <a:rPr lang="en-US" altLang="ja-JP" sz="3600" i="1">
                            <a:latin typeface="Cambria Math" panose="02040503050406030204" pitchFamily="18" charset="0"/>
                            <a:ea typeface="Noto Sans CJK JP Medium" panose="020B0600000000000000" pitchFamily="34" charset="-128"/>
                          </a:rPr>
                        </m:ctrlPr>
                      </m:sSubPr>
                      <m:e>
                        <m:r>
                          <a:rPr lang="en-US" altLang="ja-JP" sz="3600" b="0" i="1" smtClean="0">
                            <a:latin typeface="Cambria Math" panose="02040503050406030204" pitchFamily="18" charset="0"/>
                            <a:ea typeface="Noto Sans CJK JP Medium" panose="020B0600000000000000" pitchFamily="34" charset="-128"/>
                          </a:rPr>
                          <m:t>𝑀</m:t>
                        </m:r>
                        <m:r>
                          <a:rPr lang="en-US" altLang="ja-JP" sz="3600" i="1">
                            <a:latin typeface="Cambria Math" panose="02040503050406030204" pitchFamily="18" charset="0"/>
                            <a:ea typeface="Noto Sans CJK JP Medium" panose="020B0600000000000000" pitchFamily="34" charset="-128"/>
                          </a:rPr>
                          <m:t>𝐹</m:t>
                        </m:r>
                      </m:e>
                      <m:sub>
                        <m:r>
                          <a:rPr lang="en-US" altLang="ja-JP" sz="3600" i="1">
                            <a:latin typeface="Cambria Math" panose="02040503050406030204" pitchFamily="18" charset="0"/>
                            <a:ea typeface="Noto Sans CJK JP Medium" panose="020B0600000000000000" pitchFamily="34" charset="-128"/>
                          </a:rPr>
                          <m:t>𝑔</m:t>
                        </m:r>
                      </m:sub>
                    </m:sSub>
                    <m:r>
                      <a:rPr lang="en-US" altLang="ja-JP" sz="3600"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ea typeface="Cambria Math" panose="02040503050406030204" pitchFamily="18" charset="0"/>
                          </a:rPr>
                        </m:ctrlPr>
                      </m:sSubPr>
                      <m:e>
                        <m:r>
                          <a:rPr lang="en-US" altLang="ja-JP" sz="3600" i="1">
                            <a:latin typeface="Cambria Math" panose="02040503050406030204" pitchFamily="18" charset="0"/>
                            <a:ea typeface="Noto Sans CJK JP Medium" panose="020B0600000000000000" pitchFamily="34" charset="-128"/>
                          </a:rPr>
                          <m:t>𝑥</m:t>
                        </m:r>
                        <m:r>
                          <m:rPr>
                            <m:nor/>
                          </m:rPr>
                          <a:rPr lang="en-US" altLang="ja-JP" sz="3600" dirty="0">
                            <a:latin typeface="Noto Sans CJK JP Medium" panose="020B0600000000000000" pitchFamily="34" charset="-128"/>
                            <a:ea typeface="Noto Sans CJK JP Medium" panose="020B0600000000000000" pitchFamily="34" charset="-128"/>
                          </a:rPr>
                          <m:t> </m:t>
                        </m:r>
                      </m:e>
                      <m:sub>
                        <m:r>
                          <a:rPr lang="en-US" altLang="ja-JP" sz="3600" b="0" i="1" dirty="0" smtClean="0">
                            <a:latin typeface="Cambria Math" panose="02040503050406030204" pitchFamily="18" charset="0"/>
                            <a:ea typeface="Noto Sans CJK JP Medium" panose="020B0600000000000000" pitchFamily="34" charset="-128"/>
                          </a:rPr>
                          <m:t>𝑀</m:t>
                        </m:r>
                        <m:r>
                          <a:rPr lang="en-US" altLang="ja-JP" sz="3600" b="0" i="1" dirty="0" smtClean="0">
                            <a:latin typeface="Cambria Math" panose="02040503050406030204" pitchFamily="18" charset="0"/>
                            <a:ea typeface="Noto Sans CJK JP Medium" panose="020B0600000000000000" pitchFamily="34" charset="-128"/>
                          </a:rPr>
                          <m:t>_</m:t>
                        </m:r>
                        <m:r>
                          <a:rPr lang="en-US" altLang="ja-JP" sz="3600" i="1">
                            <a:latin typeface="Cambria Math" panose="02040503050406030204" pitchFamily="18" charset="0"/>
                            <a:ea typeface="Cambria Math" panose="02040503050406030204" pitchFamily="18" charset="0"/>
                          </a:rPr>
                          <m:t>𝐶𝑜𝑀</m:t>
                        </m:r>
                      </m:sub>
                    </m:sSub>
                  </m:oMath>
                </a14:m>
                <a:endParaRPr lang="en-US" altLang="ja-JP" sz="3600" dirty="0" smtClean="0">
                  <a:latin typeface="Noto Sans CJK JP Medium" panose="020B0600000000000000" pitchFamily="34" charset="-128"/>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ja-JP" sz="3600" b="0" i="1" smtClean="0">
                          <a:latin typeface="Cambria Math" panose="02040503050406030204" pitchFamily="18" charset="0"/>
                          <a:ea typeface="Noto Sans CJK JP Medium" panose="020B0600000000000000" pitchFamily="34" charset="-128"/>
                        </a:rPr>
                        <m:t>              </m:t>
                      </m:r>
                      <m:sSub>
                        <m:sSubPr>
                          <m:ctrlPr>
                            <a:rPr lang="en-US" altLang="ja-JP" sz="3600" i="1" smtClean="0">
                              <a:latin typeface="Cambria Math" panose="02040503050406030204" pitchFamily="18" charset="0"/>
                              <a:ea typeface="Noto Sans CJK JP Medium" panose="020B0600000000000000" pitchFamily="34" charset="-128"/>
                            </a:rPr>
                          </m:ctrlPr>
                        </m:sSubPr>
                        <m:e>
                          <m:r>
                            <a:rPr lang="en-US" altLang="ja-JP" sz="3600" b="0" i="1" smtClean="0">
                              <a:latin typeface="Cambria Math" panose="02040503050406030204" pitchFamily="18" charset="0"/>
                              <a:ea typeface="Noto Sans CJK JP Medium" panose="020B0600000000000000" pitchFamily="34" charset="-128"/>
                            </a:rPr>
                            <m:t>𝑁</m:t>
                          </m:r>
                        </m:e>
                        <m:sub>
                          <m:r>
                            <a:rPr lang="en-US" altLang="ja-JP" sz="3600" b="0" i="1" smtClean="0">
                              <a:latin typeface="Cambria Math" panose="02040503050406030204" pitchFamily="18" charset="0"/>
                              <a:ea typeface="Noto Sans CJK JP Medium" panose="020B0600000000000000" pitchFamily="34" charset="-128"/>
                            </a:rPr>
                            <m:t>𝑅</m:t>
                          </m:r>
                        </m:sub>
                      </m:sSub>
                      <m:r>
                        <a:rPr lang="en-US" altLang="ja-JP" sz="3600"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ea typeface="Cambria Math" panose="02040503050406030204" pitchFamily="18" charset="0"/>
                            </a:rPr>
                          </m:ctrlPr>
                        </m:sSubPr>
                        <m:e>
                          <m:r>
                            <a:rPr lang="en-US" altLang="ja-JP" sz="3600" i="1">
                              <a:latin typeface="Cambria Math" panose="02040503050406030204" pitchFamily="18" charset="0"/>
                              <a:ea typeface="Noto Sans CJK JP Medium" panose="020B0600000000000000" pitchFamily="34" charset="-128"/>
                            </a:rPr>
                            <m:t>𝑥</m:t>
                          </m:r>
                          <m:r>
                            <m:rPr>
                              <m:nor/>
                            </m:rPr>
                            <a:rPr lang="en-US" altLang="ja-JP" sz="3600" dirty="0">
                              <a:latin typeface="Noto Sans CJK JP Medium" panose="020B0600000000000000" pitchFamily="34" charset="-128"/>
                              <a:ea typeface="Noto Sans CJK JP Medium" panose="020B0600000000000000" pitchFamily="34" charset="-128"/>
                            </a:rPr>
                            <m:t> </m:t>
                          </m:r>
                        </m:e>
                        <m:sub>
                          <m:sSub>
                            <m:sSubPr>
                              <m:ctrlPr>
                                <a:rPr lang="en-US" altLang="ja-JP" sz="3600" i="1" smtClean="0">
                                  <a:latin typeface="Cambria Math" panose="02040503050406030204" pitchFamily="18" charset="0"/>
                                  <a:ea typeface="Noto Sans CJK JP Medium" panose="020B0600000000000000" pitchFamily="34" charset="-128"/>
                                </a:rPr>
                              </m:ctrlPr>
                            </m:sSubPr>
                            <m:e>
                              <m:r>
                                <a:rPr lang="en-US" altLang="ja-JP" sz="3600" i="1">
                                  <a:latin typeface="Cambria Math" panose="02040503050406030204" pitchFamily="18" charset="0"/>
                                  <a:ea typeface="Noto Sans CJK JP Medium" panose="020B0600000000000000" pitchFamily="34" charset="-128"/>
                                </a:rPr>
                                <m:t>𝑁</m:t>
                              </m:r>
                            </m:e>
                            <m:sub>
                              <m:r>
                                <a:rPr lang="en-US" altLang="ja-JP" sz="3600" i="1">
                                  <a:latin typeface="Cambria Math" panose="02040503050406030204" pitchFamily="18" charset="0"/>
                                  <a:ea typeface="Noto Sans CJK JP Medium" panose="020B0600000000000000" pitchFamily="34" charset="-128"/>
                                </a:rPr>
                                <m:t>𝑅</m:t>
                              </m:r>
                            </m:sub>
                          </m:sSub>
                        </m:sub>
                      </m:sSub>
                    </m:oMath>
                  </m:oMathPara>
                </a14:m>
                <a:endParaRPr kumimoji="1" lang="en-US" altLang="ja-JP" sz="3600" b="0" dirty="0" smtClean="0">
                  <a:latin typeface="Noto Sans CJK JP Medium" panose="020B0600000000000000" pitchFamily="34" charset="-128"/>
                  <a:ea typeface="Noto Sans CJK JP Medium" panose="020B0600000000000000" pitchFamily="34" charset="-128"/>
                </a:endParaRPr>
              </a:p>
              <a:p>
                <a:pPr/>
                <a14:m>
                  <m:oMathPara xmlns:m="http://schemas.openxmlformats.org/officeDocument/2006/math">
                    <m:oMathParaPr>
                      <m:jc m:val="left"/>
                    </m:oMathParaPr>
                    <m:oMath xmlns:m="http://schemas.openxmlformats.org/officeDocument/2006/math">
                      <m:r>
                        <a:rPr lang="en-US" altLang="ja-JP" sz="3600" i="1">
                          <a:latin typeface="Cambria Math" panose="02040503050406030204" pitchFamily="18" charset="0"/>
                          <a:ea typeface="Noto Sans CJK JP Medium" panose="020B0600000000000000" pitchFamily="34" charset="-128"/>
                        </a:rPr>
                        <m:t> </m:t>
                      </m:r>
                      <m:r>
                        <a:rPr lang="en-US" altLang="ja-JP" sz="3600" b="0" i="1" smtClean="0">
                          <a:latin typeface="Cambria Math" panose="02040503050406030204" pitchFamily="18" charset="0"/>
                          <a:ea typeface="Noto Sans CJK JP Medium" panose="020B0600000000000000" pitchFamily="34" charset="-128"/>
                        </a:rPr>
                        <m:t>             </m:t>
                      </m:r>
                      <m:sSub>
                        <m:sSubPr>
                          <m:ctrlPr>
                            <a:rPr lang="en-US" altLang="ja-JP" sz="3600" i="1">
                              <a:latin typeface="Cambria Math" panose="02040503050406030204" pitchFamily="18" charset="0"/>
                              <a:ea typeface="Noto Sans CJK JP Medium" panose="020B0600000000000000" pitchFamily="34" charset="-128"/>
                            </a:rPr>
                          </m:ctrlPr>
                        </m:sSubPr>
                        <m:e>
                          <m:r>
                            <a:rPr lang="en-US" altLang="ja-JP" sz="3600" i="1">
                              <a:latin typeface="Cambria Math" panose="02040503050406030204" pitchFamily="18" charset="0"/>
                              <a:ea typeface="Noto Sans CJK JP Medium" panose="020B0600000000000000" pitchFamily="34" charset="-128"/>
                            </a:rPr>
                            <m:t>𝑁</m:t>
                          </m:r>
                        </m:e>
                        <m:sub>
                          <m:r>
                            <a:rPr lang="en-US" altLang="ja-JP" sz="3600" b="0" i="1" smtClean="0">
                              <a:latin typeface="Cambria Math" panose="02040503050406030204" pitchFamily="18" charset="0"/>
                              <a:ea typeface="Noto Sans CJK JP Medium" panose="020B0600000000000000" pitchFamily="34" charset="-128"/>
                            </a:rPr>
                            <m:t>𝐿</m:t>
                          </m:r>
                        </m:sub>
                      </m:sSub>
                      <m:r>
                        <a:rPr lang="en-US" altLang="ja-JP" sz="3600"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ea typeface="Cambria Math" panose="02040503050406030204" pitchFamily="18" charset="0"/>
                            </a:rPr>
                          </m:ctrlPr>
                        </m:sSubPr>
                        <m:e>
                          <m:r>
                            <a:rPr lang="en-US" altLang="ja-JP" sz="3600" i="1">
                              <a:latin typeface="Cambria Math" panose="02040503050406030204" pitchFamily="18" charset="0"/>
                              <a:ea typeface="Noto Sans CJK JP Medium" panose="020B0600000000000000" pitchFamily="34" charset="-128"/>
                            </a:rPr>
                            <m:t>𝑥</m:t>
                          </m:r>
                          <m:r>
                            <m:rPr>
                              <m:nor/>
                            </m:rPr>
                            <a:rPr lang="en-US" altLang="ja-JP" sz="3600" dirty="0">
                              <a:latin typeface="Noto Sans CJK JP Medium" panose="020B0600000000000000" pitchFamily="34" charset="-128"/>
                              <a:ea typeface="Noto Sans CJK JP Medium" panose="020B0600000000000000" pitchFamily="34" charset="-128"/>
                            </a:rPr>
                            <m:t> </m:t>
                          </m:r>
                        </m:e>
                        <m:sub>
                          <m:sSub>
                            <m:sSubPr>
                              <m:ctrlPr>
                                <a:rPr lang="en-US" altLang="ja-JP" sz="3600" i="1">
                                  <a:latin typeface="Cambria Math" panose="02040503050406030204" pitchFamily="18" charset="0"/>
                                  <a:ea typeface="Noto Sans CJK JP Medium" panose="020B0600000000000000" pitchFamily="34" charset="-128"/>
                                </a:rPr>
                              </m:ctrlPr>
                            </m:sSubPr>
                            <m:e>
                              <m:r>
                                <a:rPr lang="en-US" altLang="ja-JP" sz="3600" i="1">
                                  <a:latin typeface="Cambria Math" panose="02040503050406030204" pitchFamily="18" charset="0"/>
                                  <a:ea typeface="Noto Sans CJK JP Medium" panose="020B0600000000000000" pitchFamily="34" charset="-128"/>
                                </a:rPr>
                                <m:t>𝑁</m:t>
                              </m:r>
                            </m:e>
                            <m:sub>
                              <m:r>
                                <a:rPr lang="en-US" altLang="ja-JP" sz="3600" b="0" i="1" smtClean="0">
                                  <a:latin typeface="Cambria Math" panose="02040503050406030204" pitchFamily="18" charset="0"/>
                                  <a:ea typeface="Noto Sans CJK JP Medium" panose="020B0600000000000000" pitchFamily="34" charset="-128"/>
                                </a:rPr>
                                <m:t>𝐿</m:t>
                              </m:r>
                            </m:sub>
                          </m:sSub>
                        </m:sub>
                      </m:sSub>
                    </m:oMath>
                  </m:oMathPara>
                </a14:m>
                <a:endParaRPr kumimoji="1" lang="en-US" altLang="ja-JP" sz="3600" b="0" dirty="0" smtClean="0">
                  <a:latin typeface="Noto Sans CJK JP Medium" panose="020B0600000000000000" pitchFamily="34" charset="-128"/>
                  <a:ea typeface="Noto Sans CJK JP Medium" panose="020B0600000000000000" pitchFamily="34" charset="-128"/>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442981" y="1470387"/>
                <a:ext cx="4557764" cy="2493760"/>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8118230" y="5562324"/>
                <a:ext cx="984739" cy="691408"/>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ea typeface="Noto Sans CJK JP Medium" panose="020B0600000000000000" pitchFamily="34" charset="-128"/>
                        </a:rPr>
                        <m:t>𝑚</m:t>
                      </m:r>
                      <m:sSub>
                        <m:sSubPr>
                          <m:ctrlPr>
                            <a:rPr kumimoji="1" lang="en-US" altLang="ja-JP" sz="3600" b="0" i="1" smtClean="0">
                              <a:latin typeface="Cambria Math" panose="02040503050406030204" pitchFamily="18" charset="0"/>
                              <a:ea typeface="Noto Sans CJK JP Medium" panose="020B0600000000000000" pitchFamily="34" charset="-128"/>
                            </a:rPr>
                          </m:ctrlPr>
                        </m:sSubPr>
                        <m:e>
                          <m:r>
                            <a:rPr kumimoji="1" lang="en-US" altLang="ja-JP" sz="3600" b="0" i="1" smtClean="0">
                              <a:latin typeface="Cambria Math" panose="02040503050406030204" pitchFamily="18" charset="0"/>
                              <a:ea typeface="Noto Sans CJK JP Medium" panose="020B0600000000000000" pitchFamily="34" charset="-128"/>
                            </a:rPr>
                            <m:t>𝐹</m:t>
                          </m:r>
                        </m:e>
                        <m:sub>
                          <m:r>
                            <a:rPr kumimoji="1" lang="en-US" altLang="ja-JP" sz="3600" b="0" i="1" smtClean="0">
                              <a:latin typeface="Cambria Math" panose="02040503050406030204" pitchFamily="18" charset="0"/>
                              <a:ea typeface="Noto Sans CJK JP Medium" panose="020B0600000000000000" pitchFamily="34" charset="-128"/>
                            </a:rPr>
                            <m:t>𝑔</m:t>
                          </m:r>
                        </m:sub>
                      </m:sSub>
                    </m:oMath>
                  </m:oMathPara>
                </a14:m>
                <a:endParaRPr kumimoji="1" lang="ja-JP" altLang="en-US" sz="3600" dirty="0" smtClean="0">
                  <a:latin typeface="Noto Sans CJK JP Medium" panose="020B0600000000000000" pitchFamily="34" charset="-128"/>
                  <a:ea typeface="Noto Sans CJK JP Medium" panose="020B0600000000000000" pitchFamily="34" charset="-128"/>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118230" y="5562324"/>
                <a:ext cx="984739" cy="691408"/>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5787004" y="5064556"/>
                <a:ext cx="984739" cy="646331"/>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600" b="0" i="1" smtClean="0">
                              <a:latin typeface="Cambria Math" panose="02040503050406030204" pitchFamily="18" charset="0"/>
                              <a:ea typeface="Noto Sans CJK JP Medium" panose="020B0600000000000000" pitchFamily="34" charset="-128"/>
                            </a:rPr>
                          </m:ctrlPr>
                        </m:sSubPr>
                        <m:e>
                          <m:r>
                            <a:rPr kumimoji="1" lang="en-US" altLang="ja-JP" sz="3600" b="0" i="1" smtClean="0">
                              <a:latin typeface="Cambria Math" panose="02040503050406030204" pitchFamily="18" charset="0"/>
                              <a:ea typeface="Noto Sans CJK JP Medium" panose="020B0600000000000000" pitchFamily="34" charset="-128"/>
                            </a:rPr>
                            <m:t>𝑁</m:t>
                          </m:r>
                        </m:e>
                        <m:sub>
                          <m:r>
                            <a:rPr kumimoji="1" lang="en-US" altLang="ja-JP" sz="3600" b="0" i="1" smtClean="0">
                              <a:latin typeface="Cambria Math" panose="02040503050406030204" pitchFamily="18" charset="0"/>
                              <a:ea typeface="Noto Sans CJK JP Medium" panose="020B0600000000000000" pitchFamily="34" charset="-128"/>
                            </a:rPr>
                            <m:t>𝑅</m:t>
                          </m:r>
                        </m:sub>
                      </m:sSub>
                    </m:oMath>
                  </m:oMathPara>
                </a14:m>
                <a:endParaRPr kumimoji="1" lang="ja-JP" altLang="en-US" sz="3600" dirty="0" smtClean="0">
                  <a:latin typeface="Noto Sans CJK JP Medium" panose="020B0600000000000000" pitchFamily="34" charset="-128"/>
                  <a:ea typeface="Noto Sans CJK JP Medium" panose="020B0600000000000000" pitchFamily="34" charset="-128"/>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787004" y="5064556"/>
                <a:ext cx="984739" cy="646331"/>
              </a:xfrm>
              <a:prstGeom prst="rect">
                <a:avLst/>
              </a:prstGeom>
              <a:blipFill rotWithShape="0">
                <a:blip r:embed="rId9"/>
                <a:stretch>
                  <a:fillRect/>
                </a:stretch>
              </a:blipFill>
            </p:spPr>
            <p:txBody>
              <a:bodyPr/>
              <a:lstStyle/>
              <a:p>
                <a:r>
                  <a:rPr lang="ja-JP" altLang="en-US">
                    <a:noFill/>
                  </a:rPr>
                  <a:t> </a:t>
                </a:r>
              </a:p>
            </p:txBody>
          </p:sp>
        </mc:Fallback>
      </mc:AlternateContent>
      <p:sp>
        <p:nvSpPr>
          <p:cNvPr id="21" name="下矢印 20"/>
          <p:cNvSpPr/>
          <p:nvPr/>
        </p:nvSpPr>
        <p:spPr>
          <a:xfrm rot="10800000">
            <a:off x="10332851" y="3567173"/>
            <a:ext cx="631769" cy="2037094"/>
          </a:xfrm>
          <a:prstGeom prst="downArrow">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10952474" y="5087390"/>
                <a:ext cx="984739" cy="646331"/>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600" b="0" i="1" smtClean="0">
                              <a:latin typeface="Cambria Math" panose="02040503050406030204" pitchFamily="18" charset="0"/>
                              <a:ea typeface="Noto Sans CJK JP Medium" panose="020B0600000000000000" pitchFamily="34" charset="-128"/>
                            </a:rPr>
                          </m:ctrlPr>
                        </m:sSubPr>
                        <m:e>
                          <m:r>
                            <a:rPr kumimoji="1" lang="en-US" altLang="ja-JP" sz="3600" b="0" i="1" smtClean="0">
                              <a:latin typeface="Cambria Math" panose="02040503050406030204" pitchFamily="18" charset="0"/>
                              <a:ea typeface="Noto Sans CJK JP Medium" panose="020B0600000000000000" pitchFamily="34" charset="-128"/>
                            </a:rPr>
                            <m:t>𝑁</m:t>
                          </m:r>
                        </m:e>
                        <m:sub>
                          <m:r>
                            <a:rPr kumimoji="1" lang="en-US" altLang="ja-JP" sz="3600" b="0" i="1" smtClean="0">
                              <a:latin typeface="Cambria Math" panose="02040503050406030204" pitchFamily="18" charset="0"/>
                              <a:ea typeface="Noto Sans CJK JP Medium" panose="020B0600000000000000" pitchFamily="34" charset="-128"/>
                            </a:rPr>
                            <m:t>𝐿</m:t>
                          </m:r>
                        </m:sub>
                      </m:sSub>
                    </m:oMath>
                  </m:oMathPara>
                </a14:m>
                <a:endParaRPr kumimoji="1" lang="ja-JP" altLang="en-US" sz="3600" dirty="0" smtClean="0">
                  <a:latin typeface="Noto Sans CJK JP Medium" panose="020B0600000000000000" pitchFamily="34" charset="-128"/>
                  <a:ea typeface="Noto Sans CJK JP Medium" panose="020B0600000000000000" pitchFamily="34" charset="-128"/>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0952474" y="5087390"/>
                <a:ext cx="984739" cy="646331"/>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10249009" y="2084837"/>
                <a:ext cx="984739" cy="691408"/>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600" b="0" i="1" smtClean="0">
                              <a:latin typeface="Cambria Math" panose="02040503050406030204" pitchFamily="18" charset="0"/>
                              <a:ea typeface="Noto Sans CJK JP Medium" panose="020B0600000000000000" pitchFamily="34" charset="-128"/>
                            </a:rPr>
                          </m:ctrlPr>
                        </m:sSubPr>
                        <m:e>
                          <m:r>
                            <a:rPr kumimoji="1" lang="en-US" altLang="ja-JP" sz="3600" b="0" i="1" smtClean="0">
                              <a:latin typeface="Cambria Math" panose="02040503050406030204" pitchFamily="18" charset="0"/>
                              <a:ea typeface="Noto Sans CJK JP Medium" panose="020B0600000000000000" pitchFamily="34" charset="-128"/>
                            </a:rPr>
                            <m:t>𝑀𝐹</m:t>
                          </m:r>
                        </m:e>
                        <m:sub>
                          <m:r>
                            <a:rPr kumimoji="1" lang="en-US" altLang="ja-JP" sz="3600" b="0" i="1" smtClean="0">
                              <a:latin typeface="Cambria Math" panose="02040503050406030204" pitchFamily="18" charset="0"/>
                              <a:ea typeface="Noto Sans CJK JP Medium" panose="020B0600000000000000" pitchFamily="34" charset="-128"/>
                            </a:rPr>
                            <m:t>𝑔</m:t>
                          </m:r>
                        </m:sub>
                      </m:sSub>
                    </m:oMath>
                  </m:oMathPara>
                </a14:m>
                <a:endParaRPr kumimoji="1" lang="ja-JP" altLang="en-US" sz="3600" dirty="0" smtClean="0">
                  <a:latin typeface="Noto Sans CJK JP Medium" panose="020B0600000000000000" pitchFamily="34" charset="-128"/>
                  <a:ea typeface="Noto Sans CJK JP Medium" panose="020B0600000000000000" pitchFamily="34" charset="-128"/>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0249009" y="2084837"/>
                <a:ext cx="984739" cy="691408"/>
              </a:xfrm>
              <a:prstGeom prst="rect">
                <a:avLst/>
              </a:prstGeom>
              <a:blipFill rotWithShape="0">
                <a:blip r:embed="rId11"/>
                <a:stretch>
                  <a:fillRect/>
                </a:stretch>
              </a:blipFill>
            </p:spPr>
            <p:txBody>
              <a:bodyPr/>
              <a:lstStyle/>
              <a:p>
                <a:r>
                  <a:rPr lang="ja-JP" altLang="en-US">
                    <a:noFill/>
                  </a:rPr>
                  <a:t> </a:t>
                </a:r>
              </a:p>
            </p:txBody>
          </p:sp>
        </mc:Fallback>
      </mc:AlternateContent>
      <p:sp>
        <p:nvSpPr>
          <p:cNvPr id="24" name="下矢印 23"/>
          <p:cNvSpPr/>
          <p:nvPr/>
        </p:nvSpPr>
        <p:spPr>
          <a:xfrm>
            <a:off x="9684404" y="2520218"/>
            <a:ext cx="631769" cy="1694249"/>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153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Noto Sans CJK JP Medium" panose="020B0600000000000000" pitchFamily="34" charset="-128"/>
                <a:ea typeface="Noto Sans CJK JP Medium" panose="020B0600000000000000" pitchFamily="34" charset="-128"/>
              </a:rPr>
              <a:t>最適化に使用する評価関数</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3" name="コンテンツ プレースホルダー 2"/>
          <p:cNvSpPr>
            <a:spLocks noGrp="1"/>
          </p:cNvSpPr>
          <p:nvPr>
            <p:ph idx="1"/>
          </p:nvPr>
        </p:nvSpPr>
        <p:spPr>
          <a:xfrm>
            <a:off x="838200" y="1535990"/>
            <a:ext cx="10515600" cy="4351338"/>
          </a:xfrm>
        </p:spPr>
        <p:txBody>
          <a:bodyPr>
            <a:normAutofit lnSpcReduction="10000"/>
          </a:bodyPr>
          <a:lstStyle/>
          <a:p>
            <a:r>
              <a:rPr lang="ja-JP" altLang="en-US" dirty="0" smtClean="0">
                <a:latin typeface="Noto Sans CJK JP Medium" panose="020B0600000000000000" pitchFamily="34" charset="-128"/>
                <a:ea typeface="Noto Sans CJK JP Medium" panose="020B0600000000000000" pitchFamily="34" charset="-128"/>
              </a:rPr>
              <a:t>姿勢</a:t>
            </a:r>
            <a:r>
              <a:rPr lang="ja-JP" altLang="en-US" dirty="0">
                <a:latin typeface="Noto Sans CJK JP Medium" panose="020B0600000000000000" pitchFamily="34" charset="-128"/>
                <a:ea typeface="Noto Sans CJK JP Medium" panose="020B0600000000000000" pitchFamily="34" charset="-128"/>
              </a:rPr>
              <a:t>維持</a:t>
            </a:r>
            <a:r>
              <a:rPr lang="ja-JP" altLang="en-US" dirty="0" smtClean="0">
                <a:latin typeface="Noto Sans CJK JP Medium" panose="020B0600000000000000" pitchFamily="34" charset="-128"/>
                <a:ea typeface="Noto Sans CJK JP Medium" panose="020B0600000000000000" pitchFamily="34" charset="-128"/>
              </a:rPr>
              <a:t>に</a:t>
            </a:r>
            <a:r>
              <a:rPr lang="ja-JP" altLang="en-US" dirty="0">
                <a:latin typeface="Noto Sans CJK JP Medium" panose="020B0600000000000000" pitchFamily="34" charset="-128"/>
                <a:ea typeface="Noto Sans CJK JP Medium" panose="020B0600000000000000" pitchFamily="34" charset="-128"/>
              </a:rPr>
              <a:t>必要</a:t>
            </a:r>
            <a:r>
              <a:rPr lang="ja-JP" altLang="en-US" dirty="0" smtClean="0">
                <a:latin typeface="Noto Sans CJK JP Medium" panose="020B0600000000000000" pitchFamily="34" charset="-128"/>
                <a:ea typeface="Noto Sans CJK JP Medium" panose="020B0600000000000000" pitchFamily="34" charset="-128"/>
              </a:rPr>
              <a:t>な</a:t>
            </a:r>
            <a:r>
              <a:rPr kumimoji="1" lang="ja-JP" altLang="en-US" dirty="0" smtClean="0">
                <a:latin typeface="Noto Sans CJK JP Medium" panose="020B0600000000000000" pitchFamily="34" charset="-128"/>
                <a:ea typeface="Noto Sans CJK JP Medium" panose="020B0600000000000000" pitchFamily="34" charset="-128"/>
              </a:rPr>
              <a:t>関節の発揮トルクの二乗の総和</a:t>
            </a:r>
            <a:endParaRPr kumimoji="1" lang="en-US" altLang="ja-JP" dirty="0" smtClean="0">
              <a:latin typeface="Noto Sans CJK JP Medium" panose="020B0600000000000000" pitchFamily="34" charset="-128"/>
              <a:ea typeface="Noto Sans CJK JP Medium" panose="020B0600000000000000" pitchFamily="34" charset="-128"/>
            </a:endParaRPr>
          </a:p>
          <a:p>
            <a:endParaRPr lang="en-US" altLang="ja-JP" sz="4400" dirty="0" smtClean="0">
              <a:latin typeface="Noto Sans CJK JP Medium" panose="020B0600000000000000" pitchFamily="34" charset="-128"/>
              <a:ea typeface="Noto Sans CJK JP Medium" panose="020B0600000000000000" pitchFamily="34" charset="-128"/>
            </a:endParaRPr>
          </a:p>
          <a:p>
            <a:endParaRPr lang="en-US" altLang="ja-JP" sz="4400" dirty="0">
              <a:latin typeface="Noto Sans CJK JP Medium" panose="020B0600000000000000" pitchFamily="34" charset="-128"/>
              <a:ea typeface="Noto Sans CJK JP Medium" panose="020B0600000000000000" pitchFamily="34" charset="-128"/>
            </a:endParaRPr>
          </a:p>
          <a:p>
            <a:r>
              <a:rPr lang="ja-JP" altLang="en-US" dirty="0" smtClean="0">
                <a:latin typeface="Noto Sans CJK JP Medium" panose="020B0600000000000000" pitchFamily="34" charset="-128"/>
                <a:ea typeface="Noto Sans CJK JP Medium" panose="020B0600000000000000" pitchFamily="34" charset="-128"/>
              </a:rPr>
              <a:t>入力</a:t>
            </a:r>
            <a:r>
              <a:rPr lang="ja-JP" altLang="en-US" dirty="0">
                <a:latin typeface="Noto Sans CJK JP Medium" panose="020B0600000000000000" pitchFamily="34" charset="-128"/>
                <a:ea typeface="Noto Sans CJK JP Medium" panose="020B0600000000000000" pitchFamily="34" charset="-128"/>
              </a:rPr>
              <a:t>姿勢</a:t>
            </a:r>
            <a:r>
              <a:rPr lang="ja-JP" altLang="en-US" dirty="0" smtClean="0">
                <a:latin typeface="Noto Sans CJK JP Medium" panose="020B0600000000000000" pitchFamily="34" charset="-128"/>
                <a:ea typeface="Noto Sans CJK JP Medium" panose="020B0600000000000000" pitchFamily="34" charset="-128"/>
              </a:rPr>
              <a:t>からの「ずれ」の総和</a:t>
            </a:r>
            <a:endParaRPr lang="en-US" altLang="ja-JP" dirty="0" smtClean="0">
              <a:latin typeface="Noto Sans CJK JP Medium" panose="020B0600000000000000" pitchFamily="34" charset="-128"/>
              <a:ea typeface="Noto Sans CJK JP Medium" panose="020B0600000000000000" pitchFamily="34" charset="-128"/>
            </a:endParaRPr>
          </a:p>
          <a:p>
            <a:endParaRPr kumimoji="1" lang="en-US" altLang="ja-JP" sz="4400" dirty="0" smtClean="0">
              <a:latin typeface="Noto Sans CJK JP Medium" panose="020B0600000000000000" pitchFamily="34" charset="-128"/>
              <a:ea typeface="Noto Sans CJK JP Medium" panose="020B0600000000000000" pitchFamily="34" charset="-128"/>
            </a:endParaRPr>
          </a:p>
          <a:p>
            <a:endParaRPr kumimoji="1" lang="en-US" altLang="ja-JP" sz="4400" dirty="0">
              <a:latin typeface="Noto Sans CJK JP Medium" panose="020B0600000000000000" pitchFamily="34" charset="-128"/>
              <a:ea typeface="Noto Sans CJK JP Medium" panose="020B0600000000000000" pitchFamily="34" charset="-128"/>
            </a:endParaRPr>
          </a:p>
          <a:p>
            <a:r>
              <a:rPr lang="ja-JP" altLang="en-US" dirty="0" smtClean="0">
                <a:latin typeface="Noto Sans CJK JP Medium" panose="020B0600000000000000" pitchFamily="34" charset="-128"/>
                <a:ea typeface="Noto Sans CJK JP Medium" panose="020B0600000000000000" pitchFamily="34" charset="-128"/>
              </a:rPr>
              <a:t>重心位置</a:t>
            </a:r>
            <a:r>
              <a:rPr kumimoji="1" lang="ja-JP" altLang="en-US" dirty="0" smtClean="0">
                <a:latin typeface="Noto Sans CJK JP Medium" panose="020B0600000000000000" pitchFamily="34" charset="-128"/>
                <a:ea typeface="Noto Sans CJK JP Medium" panose="020B0600000000000000" pitchFamily="34" charset="-128"/>
              </a:rPr>
              <a:t>から支持多角形中心までの距離</a:t>
            </a:r>
            <a:endParaRPr kumimoji="1" lang="en-US" altLang="ja-JP" dirty="0" smtClean="0">
              <a:latin typeface="Noto Sans CJK JP Medium" panose="020B0600000000000000" pitchFamily="34" charset="-128"/>
              <a:ea typeface="Noto Sans CJK JP Medium" panose="020B0600000000000000" pitchFamily="34" charset="-128"/>
            </a:endParaRPr>
          </a:p>
        </p:txBody>
      </p:sp>
      <p:sp>
        <p:nvSpPr>
          <p:cNvPr id="4" name="スライド番号プレースホルダー 3"/>
          <p:cNvSpPr>
            <a:spLocks noGrp="1"/>
          </p:cNvSpPr>
          <p:nvPr>
            <p:ph type="sldNum" sz="quarter" idx="12"/>
          </p:nvPr>
        </p:nvSpPr>
        <p:spPr/>
        <p:txBody>
          <a:bodyPr/>
          <a:lstStyle/>
          <a:p>
            <a:fld id="{C70324E4-D441-4976-B776-5B61330FD50F}" type="slidenum">
              <a:rPr kumimoji="1" lang="ja-JP" altLang="en-US" smtClean="0"/>
              <a:t>7</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53" y="1944351"/>
            <a:ext cx="3111584" cy="1234948"/>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753" y="3736526"/>
            <a:ext cx="3111584" cy="1227276"/>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690" y="2861553"/>
            <a:ext cx="3660786" cy="2552380"/>
          </a:xfrm>
          <a:prstGeom prst="rect">
            <a:avLst/>
          </a:prstGeom>
        </p:spPr>
      </p:pic>
    </p:spTree>
    <p:extLst>
      <p:ext uri="{BB962C8B-B14F-4D97-AF65-F5344CB8AC3E}">
        <p14:creationId xmlns:p14="http://schemas.microsoft.com/office/powerpoint/2010/main" val="256815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687" y="905707"/>
            <a:ext cx="10515600" cy="1325563"/>
          </a:xfrm>
        </p:spPr>
        <p:txBody>
          <a:bodyPr/>
          <a:lstStyle/>
          <a:p>
            <a:r>
              <a:rPr lang="ja-JP" altLang="en-US" dirty="0" smtClean="0">
                <a:latin typeface="Noto Sans CJK JP Medium" panose="020B0600000000000000" pitchFamily="34" charset="-128"/>
                <a:ea typeface="Noto Sans CJK JP Medium" panose="020B0600000000000000" pitchFamily="34" charset="-128"/>
              </a:rPr>
              <a:t>実行結果</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4" name="スライド番号プレースホルダー 3"/>
          <p:cNvSpPr>
            <a:spLocks noGrp="1"/>
          </p:cNvSpPr>
          <p:nvPr>
            <p:ph type="sldNum" sz="quarter" idx="12"/>
          </p:nvPr>
        </p:nvSpPr>
        <p:spPr>
          <a:xfrm>
            <a:off x="9829800" y="6492875"/>
            <a:ext cx="2743200" cy="365125"/>
          </a:xfrm>
        </p:spPr>
        <p:txBody>
          <a:bodyPr/>
          <a:lstStyle/>
          <a:p>
            <a:fld id="{C70324E4-D441-4976-B776-5B61330FD50F}" type="slidenum">
              <a:rPr kumimoji="1" lang="ja-JP" altLang="en-US" smtClean="0"/>
              <a:t>8</a:t>
            </a:fld>
            <a:endParaRPr kumimoji="1" lang="ja-JP" altLang="en-US"/>
          </a:p>
        </p:txBody>
      </p:sp>
      <p:sp>
        <p:nvSpPr>
          <p:cNvPr id="3" name="右矢印 2"/>
          <p:cNvSpPr/>
          <p:nvPr/>
        </p:nvSpPr>
        <p:spPr>
          <a:xfrm>
            <a:off x="6928995" y="2804570"/>
            <a:ext cx="806566" cy="909886"/>
          </a:xfrm>
          <a:prstGeom prst="rightArrow">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525" y="626937"/>
            <a:ext cx="2967857" cy="5265152"/>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8498" r="15342"/>
          <a:stretch/>
        </p:blipFill>
        <p:spPr>
          <a:xfrm>
            <a:off x="8258175" y="634519"/>
            <a:ext cx="2807658" cy="5232882"/>
          </a:xfrm>
          <a:prstGeom prst="rect">
            <a:avLst/>
          </a:prstGeom>
        </p:spPr>
      </p:pic>
      <p:sp>
        <p:nvSpPr>
          <p:cNvPr id="10" name="タイトル 1"/>
          <p:cNvSpPr txBox="1">
            <a:spLocks/>
          </p:cNvSpPr>
          <p:nvPr/>
        </p:nvSpPr>
        <p:spPr>
          <a:xfrm>
            <a:off x="9124293" y="5659251"/>
            <a:ext cx="14110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Noto Sans CJK JP Medium" panose="020B0600000000000000" pitchFamily="34" charset="-128"/>
                <a:ea typeface="Noto Sans CJK JP Medium" panose="020B0600000000000000" pitchFamily="34" charset="-128"/>
              </a:rPr>
              <a:t>修正後</a:t>
            </a:r>
            <a:endParaRPr lang="ja-JP" altLang="en-US" sz="2800" dirty="0">
              <a:latin typeface="Noto Sans CJK JP Medium" panose="020B0600000000000000" pitchFamily="34" charset="-128"/>
              <a:ea typeface="Noto Sans CJK JP Medium" panose="020B0600000000000000" pitchFamily="34" charset="-128"/>
            </a:endParaRPr>
          </a:p>
        </p:txBody>
      </p:sp>
      <p:sp>
        <p:nvSpPr>
          <p:cNvPr id="12" name="タイトル 1"/>
          <p:cNvSpPr txBox="1">
            <a:spLocks/>
          </p:cNvSpPr>
          <p:nvPr/>
        </p:nvSpPr>
        <p:spPr>
          <a:xfrm>
            <a:off x="4388396" y="5659250"/>
            <a:ext cx="14110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Noto Sans CJK JP Medium" panose="020B0600000000000000" pitchFamily="34" charset="-128"/>
                <a:ea typeface="Noto Sans CJK JP Medium" panose="020B0600000000000000" pitchFamily="34" charset="-128"/>
              </a:rPr>
              <a:t>修正前</a:t>
            </a:r>
            <a:endParaRPr lang="ja-JP" altLang="en-US" sz="2800" dirty="0">
              <a:latin typeface="Noto Sans CJK JP Medium" panose="020B0600000000000000" pitchFamily="34" charset="-128"/>
              <a:ea typeface="Noto Sans CJK JP Medium" panose="020B0600000000000000" pitchFamily="34" charset="-128"/>
            </a:endParaRPr>
          </a:p>
        </p:txBody>
      </p:sp>
    </p:spTree>
    <p:extLst>
      <p:ext uri="{BB962C8B-B14F-4D97-AF65-F5344CB8AC3E}">
        <p14:creationId xmlns:p14="http://schemas.microsoft.com/office/powerpoint/2010/main" val="1742861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2702" r="10252" b="2702"/>
          <a:stretch/>
        </p:blipFill>
        <p:spPr>
          <a:xfrm>
            <a:off x="7368244" y="1271559"/>
            <a:ext cx="4402578" cy="4306888"/>
          </a:xfrm>
          <a:prstGeom prst="rect">
            <a:avLst/>
          </a:prstGeom>
        </p:spPr>
      </p:pic>
      <p:sp>
        <p:nvSpPr>
          <p:cNvPr id="2" name="タイトル 1"/>
          <p:cNvSpPr>
            <a:spLocks noGrp="1"/>
          </p:cNvSpPr>
          <p:nvPr>
            <p:ph type="title"/>
          </p:nvPr>
        </p:nvSpPr>
        <p:spPr/>
        <p:txBody>
          <a:bodyPr/>
          <a:lstStyle/>
          <a:p>
            <a:r>
              <a:rPr lang="ja-JP" altLang="en-US" dirty="0" smtClean="0">
                <a:latin typeface="Noto Sans CJK JP Medium" panose="020B0600000000000000" pitchFamily="34" charset="-128"/>
                <a:ea typeface="Noto Sans CJK JP Medium" panose="020B0600000000000000" pitchFamily="34" charset="-128"/>
              </a:rPr>
              <a:t>今後の課題</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3" name="コンテンツ プレースホルダー 2"/>
          <p:cNvSpPr>
            <a:spLocks noGrp="1"/>
          </p:cNvSpPr>
          <p:nvPr>
            <p:ph idx="1"/>
          </p:nvPr>
        </p:nvSpPr>
        <p:spPr/>
        <p:txBody>
          <a:bodyPr/>
          <a:lstStyle/>
          <a:p>
            <a:r>
              <a:rPr kumimoji="1" lang="ja-JP" altLang="en-US" dirty="0" smtClean="0">
                <a:latin typeface="Noto Sans CJK JP Medium" panose="020B0600000000000000" pitchFamily="34" charset="-128"/>
                <a:ea typeface="Noto Sans CJK JP Medium" panose="020B0600000000000000" pitchFamily="34" charset="-128"/>
              </a:rPr>
              <a:t>プログラムの実用化</a:t>
            </a:r>
            <a:endParaRPr kumimoji="1" lang="en-US" altLang="ja-JP" dirty="0" smtClean="0">
              <a:latin typeface="Noto Sans CJK JP Medium" panose="020B0600000000000000" pitchFamily="34" charset="-128"/>
              <a:ea typeface="Noto Sans CJK JP Medium" panose="020B0600000000000000" pitchFamily="34" charset="-128"/>
            </a:endParaRPr>
          </a:p>
          <a:p>
            <a:pPr marL="457200" lvl="1" indent="0">
              <a:buNone/>
            </a:pPr>
            <a:r>
              <a:rPr lang="ja-JP" altLang="en-US" dirty="0" smtClean="0">
                <a:latin typeface="Noto Sans CJK JP Medium" panose="020B0600000000000000" pitchFamily="34" charset="-128"/>
                <a:ea typeface="Noto Sans CJK JP Medium" panose="020B0600000000000000" pitchFamily="34" charset="-128"/>
              </a:rPr>
              <a:t>評価関数</a:t>
            </a:r>
            <a:r>
              <a:rPr lang="ja-JP" altLang="en-US" dirty="0" smtClean="0">
                <a:latin typeface="Noto Sans CJK JP Medium" panose="020B0600000000000000" pitchFamily="34" charset="-128"/>
                <a:ea typeface="Noto Sans CJK JP Medium" panose="020B0600000000000000" pitchFamily="34" charset="-128"/>
              </a:rPr>
              <a:t>の</a:t>
            </a:r>
            <a:r>
              <a:rPr lang="ja-JP" altLang="en-US" dirty="0" smtClean="0">
                <a:latin typeface="Noto Sans CJK JP Medium" panose="020B0600000000000000" pitchFamily="34" charset="-128"/>
                <a:ea typeface="Noto Sans CJK JP Medium" panose="020B0600000000000000" pitchFamily="34" charset="-128"/>
              </a:rPr>
              <a:t>重み付け</a:t>
            </a:r>
            <a:endParaRPr lang="en-US" altLang="ja-JP" dirty="0" smtClean="0">
              <a:latin typeface="Noto Sans CJK JP Medium" panose="020B0600000000000000" pitchFamily="34" charset="-128"/>
              <a:ea typeface="Noto Sans CJK JP Medium" panose="020B0600000000000000" pitchFamily="34" charset="-128"/>
            </a:endParaRPr>
          </a:p>
          <a:p>
            <a:pPr marL="457200" lvl="1" indent="0">
              <a:buNone/>
            </a:pPr>
            <a:r>
              <a:rPr lang="ja-JP" altLang="en-US" dirty="0">
                <a:latin typeface="Noto Sans CJK JP Medium" panose="020B0600000000000000" pitchFamily="34" charset="-128"/>
                <a:ea typeface="Noto Sans CJK JP Medium" panose="020B0600000000000000" pitchFamily="34" charset="-128"/>
              </a:rPr>
              <a:t>細</a:t>
            </a:r>
            <a:r>
              <a:rPr lang="ja-JP" altLang="en-US" dirty="0" smtClean="0">
                <a:latin typeface="Noto Sans CJK JP Medium" panose="020B0600000000000000" pitchFamily="34" charset="-128"/>
                <a:ea typeface="Noto Sans CJK JP Medium" panose="020B0600000000000000" pitchFamily="34" charset="-128"/>
              </a:rPr>
              <a:t>かな例外やペナルティに対応</a:t>
            </a:r>
            <a:endParaRPr lang="en-US" altLang="ja-JP" dirty="0" smtClean="0">
              <a:latin typeface="Noto Sans CJK JP Medium" panose="020B0600000000000000" pitchFamily="34" charset="-128"/>
              <a:ea typeface="Noto Sans CJK JP Medium" panose="020B0600000000000000" pitchFamily="34" charset="-128"/>
            </a:endParaRPr>
          </a:p>
          <a:p>
            <a:pPr marL="457200" lvl="1" indent="0">
              <a:buNone/>
            </a:pPr>
            <a:r>
              <a:rPr lang="en-US" altLang="ja-JP" dirty="0" smtClean="0">
                <a:latin typeface="Noto Sans CJK JP Medium" panose="020B0600000000000000" pitchFamily="34" charset="-128"/>
                <a:ea typeface="Noto Sans CJK JP Medium" panose="020B0600000000000000" pitchFamily="34" charset="-128"/>
              </a:rPr>
              <a:t>UI</a:t>
            </a:r>
            <a:r>
              <a:rPr lang="ja-JP" altLang="en-US" dirty="0" smtClean="0">
                <a:latin typeface="Noto Sans CJK JP Medium" panose="020B0600000000000000" pitchFamily="34" charset="-128"/>
                <a:ea typeface="Noto Sans CJK JP Medium" panose="020B0600000000000000" pitchFamily="34" charset="-128"/>
              </a:rPr>
              <a:t>の作成</a:t>
            </a:r>
            <a:endParaRPr lang="en-US" altLang="ja-JP" dirty="0" smtClean="0">
              <a:latin typeface="Noto Sans CJK JP Medium" panose="020B0600000000000000" pitchFamily="34" charset="-128"/>
              <a:ea typeface="Noto Sans CJK JP Medium" panose="020B0600000000000000" pitchFamily="34" charset="-128"/>
            </a:endParaRPr>
          </a:p>
          <a:p>
            <a:pPr marL="457200" lvl="1" indent="0">
              <a:buNone/>
            </a:pPr>
            <a:endParaRPr kumimoji="1" lang="en-US" altLang="ja-JP" dirty="0" smtClean="0">
              <a:latin typeface="Noto Sans CJK JP Medium" panose="020B0600000000000000" pitchFamily="34" charset="-128"/>
              <a:ea typeface="Noto Sans CJK JP Medium" panose="020B0600000000000000" pitchFamily="34" charset="-128"/>
            </a:endParaRPr>
          </a:p>
          <a:p>
            <a:r>
              <a:rPr lang="ja-JP" altLang="en-US" dirty="0" smtClean="0">
                <a:latin typeface="Noto Sans CJK JP Medium" panose="020B0600000000000000" pitchFamily="34" charset="-128"/>
                <a:ea typeface="Noto Sans CJK JP Medium" panose="020B0600000000000000" pitchFamily="34" charset="-128"/>
              </a:rPr>
              <a:t>出力姿勢の評価実験</a:t>
            </a:r>
            <a:endParaRPr lang="en-US" altLang="ja-JP" dirty="0" smtClean="0">
              <a:latin typeface="Noto Sans CJK JP Medium" panose="020B0600000000000000" pitchFamily="34" charset="-128"/>
              <a:ea typeface="Noto Sans CJK JP Medium" panose="020B0600000000000000" pitchFamily="34" charset="-128"/>
            </a:endParaRPr>
          </a:p>
          <a:p>
            <a:pPr marL="457200" lvl="1" indent="0">
              <a:buNone/>
            </a:pPr>
            <a:r>
              <a:rPr kumimoji="1" lang="ja-JP" altLang="en-US" dirty="0">
                <a:latin typeface="Noto Sans CJK JP Medium" panose="020B0600000000000000" pitchFamily="34" charset="-128"/>
                <a:ea typeface="Noto Sans CJK JP Medium" panose="020B0600000000000000" pitchFamily="34" charset="-128"/>
              </a:rPr>
              <a:t>実際</a:t>
            </a:r>
            <a:r>
              <a:rPr kumimoji="1" lang="ja-JP" altLang="en-US" dirty="0" smtClean="0">
                <a:latin typeface="Noto Sans CJK JP Medium" panose="020B0600000000000000" pitchFamily="34" charset="-128"/>
                <a:ea typeface="Noto Sans CJK JP Medium" panose="020B0600000000000000" pitchFamily="34" charset="-128"/>
              </a:rPr>
              <a:t>に絵を描く人に使用してもらう</a:t>
            </a:r>
            <a:endParaRPr kumimoji="1" lang="en-US" altLang="ja-JP" dirty="0" smtClean="0">
              <a:latin typeface="Noto Sans CJK JP Medium" panose="020B0600000000000000" pitchFamily="34" charset="-128"/>
              <a:ea typeface="Noto Sans CJK JP Medium" panose="020B0600000000000000" pitchFamily="34" charset="-128"/>
            </a:endParaRPr>
          </a:p>
          <a:p>
            <a:pPr marL="457200" lvl="1" indent="0">
              <a:buNone/>
            </a:pPr>
            <a:r>
              <a:rPr lang="ja-JP" altLang="en-US" dirty="0">
                <a:latin typeface="Noto Sans CJK JP Medium" panose="020B0600000000000000" pitchFamily="34" charset="-128"/>
                <a:ea typeface="Noto Sans CJK JP Medium" panose="020B0600000000000000" pitchFamily="34" charset="-128"/>
              </a:rPr>
              <a:t>　</a:t>
            </a:r>
            <a:r>
              <a:rPr lang="ja-JP" altLang="en-US" dirty="0" smtClean="0">
                <a:latin typeface="Noto Sans CJK JP Medium" panose="020B0600000000000000" pitchFamily="34" charset="-128"/>
                <a:ea typeface="Noto Sans CJK JP Medium" panose="020B0600000000000000" pitchFamily="34" charset="-128"/>
              </a:rPr>
              <a:t>→イラストの上達支援に有用か評価する</a:t>
            </a:r>
            <a:endParaRPr kumimoji="1" lang="ja-JP" altLang="en-US" dirty="0">
              <a:latin typeface="Noto Sans CJK JP Medium" panose="020B0600000000000000" pitchFamily="34" charset="-128"/>
              <a:ea typeface="Noto Sans CJK JP Medium" panose="020B0600000000000000" pitchFamily="34" charset="-128"/>
            </a:endParaRPr>
          </a:p>
        </p:txBody>
      </p:sp>
      <p:sp>
        <p:nvSpPr>
          <p:cNvPr id="4" name="スライド番号プレースホルダー 3"/>
          <p:cNvSpPr>
            <a:spLocks noGrp="1"/>
          </p:cNvSpPr>
          <p:nvPr>
            <p:ph type="sldNum" sz="quarter" idx="12"/>
          </p:nvPr>
        </p:nvSpPr>
        <p:spPr/>
        <p:txBody>
          <a:bodyPr/>
          <a:lstStyle/>
          <a:p>
            <a:fld id="{C70324E4-D441-4976-B776-5B61330FD50F}" type="slidenum">
              <a:rPr kumimoji="1" lang="ja-JP" altLang="en-US" smtClean="0"/>
              <a:t>9</a:t>
            </a:fld>
            <a:endParaRPr kumimoji="1" lang="ja-JP" altLang="en-US"/>
          </a:p>
        </p:txBody>
      </p:sp>
    </p:spTree>
    <p:extLst>
      <p:ext uri="{BB962C8B-B14F-4D97-AF65-F5344CB8AC3E}">
        <p14:creationId xmlns:p14="http://schemas.microsoft.com/office/powerpoint/2010/main" val="1286826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none" rtlCol="0">
        <a:spAutoFit/>
      </a:bodyPr>
      <a:lstStyle>
        <a:defPPr>
          <a:defRPr kumimoji="1" sz="2000" dirty="0" smtClean="0">
            <a:latin typeface="Noto Sans CJK JP Medium" panose="020B0600000000000000" pitchFamily="34" charset="-128"/>
            <a:ea typeface="Noto Sans CJK JP Medium" panose="020B06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1476</Words>
  <Application>Microsoft Office PowerPoint</Application>
  <PresentationFormat>ワイド画面</PresentationFormat>
  <Paragraphs>207</Paragraphs>
  <Slides>10</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CMR10</vt:lpstr>
      <vt:lpstr>IPAexMincho</vt:lpstr>
      <vt:lpstr>ＭＳ Ｐゴシック</vt:lpstr>
      <vt:lpstr>Noto Sans CJK JP Medium</vt:lpstr>
      <vt:lpstr>メイリオ</vt:lpstr>
      <vt:lpstr>Arial</vt:lpstr>
      <vt:lpstr>Calibri</vt:lpstr>
      <vt:lpstr>Calibri Light</vt:lpstr>
      <vt:lpstr>Cambria Math</vt:lpstr>
      <vt:lpstr>Office テーマ</vt:lpstr>
      <vt:lpstr>EC2015  無理のない姿勢を静力学･最適化により 提案するバーチャルデッサン人形</vt:lpstr>
      <vt:lpstr>研究背景</vt:lpstr>
      <vt:lpstr>研究目的</vt:lpstr>
      <vt:lpstr>関連研究</vt:lpstr>
      <vt:lpstr>手法とシステム</vt:lpstr>
      <vt:lpstr>静力学計算</vt:lpstr>
      <vt:lpstr>最適化に使用する評価関数</vt:lpstr>
      <vt:lpstr>実行結果</vt:lpstr>
      <vt:lpstr>今後の課題</vt:lpstr>
      <vt:lpstr>手法</vt:lpstr>
    </vt:vector>
  </TitlesOfParts>
  <Company>東京工業大学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構想発表  無理のない姿勢を筋骨格シミュレーションにより 提案するバーチャルデッサン人形の実現</dc:title>
  <dc:creator>ezoe</dc:creator>
  <cp:lastModifiedBy>ezoe</cp:lastModifiedBy>
  <cp:revision>82</cp:revision>
  <dcterms:created xsi:type="dcterms:W3CDTF">2015-01-15T10:52:11Z</dcterms:created>
  <dcterms:modified xsi:type="dcterms:W3CDTF">2015-09-26T01:07:38Z</dcterms:modified>
</cp:coreProperties>
</file>