
<file path=[Content_Types].xml><?xml version="1.0" encoding="utf-8"?>
<Types xmlns="http://schemas.openxmlformats.org/package/2006/content-types">
  <Default Extension="xml" ContentType="application/xml"/>
  <Default Extension="jpg" ContentType="image/jpeg"/>
  <Default Extension="m4v" ContentType="video/unknown"/>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87" r:id="rId4"/>
    <p:sldId id="302" r:id="rId5"/>
    <p:sldId id="276" r:id="rId6"/>
    <p:sldId id="271" r:id="rId7"/>
    <p:sldId id="270" r:id="rId8"/>
    <p:sldId id="294" r:id="rId9"/>
    <p:sldId id="299" r:id="rId10"/>
    <p:sldId id="303" r:id="rId11"/>
    <p:sldId id="300" r:id="rId12"/>
    <p:sldId id="301" r:id="rId13"/>
    <p:sldId id="286" r:id="rId14"/>
    <p:sldId id="296" r:id="rId15"/>
    <p:sldId id="304" r:id="rId16"/>
    <p:sldId id="288" r:id="rId17"/>
    <p:sldId id="292" r:id="rId18"/>
    <p:sldId id="274" r:id="rId19"/>
  </p:sldIdLst>
  <p:sldSz cx="9144000" cy="6858000" type="screen4x3"/>
  <p:notesSz cx="9939338" cy="6805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 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D5D5"/>
    <a:srgbClr val="858585"/>
    <a:srgbClr val="797979"/>
    <a:srgbClr val="FF7F7F"/>
    <a:srgbClr val="9BBB59"/>
    <a:srgbClr val="FF79C6"/>
    <a:srgbClr val="FF8080"/>
    <a:srgbClr val="E3A231"/>
    <a:srgbClr val="537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5" autoAdjust="0"/>
    <p:restoredTop sz="89526" autoAdjust="0"/>
  </p:normalViewPr>
  <p:slideViewPr>
    <p:cSldViewPr>
      <p:cViewPr varScale="1">
        <p:scale>
          <a:sx n="116" d="100"/>
          <a:sy n="116" d="100"/>
        </p:scale>
        <p:origin x="-8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image" Target="../media/image9.emf"/><Relationship Id="rId2"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742" cy="34022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9278" y="0"/>
            <a:ext cx="4307742" cy="340227"/>
          </a:xfrm>
          <a:prstGeom prst="rect">
            <a:avLst/>
          </a:prstGeom>
        </p:spPr>
        <p:txBody>
          <a:bodyPr vert="horz" lIns="91440" tIns="45720" rIns="91440" bIns="45720" rtlCol="0"/>
          <a:lstStyle>
            <a:lvl1pPr algn="r">
              <a:defRPr sz="1200"/>
            </a:lvl1pPr>
          </a:lstStyle>
          <a:p>
            <a:fld id="{2A15D474-790C-46E2-BA7C-2B2E74DDD05B}" type="datetimeFigureOut">
              <a:rPr kumimoji="1" lang="ja-JP" altLang="en-US" smtClean="0"/>
              <a:t>17/09/17</a:t>
            </a:fld>
            <a:endParaRPr kumimoji="1" lang="ja-JP" altLang="en-US"/>
          </a:p>
        </p:txBody>
      </p:sp>
      <p:sp>
        <p:nvSpPr>
          <p:cNvPr id="4" name="フッター プレースホルダー 3"/>
          <p:cNvSpPr>
            <a:spLocks noGrp="1"/>
          </p:cNvSpPr>
          <p:nvPr>
            <p:ph type="ftr" sz="quarter" idx="2"/>
          </p:nvPr>
        </p:nvSpPr>
        <p:spPr>
          <a:xfrm>
            <a:off x="1" y="6464300"/>
            <a:ext cx="4307742" cy="34022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9278" y="6464300"/>
            <a:ext cx="4307742" cy="340226"/>
          </a:xfrm>
          <a:prstGeom prst="rect">
            <a:avLst/>
          </a:prstGeom>
        </p:spPr>
        <p:txBody>
          <a:bodyPr vert="horz" lIns="91440" tIns="45720" rIns="91440" bIns="45720" rtlCol="0" anchor="b"/>
          <a:lstStyle>
            <a:lvl1pPr algn="r">
              <a:defRPr sz="1200"/>
            </a:lvl1pPr>
          </a:lstStyle>
          <a:p>
            <a:fld id="{916D2A4D-DAD0-46D7-8E2B-88C2EABA6F4F}" type="slidenum">
              <a:rPr kumimoji="1" lang="ja-JP" altLang="en-US" smtClean="0"/>
              <a:t>‹#›</a:t>
            </a:fld>
            <a:endParaRPr kumimoji="1" lang="ja-JP" altLang="en-US"/>
          </a:p>
        </p:txBody>
      </p:sp>
    </p:spTree>
    <p:extLst>
      <p:ext uri="{BB962C8B-B14F-4D97-AF65-F5344CB8AC3E}">
        <p14:creationId xmlns:p14="http://schemas.microsoft.com/office/powerpoint/2010/main" val="570880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4307047" cy="340281"/>
          </a:xfrm>
          <a:prstGeom prst="rect">
            <a:avLst/>
          </a:prstGeom>
        </p:spPr>
        <p:txBody>
          <a:bodyPr vert="horz" lIns="95651" tIns="47825" rIns="95651" bIns="47825" rtlCol="0"/>
          <a:lstStyle>
            <a:lvl1pPr algn="l">
              <a:defRPr sz="1300"/>
            </a:lvl1pPr>
          </a:lstStyle>
          <a:p>
            <a:endParaRPr kumimoji="1" lang="ja-JP" altLang="en-US"/>
          </a:p>
        </p:txBody>
      </p:sp>
      <p:sp>
        <p:nvSpPr>
          <p:cNvPr id="3" name="日付プレースホルダ 2"/>
          <p:cNvSpPr>
            <a:spLocks noGrp="1"/>
          </p:cNvSpPr>
          <p:nvPr>
            <p:ph type="dt" idx="1"/>
          </p:nvPr>
        </p:nvSpPr>
        <p:spPr>
          <a:xfrm>
            <a:off x="5629993" y="2"/>
            <a:ext cx="4307047" cy="340281"/>
          </a:xfrm>
          <a:prstGeom prst="rect">
            <a:avLst/>
          </a:prstGeom>
        </p:spPr>
        <p:txBody>
          <a:bodyPr vert="horz" lIns="95651" tIns="47825" rIns="95651" bIns="47825" rtlCol="0"/>
          <a:lstStyle>
            <a:lvl1pPr algn="r">
              <a:defRPr sz="1300"/>
            </a:lvl1pPr>
          </a:lstStyle>
          <a:p>
            <a:fld id="{85D8FF0F-6FDF-4024-B10F-0E7FC8E3A489}" type="datetimeFigureOut">
              <a:rPr kumimoji="1" lang="ja-JP" altLang="en-US" smtClean="0"/>
              <a:pPr/>
              <a:t>17/09/17</a:t>
            </a:fld>
            <a:endParaRPr kumimoji="1" lang="ja-JP" altLang="en-US"/>
          </a:p>
        </p:txBody>
      </p:sp>
      <p:sp>
        <p:nvSpPr>
          <p:cNvPr id="4" name="スライド イメージ プレースホルダ 3"/>
          <p:cNvSpPr>
            <a:spLocks noGrp="1" noRot="1" noChangeAspect="1"/>
          </p:cNvSpPr>
          <p:nvPr>
            <p:ph type="sldImg" idx="2"/>
          </p:nvPr>
        </p:nvSpPr>
        <p:spPr>
          <a:xfrm>
            <a:off x="3268663" y="511175"/>
            <a:ext cx="3402012" cy="2551113"/>
          </a:xfrm>
          <a:prstGeom prst="rect">
            <a:avLst/>
          </a:prstGeom>
          <a:noFill/>
          <a:ln w="12700">
            <a:solidFill>
              <a:prstClr val="black"/>
            </a:solidFill>
          </a:ln>
        </p:spPr>
        <p:txBody>
          <a:bodyPr vert="horz" lIns="95651" tIns="47825" rIns="95651" bIns="47825" rtlCol="0" anchor="ctr"/>
          <a:lstStyle/>
          <a:p>
            <a:endParaRPr lang="ja-JP" altLang="en-US"/>
          </a:p>
        </p:txBody>
      </p:sp>
      <p:sp>
        <p:nvSpPr>
          <p:cNvPr id="5" name="ノート プレースホルダ 4"/>
          <p:cNvSpPr>
            <a:spLocks noGrp="1"/>
          </p:cNvSpPr>
          <p:nvPr>
            <p:ph type="body" sz="quarter" idx="3"/>
          </p:nvPr>
        </p:nvSpPr>
        <p:spPr>
          <a:xfrm>
            <a:off x="993935" y="3232666"/>
            <a:ext cx="7951470" cy="3062526"/>
          </a:xfrm>
          <a:prstGeom prst="rect">
            <a:avLst/>
          </a:prstGeom>
        </p:spPr>
        <p:txBody>
          <a:bodyPr vert="horz" lIns="95651" tIns="47825" rIns="95651" bIns="47825"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6464153"/>
            <a:ext cx="4307047" cy="340281"/>
          </a:xfrm>
          <a:prstGeom prst="rect">
            <a:avLst/>
          </a:prstGeom>
        </p:spPr>
        <p:txBody>
          <a:bodyPr vert="horz" lIns="95651" tIns="47825" rIns="95651" bIns="47825"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5629993" y="6464153"/>
            <a:ext cx="4307047" cy="340281"/>
          </a:xfrm>
          <a:prstGeom prst="rect">
            <a:avLst/>
          </a:prstGeom>
        </p:spPr>
        <p:txBody>
          <a:bodyPr vert="horz" lIns="95651" tIns="47825" rIns="95651" bIns="47825" rtlCol="0" anchor="b"/>
          <a:lstStyle>
            <a:lvl1pPr algn="r">
              <a:defRPr sz="1300"/>
            </a:lvl1pPr>
          </a:lstStyle>
          <a:p>
            <a:fld id="{D348EE47-8029-43CE-AA60-F9CED39CFBDA}" type="slidenum">
              <a:rPr kumimoji="1" lang="ja-JP" altLang="en-US" smtClean="0"/>
              <a:pPr/>
              <a:t>‹#›</a:t>
            </a:fld>
            <a:endParaRPr kumimoji="1" lang="ja-JP" altLang="en-US"/>
          </a:p>
        </p:txBody>
      </p:sp>
    </p:spTree>
    <p:extLst>
      <p:ext uri="{BB962C8B-B14F-4D97-AF65-F5344CB8AC3E}">
        <p14:creationId xmlns:p14="http://schemas.microsoft.com/office/powerpoint/2010/main" val="40757434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～と題して平沼が発表させていただきます．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a:t>
            </a:fld>
            <a:endParaRPr kumimoji="1" lang="ja-JP" altLang="en-US"/>
          </a:p>
        </p:txBody>
      </p:sp>
    </p:spTree>
    <p:extLst>
      <p:ext uri="{BB962C8B-B14F-4D97-AF65-F5344CB8AC3E}">
        <p14:creationId xmlns:p14="http://schemas.microsoft.com/office/powerpoint/2010/main" val="164666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現在のマッチングの方法は話し手の音量とピッチのデータを時間ごとに複数ある記録データと比較していきます。距離は上式の様に線形的な比較で行います。</a:t>
            </a:r>
            <a:endParaRPr kumimoji="1" lang="en-US" altLang="ja-JP" dirty="0" smtClean="0"/>
          </a:p>
          <a:p>
            <a:r>
              <a:rPr kumimoji="1" lang="ja-JP" altLang="en-US" dirty="0" smtClean="0"/>
              <a:t>複数ある記録データの中で最も距離の近いものを判定し、その距離が一定値を下回った場合のみエージェントがあいづちを行います。</a:t>
            </a:r>
            <a:endParaRPr kumimoji="1" lang="en-US" altLang="ja-JP" dirty="0" smtClean="0"/>
          </a:p>
          <a:p>
            <a:r>
              <a:rPr kumimoji="1" lang="ja-JP" altLang="en-US" dirty="0" smtClean="0"/>
              <a:t>つまり話し手のすべての発言に対してあいづちを行う訳ではありません。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10</a:t>
            </a:fld>
            <a:endParaRPr kumimoji="1" lang="ja-JP" altLang="en-US"/>
          </a:p>
        </p:txBody>
      </p:sp>
    </p:spTree>
    <p:extLst>
      <p:ext uri="{BB962C8B-B14F-4D97-AF65-F5344CB8AC3E}">
        <p14:creationId xmlns:p14="http://schemas.microsoft.com/office/powerpoint/2010/main" val="280971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こちらが予備実験２を記録した動画になります。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11</a:t>
            </a:fld>
            <a:endParaRPr kumimoji="1" lang="ja-JP" altLang="en-US"/>
          </a:p>
        </p:txBody>
      </p:sp>
    </p:spTree>
    <p:extLst>
      <p:ext uri="{BB962C8B-B14F-4D97-AF65-F5344CB8AC3E}">
        <p14:creationId xmlns:p14="http://schemas.microsoft.com/office/powerpoint/2010/main" val="3565873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階層隠れマルコフモデルについて説明する．処理の流れは以下の通りである．処理の概要図を図</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に示す。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話し手の時系列の韻律データを任意のフレーム数 ω</a:t>
            </a:r>
          </a:p>
          <a:p>
            <a:r>
              <a:rPr kumimoji="1" lang="ja-JP" altLang="ja-JP" sz="1200" kern="1200" dirty="0" smtClean="0">
                <a:solidFill>
                  <a:schemeClr val="tx1"/>
                </a:solidFill>
                <a:effectLst/>
                <a:latin typeface="+mn-lt"/>
                <a:ea typeface="+mn-ea"/>
                <a:cs typeface="+mn-cs"/>
              </a:rPr>
              <a:t>毎に区切る。聴き手の韻律データはあいずち毎に任意のフレームで区切る。</a:t>
            </a:r>
          </a:p>
          <a:p>
            <a:pPr lvl="0"/>
            <a:r>
              <a:rPr kumimoji="1" lang="ja-JP" altLang="ja-JP" sz="1200" kern="1200" dirty="0" smtClean="0">
                <a:solidFill>
                  <a:schemeClr val="tx1"/>
                </a:solidFill>
                <a:effectLst/>
                <a:latin typeface="+mn-lt"/>
                <a:ea typeface="+mn-ea"/>
                <a:cs typeface="+mn-cs"/>
              </a:rPr>
              <a:t>話し手・聴き手の各フレームの部分時系列データについて，</a:t>
            </a:r>
            <a:r>
              <a:rPr kumimoji="1" lang="en-US" altLang="ja-JP" sz="1200" kern="1200" dirty="0" err="1" smtClean="0">
                <a:solidFill>
                  <a:schemeClr val="tx1"/>
                </a:solidFill>
                <a:effectLst/>
                <a:latin typeface="+mn-lt"/>
                <a:ea typeface="+mn-ea"/>
                <a:cs typeface="+mn-cs"/>
              </a:rPr>
              <a:t>Blaum</a:t>
            </a:r>
            <a:r>
              <a:rPr kumimoji="1" lang="en-US" altLang="ja-JP" sz="1200" kern="1200" dirty="0" smtClean="0">
                <a:solidFill>
                  <a:schemeClr val="tx1"/>
                </a:solidFill>
                <a:effectLst/>
                <a:latin typeface="+mn-lt"/>
                <a:ea typeface="+mn-ea"/>
                <a:cs typeface="+mn-cs"/>
              </a:rPr>
              <a:t>-Welch-Learning </a:t>
            </a:r>
            <a:r>
              <a:rPr kumimoji="1" lang="ja-JP" altLang="ja-JP" sz="1200" kern="1200" dirty="0" smtClean="0">
                <a:solidFill>
                  <a:schemeClr val="tx1"/>
                </a:solidFill>
                <a:effectLst/>
                <a:latin typeface="+mn-lt"/>
                <a:ea typeface="+mn-ea"/>
                <a:cs typeface="+mn-cs"/>
              </a:rPr>
              <a:t>のアルゴリズムを用いて 任意の状態数の μ</a:t>
            </a:r>
            <a:r>
              <a:rPr kumimoji="1" lang="en-US" altLang="ja-JP" sz="1200" kern="1200" dirty="0" smtClean="0">
                <a:solidFill>
                  <a:schemeClr val="tx1"/>
                </a:solidFill>
                <a:effectLst/>
                <a:latin typeface="+mn-lt"/>
                <a:ea typeface="+mn-ea"/>
                <a:cs typeface="+mn-cs"/>
              </a:rPr>
              <a:t>HMM </a:t>
            </a:r>
            <a:r>
              <a:rPr kumimoji="1" lang="ja-JP" altLang="ja-JP" sz="1200" kern="1200" dirty="0" smtClean="0">
                <a:solidFill>
                  <a:schemeClr val="tx1"/>
                </a:solidFill>
                <a:effectLst/>
                <a:latin typeface="+mn-lt"/>
                <a:ea typeface="+mn-ea"/>
                <a:cs typeface="+mn-cs"/>
              </a:rPr>
              <a:t>を生成する。</a:t>
            </a:r>
          </a:p>
          <a:p>
            <a:pPr lvl="0"/>
            <a:r>
              <a:rPr kumimoji="1" lang="ja-JP" altLang="ja-JP" sz="1200" kern="1200" dirty="0" smtClean="0">
                <a:solidFill>
                  <a:schemeClr val="tx1"/>
                </a:solidFill>
                <a:effectLst/>
                <a:latin typeface="+mn-lt"/>
                <a:ea typeface="+mn-ea"/>
                <a:cs typeface="+mn-cs"/>
              </a:rPr>
              <a:t>話し手と聴き手の生成した各μ</a:t>
            </a:r>
            <a:r>
              <a:rPr kumimoji="1" lang="en-US" altLang="ja-JP" sz="1200" kern="1200" dirty="0" smtClean="0">
                <a:solidFill>
                  <a:schemeClr val="tx1"/>
                </a:solidFill>
                <a:effectLst/>
                <a:latin typeface="+mn-lt"/>
                <a:ea typeface="+mn-ea"/>
                <a:cs typeface="+mn-cs"/>
              </a:rPr>
              <a:t>HMM</a:t>
            </a:r>
            <a:r>
              <a:rPr kumimoji="1" lang="ja-JP" altLang="ja-JP" sz="1200" kern="1200" dirty="0" smtClean="0">
                <a:solidFill>
                  <a:schemeClr val="tx1"/>
                </a:solidFill>
                <a:effectLst/>
                <a:latin typeface="+mn-lt"/>
                <a:ea typeface="+mn-ea"/>
                <a:cs typeface="+mn-cs"/>
              </a:rPr>
              <a:t>をラベル付けする。</a:t>
            </a:r>
          </a:p>
          <a:p>
            <a:pPr lvl="0"/>
            <a:r>
              <a:rPr kumimoji="1" lang="ja-JP" altLang="ja-JP" sz="1200" kern="1200" dirty="0" smtClean="0">
                <a:solidFill>
                  <a:schemeClr val="tx1"/>
                </a:solidFill>
                <a:effectLst/>
                <a:latin typeface="+mn-lt"/>
                <a:ea typeface="+mn-ea"/>
                <a:cs typeface="+mn-cs"/>
              </a:rPr>
              <a:t>話し手と聴き手のμ</a:t>
            </a:r>
            <a:r>
              <a:rPr kumimoji="1" lang="en-US" altLang="ja-JP" sz="1200" kern="1200" dirty="0" smtClean="0">
                <a:solidFill>
                  <a:schemeClr val="tx1"/>
                </a:solidFill>
                <a:effectLst/>
                <a:latin typeface="+mn-lt"/>
                <a:ea typeface="+mn-ea"/>
                <a:cs typeface="+mn-cs"/>
              </a:rPr>
              <a:t>HMM</a:t>
            </a:r>
            <a:r>
              <a:rPr kumimoji="1" lang="ja-JP" altLang="ja-JP" sz="1200" kern="1200" dirty="0" smtClean="0">
                <a:solidFill>
                  <a:schemeClr val="tx1"/>
                </a:solidFill>
                <a:effectLst/>
                <a:latin typeface="+mn-lt"/>
                <a:ea typeface="+mn-ea"/>
                <a:cs typeface="+mn-cs"/>
              </a:rPr>
              <a:t>を時系列に基づき、１つの状態として，</a:t>
            </a:r>
            <a:r>
              <a:rPr kumimoji="1" lang="en-US" altLang="ja-JP" sz="1200" kern="1200" dirty="0" err="1" smtClean="0">
                <a:solidFill>
                  <a:schemeClr val="tx1"/>
                </a:solidFill>
                <a:effectLst/>
                <a:latin typeface="+mn-lt"/>
                <a:ea typeface="+mn-ea"/>
                <a:cs typeface="+mn-cs"/>
              </a:rPr>
              <a:t>Blaum</a:t>
            </a:r>
            <a:r>
              <a:rPr kumimoji="1" lang="en-US" altLang="ja-JP" sz="1200" kern="1200" dirty="0" smtClean="0">
                <a:solidFill>
                  <a:schemeClr val="tx1"/>
                </a:solidFill>
                <a:effectLst/>
                <a:latin typeface="+mn-lt"/>
                <a:ea typeface="+mn-ea"/>
                <a:cs typeface="+mn-cs"/>
              </a:rPr>
              <a:t>-Welch-Learning </a:t>
            </a:r>
            <a:r>
              <a:rPr kumimoji="1" lang="ja-JP" altLang="ja-JP" sz="1200" kern="1200" dirty="0" smtClean="0">
                <a:solidFill>
                  <a:schemeClr val="tx1"/>
                </a:solidFill>
                <a:effectLst/>
                <a:latin typeface="+mn-lt"/>
                <a:ea typeface="+mn-ea"/>
                <a:cs typeface="+mn-cs"/>
              </a:rPr>
              <a:t>のアルゴリズムを用いて全体の</a:t>
            </a:r>
            <a:r>
              <a:rPr kumimoji="1" lang="en-US" altLang="ja-JP" sz="1200" kern="1200" dirty="0" smtClean="0">
                <a:solidFill>
                  <a:schemeClr val="tx1"/>
                </a:solidFill>
                <a:effectLst/>
                <a:latin typeface="+mn-lt"/>
                <a:ea typeface="+mn-ea"/>
                <a:cs typeface="+mn-cs"/>
              </a:rPr>
              <a:t>HMM</a:t>
            </a:r>
            <a:r>
              <a:rPr kumimoji="1" lang="ja-JP" altLang="ja-JP" sz="1200" kern="1200" dirty="0" smtClean="0">
                <a:solidFill>
                  <a:schemeClr val="tx1"/>
                </a:solidFill>
                <a:effectLst/>
                <a:latin typeface="+mn-lt"/>
                <a:ea typeface="+mn-ea"/>
                <a:cs typeface="+mn-cs"/>
              </a:rPr>
              <a:t>を生成する。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16</a:t>
            </a:fld>
            <a:endParaRPr kumimoji="1" lang="ja-JP" altLang="en-US"/>
          </a:p>
        </p:txBody>
      </p:sp>
    </p:spTree>
    <p:extLst>
      <p:ext uri="{BB962C8B-B14F-4D97-AF65-F5344CB8AC3E}">
        <p14:creationId xmlns:p14="http://schemas.microsoft.com/office/powerpoint/2010/main" val="255222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実会話データの</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17</a:t>
            </a:fld>
            <a:endParaRPr kumimoji="1" lang="ja-JP" altLang="en-US"/>
          </a:p>
        </p:txBody>
      </p:sp>
    </p:spTree>
    <p:extLst>
      <p:ext uri="{BB962C8B-B14F-4D97-AF65-F5344CB8AC3E}">
        <p14:creationId xmlns:p14="http://schemas.microsoft.com/office/powerpoint/2010/main" val="1744001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エージェントの全ての返答文に韻律を付加することが理想ですが、本研究ではまず会話におけるあいづちに着目し韻律生成を試みました。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18</a:t>
            </a:fld>
            <a:endParaRPr kumimoji="1" lang="ja-JP" altLang="en-US"/>
          </a:p>
        </p:txBody>
      </p:sp>
    </p:spTree>
    <p:extLst>
      <p:ext uri="{BB962C8B-B14F-4D97-AF65-F5344CB8AC3E}">
        <p14:creationId xmlns:p14="http://schemas.microsoft.com/office/powerpoint/2010/main" val="23660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tabLst>
                <a:tab pos="325755" algn="l"/>
              </a:tabLst>
            </a:pPr>
            <a:r>
              <a:rPr lang="ja-JP" altLang="en-US" kern="100" dirty="0" smtClean="0">
                <a:latin typeface="Times New Roman" panose="02020603050405020304" pitchFamily="18" charset="0"/>
                <a:ea typeface="ＭＳ 明朝" panose="02020609040205080304" pitchFamily="17" charset="-128"/>
              </a:rPr>
              <a:t>私は「感情の感じられる身体性をもつ対話エージェントとの会話を実現したいと考え本研究を始めました。</a:t>
            </a:r>
            <a:endParaRPr lang="en-US" altLang="ja-JP" kern="100" dirty="0" smtClean="0">
              <a:latin typeface="Times New Roman" panose="02020603050405020304" pitchFamily="18" charset="0"/>
              <a:ea typeface="ＭＳ 明朝" panose="02020609040205080304" pitchFamily="17" charset="-128"/>
            </a:endParaRPr>
          </a:p>
          <a:p>
            <a:pPr algn="just">
              <a:spcAft>
                <a:spcPts val="0"/>
              </a:spcAft>
              <a:tabLst>
                <a:tab pos="325755" algn="l"/>
              </a:tabLst>
            </a:pPr>
            <a:r>
              <a:rPr lang="ja-JP" altLang="ja-JP" kern="100" dirty="0" smtClean="0">
                <a:latin typeface="Times New Roman" panose="02020603050405020304" pitchFamily="18" charset="0"/>
                <a:ea typeface="ＭＳ 明朝" panose="02020609040205080304" pitchFamily="17" charset="-128"/>
              </a:rPr>
              <a:t>身体性を持つ対話エージェントとは音声言語に加え，視線の動きや、ジェスチャー等の非言語情報を用いてコミュニケーションを行うキャラクタ型の対話システムのことで</a:t>
            </a:r>
            <a:r>
              <a:rPr lang="ja-JP" altLang="en-US" kern="100" dirty="0" smtClean="0">
                <a:latin typeface="Times New Roman" panose="02020603050405020304" pitchFamily="18" charset="0"/>
                <a:ea typeface="ＭＳ 明朝" panose="02020609040205080304" pitchFamily="17" charset="-128"/>
              </a:rPr>
              <a:t>、</a:t>
            </a:r>
            <a:endParaRPr lang="en-US" altLang="ja-JP" kern="100" dirty="0" smtClean="0">
              <a:latin typeface="Times New Roman" panose="02020603050405020304" pitchFamily="18" charset="0"/>
              <a:ea typeface="ＭＳ 明朝" panose="02020609040205080304" pitchFamily="17" charset="-128"/>
            </a:endParaRPr>
          </a:p>
          <a:p>
            <a:pPr algn="just">
              <a:spcAft>
                <a:spcPts val="0"/>
              </a:spcAft>
              <a:tabLst>
                <a:tab pos="325755" algn="l"/>
              </a:tabLst>
            </a:pPr>
            <a:r>
              <a:rPr lang="ja-JP" altLang="ja-JP" kern="100" dirty="0" smtClean="0">
                <a:latin typeface="Times New Roman" panose="02020603050405020304" pitchFamily="18" charset="0"/>
                <a:ea typeface="ＭＳ 明朝" panose="02020609040205080304" pitchFamily="17" charset="-128"/>
              </a:rPr>
              <a:t>現在、美術館での展示員や介護施設利用者の会話相手等，人と同様の社会的役割を果たすことが期待されてい</a:t>
            </a:r>
            <a:r>
              <a:rPr lang="ja-JP" altLang="en-US" kern="100" dirty="0" smtClean="0">
                <a:latin typeface="Times New Roman" panose="02020603050405020304" pitchFamily="18" charset="0"/>
                <a:ea typeface="ＭＳ 明朝" panose="02020609040205080304" pitchFamily="17" charset="-128"/>
              </a:rPr>
              <a:t>ます</a:t>
            </a:r>
            <a:r>
              <a:rPr lang="ja-JP" altLang="ja-JP" kern="100" dirty="0" smtClean="0">
                <a:latin typeface="Times New Roman" panose="02020603050405020304" pitchFamily="18" charset="0"/>
                <a:ea typeface="ＭＳ 明朝" panose="02020609040205080304" pitchFamily="17" charset="-128"/>
              </a:rPr>
              <a:t>。</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2</a:t>
            </a:fld>
            <a:endParaRPr kumimoji="1" lang="ja-JP" altLang="en-US"/>
          </a:p>
        </p:txBody>
      </p:sp>
    </p:spTree>
    <p:extLst>
      <p:ext uri="{BB962C8B-B14F-4D97-AF65-F5344CB8AC3E}">
        <p14:creationId xmlns:p14="http://schemas.microsoft.com/office/powerpoint/2010/main" val="234153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kern="100" dirty="0" smtClean="0">
                <a:latin typeface="Times New Roman" panose="02020603050405020304" pitchFamily="18" charset="0"/>
                <a:ea typeface="ＭＳ 明朝" panose="02020609040205080304" pitchFamily="17" charset="-128"/>
                <a:cs typeface="Times New Roman" panose="02020603050405020304" pitchFamily="18" charset="0"/>
              </a:rPr>
              <a:t>　しかし、このような対話エージェントに利用されている音声対話システムは、人のような話し方をするように予め用意された感情を</a:t>
            </a:r>
            <a:r>
              <a:rPr lang="ja-JP" altLang="en-US" kern="100" dirty="0" smtClean="0">
                <a:latin typeface="Times New Roman" panose="02020603050405020304" pitchFamily="18" charset="0"/>
                <a:ea typeface="ＭＳ 明朝" panose="02020609040205080304" pitchFamily="17" charset="-128"/>
                <a:cs typeface="Times New Roman" panose="02020603050405020304" pitchFamily="18" charset="0"/>
              </a:rPr>
              <a:t>返答文</a:t>
            </a:r>
            <a:r>
              <a:rPr lang="ja-JP" altLang="ja-JP" kern="100" dirty="0" smtClean="0">
                <a:latin typeface="Times New Roman" panose="02020603050405020304" pitchFamily="18" charset="0"/>
                <a:ea typeface="ＭＳ 明朝" panose="02020609040205080304" pitchFamily="17" charset="-128"/>
                <a:cs typeface="Times New Roman" panose="02020603050405020304" pitchFamily="18" charset="0"/>
              </a:rPr>
              <a:t>に設定するもの</a:t>
            </a:r>
            <a:r>
              <a:rPr lang="ja-JP" altLang="en-US" kern="100" dirty="0" smtClean="0">
                <a:latin typeface="Times New Roman" panose="02020603050405020304" pitchFamily="18" charset="0"/>
                <a:ea typeface="ＭＳ 明朝" panose="02020609040205080304" pitchFamily="17" charset="-128"/>
                <a:cs typeface="Times New Roman" panose="02020603050405020304" pitchFamily="18" charset="0"/>
              </a:rPr>
              <a:t>や</a:t>
            </a:r>
            <a:endParaRPr lang="en-US" altLang="ja-JP" kern="100" dirty="0" smtClean="0">
              <a:latin typeface="Times New Roman" panose="020206030504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3</a:t>
            </a:fld>
            <a:endParaRPr kumimoji="1" lang="ja-JP" altLang="en-US"/>
          </a:p>
        </p:txBody>
      </p:sp>
    </p:spTree>
    <p:extLst>
      <p:ext uri="{BB962C8B-B14F-4D97-AF65-F5344CB8AC3E}">
        <p14:creationId xmlns:p14="http://schemas.microsoft.com/office/powerpoint/2010/main" val="409863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kern="100" dirty="0" smtClean="0">
                <a:latin typeface="Times New Roman" panose="02020603050405020304" pitchFamily="18" charset="0"/>
                <a:ea typeface="ＭＳ 明朝" panose="02020609040205080304" pitchFamily="17" charset="-128"/>
                <a:cs typeface="Times New Roman" panose="02020603050405020304" pitchFamily="18" charset="0"/>
              </a:rPr>
              <a:t>また、返答文における韻律は単語ごとに決めており、滑らかに単語の発声が可能ですが、話し手の話し方や感情を考慮出来ておらず、一定の韻律で音声合成を行います。</a:t>
            </a:r>
            <a:endParaRPr lang="en-US" altLang="ja-JP" kern="100" dirty="0" smtClean="0">
              <a:latin typeface="Times New Roman" panose="02020603050405020304" pitchFamily="18" charset="0"/>
              <a:ea typeface="ＭＳ 明朝" panose="02020609040205080304" pitchFamily="17" charset="-128"/>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kern="100" dirty="0" smtClean="0">
                <a:latin typeface="Times New Roman" panose="02020603050405020304" pitchFamily="18" charset="0"/>
                <a:ea typeface="ＭＳ 明朝" panose="02020609040205080304" pitchFamily="17" charset="-128"/>
                <a:cs typeface="Times New Roman" panose="02020603050405020304" pitchFamily="18" charset="0"/>
              </a:rPr>
              <a:t>話し方や感情が変化しない機械音声では、状況に合わない応答を取ってしまう場合があるため，人ではなく機械と話している不自然さを感じ，会話を続けにくいと感じさせてしまう</a:t>
            </a:r>
            <a:endParaRPr lang="en-US" altLang="ja-JP" kern="100" smtClean="0">
              <a:latin typeface="Times New Roman" panose="02020603050405020304" pitchFamily="18" charset="0"/>
              <a:ea typeface="ＭＳ 明朝" panose="02020609040205080304" pitchFamily="17" charset="-128"/>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kern="100" dirty="0" smtClean="0">
                <a:latin typeface="Times New Roman" panose="02020603050405020304" pitchFamily="18" charset="0"/>
                <a:ea typeface="ＭＳ 明朝" panose="02020609040205080304" pitchFamily="17" charset="-128"/>
                <a:cs typeface="Times New Roman" panose="02020603050405020304" pitchFamily="18" charset="0"/>
              </a:rPr>
              <a:t>と考えられています。</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4</a:t>
            </a:fld>
            <a:endParaRPr kumimoji="1" lang="ja-JP" altLang="en-US"/>
          </a:p>
        </p:txBody>
      </p:sp>
    </p:spTree>
    <p:extLst>
      <p:ext uri="{BB962C8B-B14F-4D97-AF65-F5344CB8AC3E}">
        <p14:creationId xmlns:p14="http://schemas.microsoft.com/office/powerpoint/2010/main" val="34966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一方，人間の同士の会話では、相手の声の大きさ、長さ、高さ等の韻律に合わせて、常に自身の韻律を変化させていくことが分かっています。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5</a:t>
            </a:fld>
            <a:endParaRPr kumimoji="1" lang="ja-JP" altLang="en-US"/>
          </a:p>
        </p:txBody>
      </p:sp>
    </p:spTree>
    <p:extLst>
      <p:ext uri="{BB962C8B-B14F-4D97-AF65-F5344CB8AC3E}">
        <p14:creationId xmlns:p14="http://schemas.microsoft.com/office/powerpoint/2010/main" val="306851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そこで本研究では、</a:t>
            </a:r>
            <a:r>
              <a:rPr lang="ja-JP" altLang="en-US" sz="1200" dirty="0" smtClean="0">
                <a:solidFill>
                  <a:schemeClr val="tx1"/>
                </a:solidFill>
              </a:rPr>
              <a:t>相手の話し方に合わせた音声応答を行い、話者の発言を自然に引き出す対話エージェントの実現を目指します。</a:t>
            </a:r>
            <a:endParaRPr lang="en-US" altLang="ja-JP" sz="12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rPr>
              <a:t>今回は音声応答におけるあいづちに着目しました</a:t>
            </a:r>
            <a:endParaRPr lang="en-US" altLang="ja-JP" sz="12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6</a:t>
            </a:fld>
            <a:endParaRPr kumimoji="1" lang="ja-JP" altLang="en-US"/>
          </a:p>
        </p:txBody>
      </p:sp>
    </p:spTree>
    <p:extLst>
      <p:ext uri="{BB962C8B-B14F-4D97-AF65-F5344CB8AC3E}">
        <p14:creationId xmlns:p14="http://schemas.microsoft.com/office/powerpoint/2010/main" val="145932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ヤマハの～</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t>ただし、</a:t>
            </a:r>
            <a:r>
              <a:rPr lang="en-US" altLang="ja-JP" dirty="0" err="1" smtClean="0"/>
              <a:t>HEARTalk</a:t>
            </a:r>
            <a:r>
              <a:rPr lang="ja-JP" altLang="ja-JP" dirty="0" smtClean="0"/>
              <a:t>の音声対話システムは、高い声で話しかけるとエージェントが高い声で応答する様な韻律の同調的特徴のみを扱っている。また、韻律の変化が話し手の一言の発言からのみのアルゴリズムに基づいたものであり、対話の一連の流れである時系列的な変化を考慮出来ていない。</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また西村らの</a:t>
            </a:r>
            <a:r>
              <a:rPr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しかし、システムの構築には現代日本語の自発音声を種々の研究用付加情報とともに大量に格納したデータベースが必要になる。</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また音声合成における韻律の変化は話し手の時間的な変化に合わせたモデルを用いて制御している。</a:t>
            </a:r>
            <a:endParaRPr lang="ja-JP"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7</a:t>
            </a:fld>
            <a:endParaRPr kumimoji="1" lang="ja-JP" altLang="en-US"/>
          </a:p>
        </p:txBody>
      </p:sp>
    </p:spTree>
    <p:extLst>
      <p:ext uri="{BB962C8B-B14F-4D97-AF65-F5344CB8AC3E}">
        <p14:creationId xmlns:p14="http://schemas.microsoft.com/office/powerpoint/2010/main" val="292399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実会話におけるあいづちを測定していくうちに、話し手の話すタイミングと聴き手のあいずちのタイミングを</a:t>
            </a:r>
            <a:endParaRPr kumimoji="1" lang="en-US" altLang="ja-JP" dirty="0" smtClean="0"/>
          </a:p>
          <a:p>
            <a:r>
              <a:rPr kumimoji="1" lang="ja-JP" altLang="en-US" dirty="0" smtClean="0"/>
              <a:t>考慮すること</a:t>
            </a:r>
            <a:endParaRPr kumimoji="1" lang="en-US" altLang="ja-JP" dirty="0" smtClean="0"/>
          </a:p>
          <a:p>
            <a:r>
              <a:rPr kumimoji="1" lang="ja-JP" altLang="en-US" dirty="0" smtClean="0"/>
              <a:t>また、話し手の話終わりの数十秒を考慮したあいづちをすることで、会話における自然さが出せるのではないかという仮説を立てました</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8</a:t>
            </a:fld>
            <a:endParaRPr kumimoji="1" lang="ja-JP" altLang="en-US"/>
          </a:p>
        </p:txBody>
      </p:sp>
    </p:spTree>
    <p:extLst>
      <p:ext uri="{BB962C8B-B14F-4D97-AF65-F5344CB8AC3E}">
        <p14:creationId xmlns:p14="http://schemas.microsoft.com/office/powerpoint/2010/main" val="89810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予備実験２のシステム全体像になります</a:t>
            </a:r>
            <a:endParaRPr kumimoji="1" lang="en-US" altLang="ja-JP" smtClean="0"/>
          </a:p>
          <a:p>
            <a:r>
              <a:rPr kumimoji="1" lang="ja-JP" altLang="en-US" dirty="0" smtClean="0"/>
              <a:t>話し手が発話したうちの話終わり数十秒の韻律データを、実会話から記録した話し手の韻律データと比較し、その話終わり方に対応した実会話の</a:t>
            </a:r>
            <a:endParaRPr kumimoji="1" lang="en-US" altLang="ja-JP" dirty="0" smtClean="0"/>
          </a:p>
          <a:p>
            <a:r>
              <a:rPr kumimoji="1" lang="ja-JP" altLang="en-US" dirty="0" smtClean="0"/>
              <a:t>「なるほど」の韻律データを音声合成します。</a:t>
            </a:r>
            <a:endParaRPr kumimoji="1" lang="ja-JP" altLang="en-US" dirty="0"/>
          </a:p>
        </p:txBody>
      </p:sp>
      <p:sp>
        <p:nvSpPr>
          <p:cNvPr id="4" name="スライド番号プレースホルダー 3"/>
          <p:cNvSpPr>
            <a:spLocks noGrp="1"/>
          </p:cNvSpPr>
          <p:nvPr>
            <p:ph type="sldNum" sz="quarter" idx="10"/>
          </p:nvPr>
        </p:nvSpPr>
        <p:spPr/>
        <p:txBody>
          <a:bodyPr/>
          <a:lstStyle/>
          <a:p>
            <a:fld id="{D348EE47-8029-43CE-AA60-F9CED39CFBDA}" type="slidenum">
              <a:rPr kumimoji="1" lang="ja-JP" altLang="en-US" smtClean="0"/>
              <a:pPr/>
              <a:t>9</a:t>
            </a:fld>
            <a:endParaRPr kumimoji="1" lang="ja-JP" altLang="en-US"/>
          </a:p>
        </p:txBody>
      </p:sp>
    </p:spTree>
    <p:extLst>
      <p:ext uri="{BB962C8B-B14F-4D97-AF65-F5344CB8AC3E}">
        <p14:creationId xmlns:p14="http://schemas.microsoft.com/office/powerpoint/2010/main" val="251856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008310" y="6079197"/>
            <a:ext cx="2789560" cy="462089"/>
          </a:xfrm>
          <a:prstGeom prst="rect">
            <a:avLst/>
          </a:prstGeom>
          <a:noFill/>
          <a:ln w="9525">
            <a:noFill/>
            <a:miter lim="800000"/>
            <a:headEnd/>
            <a:tailEnd/>
          </a:ln>
        </p:spPr>
      </p:pic>
      <p:sp>
        <p:nvSpPr>
          <p:cNvPr id="2" name="タイトル 1"/>
          <p:cNvSpPr>
            <a:spLocks noGrp="1"/>
          </p:cNvSpPr>
          <p:nvPr>
            <p:ph type="ctrTitle"/>
          </p:nvPr>
        </p:nvSpPr>
        <p:spPr>
          <a:xfrm>
            <a:off x="685800" y="2130425"/>
            <a:ext cx="7772400" cy="1470025"/>
          </a:xfrm>
        </p:spPr>
        <p:txBody>
          <a:bodyPr/>
          <a:lstStyle>
            <a:lvl1pPr algn="ctr">
              <a:defRPr baseline="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マスター サブタイトルの書式設定</a:t>
            </a:r>
            <a:endParaRPr kumimoji="1" lang="ja-JP" altLang="en-US" dirty="0"/>
          </a:p>
        </p:txBody>
      </p:sp>
      <p:sp>
        <p:nvSpPr>
          <p:cNvPr id="4" name="日付プレースホルダ 3"/>
          <p:cNvSpPr>
            <a:spLocks noGrp="1"/>
          </p:cNvSpPr>
          <p:nvPr>
            <p:ph type="dt" sz="half" idx="10"/>
          </p:nvPr>
        </p:nvSpPr>
        <p:spPr/>
        <p:txBody>
          <a:bodyPr/>
          <a:lstStyle/>
          <a:p>
            <a:fld id="{E0497564-545D-47DA-AF1F-728E5E3B64B0}" type="datetime1">
              <a:rPr kumimoji="1" lang="ja-JP" altLang="en-US" smtClean="0"/>
              <a:pPr/>
              <a:t>17/09/17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485775" y="876284"/>
            <a:ext cx="8172450" cy="266700"/>
          </a:xfrm>
          <a:prstGeom prst="rect">
            <a:avLst/>
          </a:prstGeom>
          <a:noFill/>
          <a:ln w="9525">
            <a:noFill/>
            <a:miter lim="800000"/>
            <a:headEnd/>
            <a:tailEnd/>
          </a:ln>
          <a:effectLst/>
        </p:spPr>
      </p:pic>
      <p:sp>
        <p:nvSpPr>
          <p:cNvPr id="3" name="縦書きテキスト プレースホルダ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0B043F7-2DBC-46DD-85D1-CCB2FA0A2C48}" type="datetime1">
              <a:rPr kumimoji="1" lang="ja-JP" altLang="en-US" smtClean="0"/>
              <a:pPr/>
              <a:t>17/09/17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cxnSp>
        <p:nvCxnSpPr>
          <p:cNvPr id="14" name="直線コネクタ 13"/>
          <p:cNvCxnSpPr/>
          <p:nvPr userDrawn="1"/>
        </p:nvCxnSpPr>
        <p:spPr>
          <a:xfrm>
            <a:off x="6500826" y="6427808"/>
            <a:ext cx="2214578"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6924114" y="490415"/>
            <a:ext cx="1714937" cy="525585"/>
          </a:xfrm>
          <a:prstGeom prst="rect">
            <a:avLst/>
          </a:prstGeom>
          <a:noFill/>
          <a:ln w="9525">
            <a:noFill/>
            <a:miter lim="800000"/>
            <a:headEnd/>
            <a:tailEnd/>
          </a:ln>
        </p:spPr>
      </p:pic>
      <p:sp>
        <p:nvSpPr>
          <p:cNvPr id="11" name="タイトル 1"/>
          <p:cNvSpPr>
            <a:spLocks noGrp="1"/>
          </p:cNvSpPr>
          <p:nvPr>
            <p:ph type="title"/>
          </p:nvPr>
        </p:nvSpPr>
        <p:spPr>
          <a:xfrm>
            <a:off x="457200" y="285728"/>
            <a:ext cx="8229600" cy="785818"/>
          </a:xfrm>
        </p:spPr>
        <p:txBody>
          <a:bodyPr/>
          <a:lstStyle>
            <a:lvl1pPr>
              <a:defRPr baseline="0">
                <a:latin typeface="ヒラギノ角ゴ Pro W6" pitchFamily="34" charset="-128"/>
              </a:defRPr>
            </a:lvl1pPr>
          </a:lstStyle>
          <a:p>
            <a:r>
              <a:rPr kumimoji="1" lang="ja-JP" altLang="en-US" smtClean="0"/>
              <a:t>マスター タイトルの書式設定</a:t>
            </a:r>
            <a:endParaRPr kumimoji="1" lang="ja-JP" alt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srcRect/>
          <a:stretch>
            <a:fillRect/>
          </a:stretch>
        </p:blipFill>
        <p:spPr bwMode="auto">
          <a:xfrm rot="5400000">
            <a:off x="4742223" y="3115902"/>
            <a:ext cx="5974951" cy="171728"/>
          </a:xfrm>
          <a:prstGeom prst="rect">
            <a:avLst/>
          </a:prstGeom>
          <a:noFill/>
          <a:ln w="9525">
            <a:noFill/>
            <a:miter lim="800000"/>
            <a:headEnd/>
            <a:tailEnd/>
          </a:ln>
          <a:effectLst/>
        </p:spPr>
      </p:pic>
      <p:sp>
        <p:nvSpPr>
          <p:cNvPr id="2" name="縦書きタイトル 1"/>
          <p:cNvSpPr>
            <a:spLocks noGrp="1"/>
          </p:cNvSpPr>
          <p:nvPr>
            <p:ph type="title" orient="vert"/>
          </p:nvPr>
        </p:nvSpPr>
        <p:spPr>
          <a:xfrm>
            <a:off x="7715272" y="857232"/>
            <a:ext cx="971528" cy="5268931"/>
          </a:xfrm>
        </p:spPr>
        <p:txBody>
          <a:bodyPr vert="eaVert"/>
          <a:lstStyle/>
          <a:p>
            <a:r>
              <a:rPr kumimoji="1" lang="ja-JP" altLang="en-US" smtClean="0"/>
              <a:t>マスター タイトルの書式設定</a:t>
            </a:r>
            <a:endParaRPr kumimoji="1" lang="ja-JP" altLang="en-US" dirty="0"/>
          </a:p>
        </p:txBody>
      </p:sp>
      <p:sp>
        <p:nvSpPr>
          <p:cNvPr id="3" name="縦書きテキスト プレースホルダ 2"/>
          <p:cNvSpPr>
            <a:spLocks noGrp="1"/>
          </p:cNvSpPr>
          <p:nvPr>
            <p:ph type="body" orient="vert" idx="1"/>
          </p:nvPr>
        </p:nvSpPr>
        <p:spPr>
          <a:xfrm>
            <a:off x="457200" y="274638"/>
            <a:ext cx="7043758"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D401237-FDB4-4CC5-8283-F9BBF6F35D01}" type="datetime1">
              <a:rPr kumimoji="1" lang="ja-JP" altLang="en-US" smtClean="0"/>
              <a:pPr/>
              <a:t>17/09/17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pic>
        <p:nvPicPr>
          <p:cNvPr id="11" name="Picture 3"/>
          <p:cNvPicPr>
            <a:picLocks noChangeAspect="1" noChangeArrowheads="1"/>
          </p:cNvPicPr>
          <p:nvPr/>
        </p:nvPicPr>
        <p:blipFill>
          <a:blip r:embed="rId3" cstate="print">
            <a:duotone>
              <a:schemeClr val="accent6">
                <a:shade val="45000"/>
                <a:satMod val="135000"/>
              </a:schemeClr>
              <a:prstClr val="white"/>
            </a:duotone>
            <a:lum bright="25000"/>
          </a:blip>
          <a:srcRect/>
          <a:stretch>
            <a:fillRect/>
          </a:stretch>
        </p:blipFill>
        <p:spPr bwMode="auto">
          <a:xfrm rot="21179699">
            <a:off x="7921182" y="242414"/>
            <a:ext cx="485793" cy="401618"/>
          </a:xfrm>
          <a:prstGeom prst="rect">
            <a:avLst/>
          </a:prstGeom>
          <a:noFill/>
          <a:ln w="9525">
            <a:noFill/>
            <a:miter lim="800000"/>
            <a:headEnd/>
            <a:tailEnd/>
          </a:ln>
          <a:effectLst/>
        </p:spPr>
      </p:pic>
      <p:cxnSp>
        <p:nvCxnSpPr>
          <p:cNvPr id="13" name="直線コネクタ 12"/>
          <p:cNvCxnSpPr/>
          <p:nvPr userDrawn="1"/>
        </p:nvCxnSpPr>
        <p:spPr>
          <a:xfrm>
            <a:off x="6500826" y="6427808"/>
            <a:ext cx="2214578"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204" y="910405"/>
            <a:ext cx="8173591" cy="266737"/>
          </a:xfrm>
          <a:prstGeom prst="rect">
            <a:avLst/>
          </a:prstGeom>
        </p:spPr>
      </p:pic>
      <p:sp>
        <p:nvSpPr>
          <p:cNvPr id="2" name="タイトル 1"/>
          <p:cNvSpPr>
            <a:spLocks noGrp="1"/>
          </p:cNvSpPr>
          <p:nvPr>
            <p:ph type="title"/>
          </p:nvPr>
        </p:nvSpPr>
        <p:spPr>
          <a:xfrm>
            <a:off x="457200" y="285728"/>
            <a:ext cx="8229600" cy="785818"/>
          </a:xfrm>
        </p:spPr>
        <p:txBody>
          <a:bodyPr/>
          <a:lstStyle>
            <a:lvl1pPr>
              <a:defRPr baseline="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コンテンツ プレースホルダ 2"/>
          <p:cNvSpPr>
            <a:spLocks noGrp="1"/>
          </p:cNvSpPr>
          <p:nvPr>
            <p:ph idx="1"/>
          </p:nvPr>
        </p:nvSpPr>
        <p:spPr/>
        <p:txBody>
          <a:bodyPr/>
          <a:lstStyle>
            <a:lvl1pPr>
              <a:buClr>
                <a:schemeClr val="accent2"/>
              </a:buClr>
              <a:defRPr baseline="0">
                <a:latin typeface="メイリオ" panose="020B0604030504040204" pitchFamily="50" charset="-128"/>
                <a:ea typeface="メイリオ" panose="020B0604030504040204" pitchFamily="50" charset="-128"/>
                <a:cs typeface="メイリオ" panose="020B0604030504040204" pitchFamily="50" charset="-128"/>
              </a:defRPr>
            </a:lvl1pPr>
            <a:lvl2pPr>
              <a:buClr>
                <a:schemeClr val="accent3">
                  <a:lumMod val="75000"/>
                </a:schemeClr>
              </a:buClr>
              <a:buFont typeface="Wingdings" pitchFamily="2" charset="2"/>
              <a:buChar char="l"/>
              <a:defRPr baseline="0">
                <a:latin typeface="メイリオ" panose="020B0604030504040204" pitchFamily="50" charset="-128"/>
                <a:ea typeface="メイリオ" panose="020B0604030504040204" pitchFamily="50" charset="-128"/>
                <a:cs typeface="メイリオ" panose="020B0604030504040204" pitchFamily="50" charset="-128"/>
              </a:defRPr>
            </a:lvl2pPr>
            <a:lvl3pPr>
              <a:buClr>
                <a:schemeClr val="accent5">
                  <a:lumMod val="75000"/>
                </a:schemeClr>
              </a:buClr>
              <a:buFont typeface="Wingdings" pitchFamily="2" charset="2"/>
              <a:buChar char="l"/>
              <a:defRPr baseline="0">
                <a:latin typeface="メイリオ" panose="020B0604030504040204" pitchFamily="50" charset="-128"/>
                <a:ea typeface="メイリオ" panose="020B0604030504040204" pitchFamily="50" charset="-128"/>
                <a:cs typeface="メイリオ" panose="020B0604030504040204" pitchFamily="50" charset="-128"/>
              </a:defRPr>
            </a:lvl3pPr>
            <a:lvl4pPr>
              <a:buClr>
                <a:schemeClr val="accent4">
                  <a:lumMod val="60000"/>
                  <a:lumOff val="40000"/>
                </a:schemeClr>
              </a:buClr>
              <a:buFont typeface="Wingdings" pitchFamily="2" charset="2"/>
              <a:buChar char="l"/>
              <a:defRPr baseline="0">
                <a:latin typeface="メイリオ" panose="020B0604030504040204" pitchFamily="50" charset="-128"/>
                <a:ea typeface="メイリオ" panose="020B0604030504040204" pitchFamily="50" charset="-128"/>
                <a:cs typeface="メイリオ" panose="020B0604030504040204" pitchFamily="50" charset="-128"/>
              </a:defRPr>
            </a:lvl4pPr>
            <a:lvl5pPr>
              <a:buClr>
                <a:schemeClr val="accent2">
                  <a:lumMod val="60000"/>
                  <a:lumOff val="40000"/>
                </a:schemeClr>
              </a:buClr>
              <a:buFont typeface="Wingdings" pitchFamily="2" charset="2"/>
              <a:buChar char="l"/>
              <a:defRPr baseline="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4AECB162-70DB-47EE-A56B-8620DE9AEF3A}" type="datetime1">
              <a:rPr kumimoji="1" lang="ja-JP" altLang="en-US" smtClean="0"/>
              <a:pPr/>
              <a:t>17/09/17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BC5F85C-CA89-4DD9-8F34-0CEC0BCAD652}" type="slidenum">
              <a:rPr kumimoji="1" lang="ja-JP" altLang="en-US" smtClean="0"/>
              <a:pPr/>
              <a:t>‹#›</a:t>
            </a:fld>
            <a:endParaRPr kumimoji="1" lang="ja-JP" altLang="en-US" dirty="0"/>
          </a:p>
        </p:txBody>
      </p:sp>
      <p:pic>
        <p:nvPicPr>
          <p:cNvPr id="10"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6924114" y="490415"/>
            <a:ext cx="1714937" cy="525585"/>
          </a:xfrm>
          <a:prstGeom prst="rect">
            <a:avLst/>
          </a:prstGeom>
          <a:noFill/>
          <a:ln w="9525">
            <a:noFill/>
            <a:miter lim="800000"/>
            <a:headEnd/>
            <a:tailEnd/>
          </a:ln>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92240" y="6408060"/>
            <a:ext cx="2255520" cy="42672"/>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7138154" y="6063052"/>
            <a:ext cx="1714937" cy="525585"/>
          </a:xfrm>
          <a:prstGeom prst="rect">
            <a:avLst/>
          </a:prstGeom>
          <a:noFill/>
          <a:ln w="9525">
            <a:noFill/>
            <a:miter lim="800000"/>
            <a:headEnd/>
            <a:tailEnd/>
          </a:ln>
        </p:spPr>
      </p:pic>
      <p:pic>
        <p:nvPicPr>
          <p:cNvPr id="10" name="Picture 2"/>
          <p:cNvPicPr>
            <a:picLocks noChangeAspect="1" noChangeArrowheads="1"/>
          </p:cNvPicPr>
          <p:nvPr userDrawn="1"/>
        </p:nvPicPr>
        <p:blipFill>
          <a:blip r:embed="rId3" cstate="print"/>
          <a:srcRect/>
          <a:stretch>
            <a:fillRect/>
          </a:stretch>
        </p:blipFill>
        <p:spPr bwMode="auto">
          <a:xfrm>
            <a:off x="485775" y="4019556"/>
            <a:ext cx="8172450" cy="266700"/>
          </a:xfrm>
          <a:prstGeom prst="rect">
            <a:avLst/>
          </a:prstGeom>
          <a:noFill/>
          <a:ln w="9525">
            <a:noFill/>
            <a:miter lim="800000"/>
            <a:headEnd/>
            <a:tailEnd/>
          </a:ln>
          <a:effectLst/>
        </p:spPr>
      </p:pic>
      <p:sp>
        <p:nvSpPr>
          <p:cNvPr id="2" name="タイトル 1"/>
          <p:cNvSpPr>
            <a:spLocks noGrp="1"/>
          </p:cNvSpPr>
          <p:nvPr>
            <p:ph type="title"/>
          </p:nvPr>
        </p:nvSpPr>
        <p:spPr>
          <a:xfrm>
            <a:off x="722313" y="2714620"/>
            <a:ext cx="7772400" cy="1362075"/>
          </a:xfrm>
        </p:spPr>
        <p:txBody>
          <a:bodyPr anchor="b" anchorCtr="0">
            <a:normAutofit/>
          </a:bodyPr>
          <a:lstStyle>
            <a:lvl1pPr algn="l">
              <a:defRPr sz="3200" b="0" cap="none" baseline="0">
                <a:latin typeface="小塚ゴシック Pr6N H" panose="020B0800000000000000" pitchFamily="34" charset="-128"/>
                <a:ea typeface="小塚ゴシック Pr6N H" panose="020B0800000000000000" pitchFamily="34" charset="-128"/>
              </a:defRPr>
            </a:lvl1pPr>
          </a:lstStyle>
          <a:p>
            <a:r>
              <a:rPr kumimoji="1" lang="ja-JP" altLang="en-US" dirty="0" smtClean="0"/>
              <a:t>マスター タイトルの書式設定</a:t>
            </a:r>
            <a:endParaRPr kumimoji="1" lang="ja-JP" altLang="en-US" dirty="0"/>
          </a:p>
        </p:txBody>
      </p:sp>
      <p:sp>
        <p:nvSpPr>
          <p:cNvPr id="3" name="テキスト プレースホルダ 2"/>
          <p:cNvSpPr>
            <a:spLocks noGrp="1"/>
          </p:cNvSpPr>
          <p:nvPr>
            <p:ph type="body" idx="1"/>
          </p:nvPr>
        </p:nvSpPr>
        <p:spPr>
          <a:xfrm>
            <a:off x="722313" y="4357705"/>
            <a:ext cx="7772400" cy="1500187"/>
          </a:xfrm>
        </p:spPr>
        <p:txBody>
          <a:bodyPr anchor="t" anchorCtr="0">
            <a:normAutofit/>
          </a:bodyPr>
          <a:lstStyle>
            <a:lvl1pPr marL="0" indent="0">
              <a:buNone/>
              <a:defRPr sz="1600" baseline="0">
                <a:solidFill>
                  <a:schemeClr val="tx1">
                    <a:tint val="75000"/>
                  </a:schemeClr>
                </a:solidFill>
                <a:latin typeface="小塚ゴシック Pr6N H" panose="020B0800000000000000" pitchFamily="34" charset="-128"/>
                <a:ea typeface="小塚ゴシック Pr6N H" panose="020B0800000000000000"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smtClean="0"/>
              <a:t>マスター テキストの書式設定</a:t>
            </a:r>
          </a:p>
        </p:txBody>
      </p:sp>
      <p:sp>
        <p:nvSpPr>
          <p:cNvPr id="4" name="日付プレースホルダ 3"/>
          <p:cNvSpPr>
            <a:spLocks noGrp="1"/>
          </p:cNvSpPr>
          <p:nvPr>
            <p:ph type="dt" sz="half" idx="10"/>
          </p:nvPr>
        </p:nvSpPr>
        <p:spPr/>
        <p:txBody>
          <a:bodyPr/>
          <a:lstStyle/>
          <a:p>
            <a:fld id="{813AD00D-6D52-453B-A2DF-73A1ABCC7604}" type="datetime1">
              <a:rPr kumimoji="1" lang="ja-JP" altLang="en-US" smtClean="0"/>
              <a:pPr/>
              <a:t>17/09/17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srcRect/>
          <a:stretch>
            <a:fillRect/>
          </a:stretch>
        </p:blipFill>
        <p:spPr bwMode="auto">
          <a:xfrm>
            <a:off x="485775" y="876284"/>
            <a:ext cx="8172450" cy="266700"/>
          </a:xfrm>
          <a:prstGeom prst="rect">
            <a:avLst/>
          </a:prstGeom>
          <a:noFill/>
          <a:ln w="9525">
            <a:noFill/>
            <a:miter lim="800000"/>
            <a:headEnd/>
            <a:tailEnd/>
          </a:ln>
          <a:effectLst/>
        </p:spPr>
      </p:pic>
      <p:sp>
        <p:nvSpPr>
          <p:cNvPr id="3" name="コンテンツ プレースホルダ 2"/>
          <p:cNvSpPr>
            <a:spLocks noGrp="1"/>
          </p:cNvSpPr>
          <p:nvPr>
            <p:ph sz="half" idx="1"/>
          </p:nvPr>
        </p:nvSpPr>
        <p:spPr>
          <a:xfrm>
            <a:off x="457200" y="1214422"/>
            <a:ext cx="4038600" cy="507209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214422"/>
            <a:ext cx="4038600" cy="507209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045C9784-1505-47F4-A9C0-5277CD476299}" type="datetime1">
              <a:rPr kumimoji="1" lang="ja-JP" altLang="en-US" smtClean="0"/>
              <a:pPr/>
              <a:t>17/09/17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cxnSp>
        <p:nvCxnSpPr>
          <p:cNvPr id="15" name="直線コネクタ 14"/>
          <p:cNvCxnSpPr/>
          <p:nvPr userDrawn="1"/>
        </p:nvCxnSpPr>
        <p:spPr>
          <a:xfrm>
            <a:off x="6500826" y="6427808"/>
            <a:ext cx="2214578"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6924114" y="490415"/>
            <a:ext cx="1714937" cy="525585"/>
          </a:xfrm>
          <a:prstGeom prst="rect">
            <a:avLst/>
          </a:prstGeom>
          <a:noFill/>
          <a:ln w="9525">
            <a:noFill/>
            <a:miter lim="800000"/>
            <a:headEnd/>
            <a:tailEnd/>
          </a:ln>
        </p:spPr>
      </p:pic>
      <p:sp>
        <p:nvSpPr>
          <p:cNvPr id="12" name="タイトル 1"/>
          <p:cNvSpPr>
            <a:spLocks noGrp="1"/>
          </p:cNvSpPr>
          <p:nvPr>
            <p:ph type="title"/>
          </p:nvPr>
        </p:nvSpPr>
        <p:spPr>
          <a:xfrm>
            <a:off x="457200" y="285728"/>
            <a:ext cx="8229600" cy="785818"/>
          </a:xfrm>
        </p:spPr>
        <p:txBody>
          <a:bodyPr/>
          <a:lstStyle>
            <a:lvl1pPr>
              <a:defRPr baseline="0">
                <a:latin typeface="ヒラギノ角ゴ Pro W6" pitchFamily="34" charset="-128"/>
              </a:defRPr>
            </a:lvl1pPr>
          </a:lstStyle>
          <a:p>
            <a:r>
              <a:rPr kumimoji="1" lang="ja-JP" altLang="en-US" smtClean="0"/>
              <a:t>マスター タイトルの書式設定</a:t>
            </a:r>
            <a:endParaRPr kumimoji="1" lang="ja-JP" alt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2" cstate="print"/>
          <a:srcRect/>
          <a:stretch>
            <a:fillRect/>
          </a:stretch>
        </p:blipFill>
        <p:spPr bwMode="auto">
          <a:xfrm>
            <a:off x="485775" y="876284"/>
            <a:ext cx="8172450" cy="266700"/>
          </a:xfrm>
          <a:prstGeom prst="rect">
            <a:avLst/>
          </a:prstGeom>
          <a:noFill/>
          <a:ln w="9525">
            <a:noFill/>
            <a:miter lim="800000"/>
            <a:headEnd/>
            <a:tailEnd/>
          </a:ln>
          <a:effectLst/>
        </p:spPr>
      </p:pic>
      <p:sp>
        <p:nvSpPr>
          <p:cNvPr id="3" name="テキスト プレースホルダ 2"/>
          <p:cNvSpPr>
            <a:spLocks noGrp="1"/>
          </p:cNvSpPr>
          <p:nvPr>
            <p:ph type="body" idx="1"/>
          </p:nvPr>
        </p:nvSpPr>
        <p:spPr>
          <a:xfrm>
            <a:off x="457200" y="1214422"/>
            <a:ext cx="4040188" cy="460387"/>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 3"/>
          <p:cNvSpPr>
            <a:spLocks noGrp="1"/>
          </p:cNvSpPr>
          <p:nvPr>
            <p:ph sz="half" idx="2"/>
          </p:nvPr>
        </p:nvSpPr>
        <p:spPr>
          <a:xfrm>
            <a:off x="457200" y="1714488"/>
            <a:ext cx="4040188" cy="45720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214422"/>
            <a:ext cx="4041775" cy="460387"/>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 5"/>
          <p:cNvSpPr>
            <a:spLocks noGrp="1"/>
          </p:cNvSpPr>
          <p:nvPr>
            <p:ph sz="quarter" idx="4"/>
          </p:nvPr>
        </p:nvSpPr>
        <p:spPr>
          <a:xfrm>
            <a:off x="4645025" y="1714488"/>
            <a:ext cx="4041775" cy="45720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ABCD5B5-3AC2-4E50-BB5B-3A93F2376633}" type="datetime1">
              <a:rPr kumimoji="1" lang="ja-JP" altLang="en-US" smtClean="0"/>
              <a:pPr/>
              <a:t>17/09/17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cxnSp>
        <p:nvCxnSpPr>
          <p:cNvPr id="17" name="直線コネクタ 16"/>
          <p:cNvCxnSpPr/>
          <p:nvPr userDrawn="1"/>
        </p:nvCxnSpPr>
        <p:spPr>
          <a:xfrm>
            <a:off x="6500826" y="6427808"/>
            <a:ext cx="2214578"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6924114" y="490415"/>
            <a:ext cx="1714937" cy="525585"/>
          </a:xfrm>
          <a:prstGeom prst="rect">
            <a:avLst/>
          </a:prstGeom>
          <a:noFill/>
          <a:ln w="9525">
            <a:noFill/>
            <a:miter lim="800000"/>
            <a:headEnd/>
            <a:tailEnd/>
          </a:ln>
        </p:spPr>
      </p:pic>
      <p:sp>
        <p:nvSpPr>
          <p:cNvPr id="14" name="タイトル 1"/>
          <p:cNvSpPr>
            <a:spLocks noGrp="1"/>
          </p:cNvSpPr>
          <p:nvPr>
            <p:ph type="title"/>
          </p:nvPr>
        </p:nvSpPr>
        <p:spPr>
          <a:xfrm>
            <a:off x="457200" y="285728"/>
            <a:ext cx="8229600" cy="785818"/>
          </a:xfrm>
        </p:spPr>
        <p:txBody>
          <a:bodyPr/>
          <a:lstStyle>
            <a:lvl1pPr>
              <a:defRPr baseline="0">
                <a:latin typeface="ヒラギノ角ゴ Pro W6" pitchFamily="34" charset="-128"/>
              </a:defRPr>
            </a:lvl1pPr>
          </a:lstStyle>
          <a:p>
            <a:r>
              <a:rPr kumimoji="1" lang="ja-JP" altLang="en-US" smtClean="0"/>
              <a:t>マスター タイトルの書式設定</a:t>
            </a:r>
            <a:endParaRPr kumimoji="1" lang="ja-JP" alt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a:stretch>
            <a:fillRect/>
          </a:stretch>
        </p:blipFill>
        <p:spPr bwMode="auto">
          <a:xfrm>
            <a:off x="485775" y="876284"/>
            <a:ext cx="8172450" cy="266700"/>
          </a:xfrm>
          <a:prstGeom prst="rect">
            <a:avLst/>
          </a:prstGeom>
          <a:noFill/>
          <a:ln w="9525">
            <a:noFill/>
            <a:miter lim="800000"/>
            <a:headEnd/>
            <a:tailEnd/>
          </a:ln>
          <a:effectLst/>
        </p:spPr>
      </p:pic>
      <p:sp>
        <p:nvSpPr>
          <p:cNvPr id="3" name="日付プレースホルダ 2"/>
          <p:cNvSpPr>
            <a:spLocks noGrp="1"/>
          </p:cNvSpPr>
          <p:nvPr>
            <p:ph type="dt" sz="half" idx="10"/>
          </p:nvPr>
        </p:nvSpPr>
        <p:spPr/>
        <p:txBody>
          <a:bodyPr/>
          <a:lstStyle/>
          <a:p>
            <a:fld id="{14678959-2F07-4133-ABBE-C02DE3C2C382}" type="datetime1">
              <a:rPr kumimoji="1" lang="ja-JP" altLang="en-US" smtClean="0"/>
              <a:pPr/>
              <a:t>17/09/17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cxnSp>
        <p:nvCxnSpPr>
          <p:cNvPr id="13" name="直線コネクタ 12"/>
          <p:cNvCxnSpPr/>
          <p:nvPr userDrawn="1"/>
        </p:nvCxnSpPr>
        <p:spPr>
          <a:xfrm>
            <a:off x="6500826" y="6427808"/>
            <a:ext cx="2214578"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6924114" y="490415"/>
            <a:ext cx="1714937" cy="525585"/>
          </a:xfrm>
          <a:prstGeom prst="rect">
            <a:avLst/>
          </a:prstGeom>
          <a:noFill/>
          <a:ln w="9525">
            <a:noFill/>
            <a:miter lim="800000"/>
            <a:headEnd/>
            <a:tailEnd/>
          </a:ln>
        </p:spPr>
      </p:pic>
      <p:sp>
        <p:nvSpPr>
          <p:cNvPr id="10" name="タイトル 1"/>
          <p:cNvSpPr>
            <a:spLocks noGrp="1"/>
          </p:cNvSpPr>
          <p:nvPr>
            <p:ph type="title"/>
          </p:nvPr>
        </p:nvSpPr>
        <p:spPr>
          <a:xfrm>
            <a:off x="457200" y="285728"/>
            <a:ext cx="8229600" cy="785818"/>
          </a:xfrm>
        </p:spPr>
        <p:txBody>
          <a:bodyPr/>
          <a:lstStyle>
            <a:lvl1pPr>
              <a:defRPr baseline="0">
                <a:latin typeface="ヒラギノ角ゴ Pro W6" pitchFamily="34" charset="-128"/>
              </a:defRPr>
            </a:lvl1pPr>
          </a:lstStyle>
          <a:p>
            <a:r>
              <a:rPr kumimoji="1" lang="ja-JP" altLang="en-US" smtClean="0"/>
              <a:t>マスター タイトルの書式設定</a:t>
            </a:r>
            <a:endParaRPr kumimoji="1" lang="ja-JP" alt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1A2B432-2553-463A-8D89-13CE6AB5AACE}" type="datetime1">
              <a:rPr kumimoji="1" lang="ja-JP" altLang="en-US" smtClean="0"/>
              <a:pPr/>
              <a:t>17/09/17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A3349FC6-A7FC-4208-BDE4-539478B02871}" type="datetime1">
              <a:rPr kumimoji="1" lang="ja-JP" altLang="en-US" smtClean="0"/>
              <a:pPr/>
              <a:t>17/09/17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図を追加</a:t>
            </a:r>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FE465C87-8D78-4A80-A801-F439B42CBE37}" type="datetime1">
              <a:rPr kumimoji="1" lang="ja-JP" altLang="en-US" smtClean="0"/>
              <a:pPr/>
              <a:t>17/09/17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BC5F85C-CA89-4DD9-8F34-0CEC0BCAD652}" type="slidenum">
              <a:rPr kumimoji="1" lang="ja-JP" altLang="en-US" smtClean="0"/>
              <a:pPr/>
              <a:t>‹#›</a:t>
            </a:fld>
            <a:endParaRPr kumimoji="1" lang="ja-JP" alt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346076"/>
            <a:ext cx="8229600" cy="725470"/>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214422"/>
            <a:ext cx="8229600" cy="5072098"/>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latin typeface="ヒラギノ角ゴ Pro W3" pitchFamily="34" charset="-128"/>
                <a:ea typeface="ヒラギノ角ゴ Pro W3" pitchFamily="34" charset="-128"/>
              </a:defRPr>
            </a:lvl1pPr>
          </a:lstStyle>
          <a:p>
            <a:fld id="{03F57495-94D0-4CF0-A289-948D441A42D6}" type="datetime1">
              <a:rPr lang="ja-JP" altLang="en-US" smtClean="0"/>
              <a:pPr/>
              <a:t>17/09/17</a:t>
            </a:fld>
            <a:endParaRPr lang="ja-JP" altLang="en-US"/>
          </a:p>
        </p:txBody>
      </p:sp>
      <p:sp>
        <p:nvSpPr>
          <p:cNvPr id="5" name="フッター プレースホル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latin typeface="ヒラギノ角ゴ Pro W3" pitchFamily="34" charset="-128"/>
                <a:ea typeface="ヒラギノ角ゴ Pro W3" pitchFamily="34" charset="-128"/>
              </a:defRPr>
            </a:lvl1pPr>
          </a:lstStyle>
          <a:p>
            <a:endParaRPr lang="ja-JP" altLang="en-US"/>
          </a:p>
        </p:txBody>
      </p:sp>
      <p:sp>
        <p:nvSpPr>
          <p:cNvPr id="6" name="スライド番号プレースホル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600">
                <a:solidFill>
                  <a:schemeClr val="tx1"/>
                </a:solidFill>
                <a:latin typeface="ヒラギノ角ゴ Pro W3" pitchFamily="34" charset="-128"/>
                <a:ea typeface="ヒラギノ角ゴ Pro W3" pitchFamily="34" charset="-128"/>
              </a:defRPr>
            </a:lvl1pPr>
          </a:lstStyle>
          <a:p>
            <a:fld id="{3BC5F85C-CA89-4DD9-8F34-0CEC0BCAD652}"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hf hdr="0" ftr="0" dt="0"/>
  <p:txStyles>
    <p:titleStyle>
      <a:lvl1pPr algn="l" defTabSz="914400" rtl="0" eaLnBrk="1" latinLnBrk="0" hangingPunct="1">
        <a:lnSpc>
          <a:spcPct val="120000"/>
        </a:lnSpc>
        <a:spcBef>
          <a:spcPct val="0"/>
        </a:spcBef>
        <a:buNone/>
        <a:defRPr kumimoji="1" sz="2800" kern="1200" spc="120" baseline="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42900" indent="-342900" algn="l" defTabSz="914400" rtl="0" eaLnBrk="1" latinLnBrk="0" hangingPunct="1">
        <a:lnSpc>
          <a:spcPct val="120000"/>
        </a:lnSpc>
        <a:spcBef>
          <a:spcPct val="20000"/>
        </a:spcBef>
        <a:buClr>
          <a:schemeClr val="accent2"/>
        </a:buClr>
        <a:buFont typeface="Wingdings" pitchFamily="2" charset="2"/>
        <a:buChar char="l"/>
        <a:defRPr kumimoji="1" sz="2000" kern="1200" spc="120" baseline="0">
          <a:solidFill>
            <a:srgbClr val="003300"/>
          </a:solidFill>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lgn="l" defTabSz="914400" rtl="0" eaLnBrk="1" latinLnBrk="0" hangingPunct="1">
        <a:lnSpc>
          <a:spcPct val="120000"/>
        </a:lnSpc>
        <a:spcBef>
          <a:spcPct val="20000"/>
        </a:spcBef>
        <a:buClr>
          <a:schemeClr val="accent3">
            <a:lumMod val="50000"/>
          </a:schemeClr>
        </a:buClr>
        <a:buFont typeface="Wingdings" pitchFamily="2" charset="2"/>
        <a:buChar char="l"/>
        <a:defRPr kumimoji="1" sz="1800" kern="1200" spc="12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120000"/>
        </a:lnSpc>
        <a:spcBef>
          <a:spcPct val="20000"/>
        </a:spcBef>
        <a:buClr>
          <a:schemeClr val="accent5">
            <a:lumMod val="50000"/>
          </a:schemeClr>
        </a:buClr>
        <a:buFont typeface="Wingdings" pitchFamily="2" charset="2"/>
        <a:buChar char="l"/>
        <a:defRPr kumimoji="1" sz="1600" kern="1200" spc="12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120000"/>
        </a:lnSpc>
        <a:spcBef>
          <a:spcPct val="20000"/>
        </a:spcBef>
        <a:buClr>
          <a:schemeClr val="accent4">
            <a:lumMod val="60000"/>
            <a:lumOff val="40000"/>
          </a:schemeClr>
        </a:buClr>
        <a:buFont typeface="Wingdings" pitchFamily="2" charset="2"/>
        <a:buChar char="l"/>
        <a:defRPr kumimoji="1" sz="1400" kern="1200" spc="12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120000"/>
        </a:lnSpc>
        <a:spcBef>
          <a:spcPct val="20000"/>
        </a:spcBef>
        <a:buClr>
          <a:schemeClr val="accent2">
            <a:lumMod val="60000"/>
            <a:lumOff val="40000"/>
          </a:schemeClr>
        </a:buClr>
        <a:buFont typeface="Wingdings" pitchFamily="2" charset="2"/>
        <a:buChar char="l"/>
        <a:defRPr kumimoji="1" sz="1400" kern="1200" spc="12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0" Type="http://schemas.openxmlformats.org/officeDocument/2006/relationships/oleObject" Target="../embeddings/oleObject4.bin"/><Relationship Id="rId11"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3.png"/><Relationship Id="rId1" Type="http://schemas.microsoft.com/office/2007/relationships/media" Target="../media/media1.m4v"/><Relationship Id="rId2" Type="http://schemas.openxmlformats.org/officeDocument/2006/relationships/video" Target="../media/media1.m4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294967295"/>
          </p:nvPr>
        </p:nvSpPr>
        <p:spPr>
          <a:xfrm>
            <a:off x="7010400" y="6429375"/>
            <a:ext cx="2133600" cy="292100"/>
          </a:xfrm>
        </p:spPr>
        <p:txBody>
          <a:bodyPr/>
          <a:lstStyle/>
          <a:p>
            <a:fld id="{3BC5F85C-CA89-4DD9-8F34-0CEC0BCAD652}" type="slidenum">
              <a:rPr kumimoji="1" lang="ja-JP" altLang="en-US" smtClean="0"/>
              <a:pPr/>
              <a:t>1</a:t>
            </a:fld>
            <a:endParaRPr kumimoji="1" lang="ja-JP" altLang="en-US"/>
          </a:p>
        </p:txBody>
      </p:sp>
      <p:sp>
        <p:nvSpPr>
          <p:cNvPr id="3" name="サブタイトル 2"/>
          <p:cNvSpPr>
            <a:spLocks noGrp="1"/>
          </p:cNvSpPr>
          <p:nvPr>
            <p:ph type="subTitle" idx="1"/>
          </p:nvPr>
        </p:nvSpPr>
        <p:spPr/>
        <p:txBody>
          <a:bodyPr/>
          <a:lstStyle/>
          <a:p>
            <a:r>
              <a:rPr lang="ja-JP" altLang="en-US" dirty="0" smtClean="0"/>
              <a:t>東京</a:t>
            </a:r>
            <a:r>
              <a:rPr lang="ja-JP" altLang="en-US" dirty="0"/>
              <a:t>工業大学 長谷川</a:t>
            </a:r>
            <a:r>
              <a:rPr lang="ja-JP" altLang="en-US" dirty="0" smtClean="0"/>
              <a:t>研究室</a:t>
            </a:r>
            <a:endParaRPr kumimoji="1" lang="en-US" altLang="ja-JP" dirty="0" smtClean="0"/>
          </a:p>
          <a:p>
            <a:r>
              <a:rPr lang="ja-JP" altLang="en-US" dirty="0" smtClean="0"/>
              <a:t>平沼英翔，三武 裕玄，</a:t>
            </a:r>
            <a:r>
              <a:rPr lang="zh-TW" altLang="en-US" dirty="0" smtClean="0"/>
              <a:t>長谷川 晶一</a:t>
            </a:r>
            <a:endParaRPr lang="en-US" altLang="zh-TW" dirty="0" smtClean="0"/>
          </a:p>
        </p:txBody>
      </p:sp>
      <p:sp>
        <p:nvSpPr>
          <p:cNvPr id="6" name="Rectangle 2"/>
          <p:cNvSpPr>
            <a:spLocks noGrp="1" noChangeArrowheads="1"/>
          </p:cNvSpPr>
          <p:nvPr>
            <p:ph type="ctrTitle"/>
          </p:nvPr>
        </p:nvSpPr>
        <p:spPr bwMode="auto">
          <a:xfrm>
            <a:off x="374376" y="1628800"/>
            <a:ext cx="83952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ja-JP" sz="3200" b="0" i="0" u="none" strike="noStrike" cap="none" normalizeH="0" baseline="0" dirty="0" smtClean="0">
                <a:ln>
                  <a:noFill/>
                </a:ln>
                <a:solidFill>
                  <a:srgbClr val="222222"/>
                </a:solidFill>
                <a:effectLst/>
                <a:latin typeface="Arial" panose="020B0604020202020204" pitchFamily="34" charset="0"/>
                <a:ea typeface="Hiragino Kaku Gothic ProN"/>
              </a:rPr>
              <a:t>実会話事例の機械学習により相手の話し方に</a:t>
            </a:r>
            <a:r>
              <a:rPr kumimoji="0" lang="en-US" altLang="ja-JP" sz="3200" b="0" i="0" u="none" strike="noStrike" cap="none" normalizeH="0" baseline="0" dirty="0" smtClean="0">
                <a:ln>
                  <a:noFill/>
                </a:ln>
                <a:solidFill>
                  <a:srgbClr val="222222"/>
                </a:solidFill>
                <a:effectLst/>
                <a:latin typeface="Arial" panose="020B0604020202020204" pitchFamily="34" charset="0"/>
                <a:ea typeface="Hiragino Kaku Gothic ProN"/>
              </a:rPr>
              <a:t/>
            </a:r>
            <a:br>
              <a:rPr kumimoji="0" lang="en-US" altLang="ja-JP" sz="3200" b="0" i="0" u="none" strike="noStrike" cap="none" normalizeH="0" baseline="0" dirty="0" smtClean="0">
                <a:ln>
                  <a:noFill/>
                </a:ln>
                <a:solidFill>
                  <a:srgbClr val="222222"/>
                </a:solidFill>
                <a:effectLst/>
                <a:latin typeface="Arial" panose="020B0604020202020204" pitchFamily="34" charset="0"/>
                <a:ea typeface="Hiragino Kaku Gothic ProN"/>
              </a:rPr>
            </a:br>
            <a:r>
              <a:rPr kumimoji="0" lang="ja-JP" altLang="ja-JP" sz="3200" b="0" i="0" u="none" strike="noStrike" cap="none" normalizeH="0" baseline="0" dirty="0" smtClean="0">
                <a:ln>
                  <a:noFill/>
                </a:ln>
                <a:solidFill>
                  <a:srgbClr val="222222"/>
                </a:solidFill>
                <a:effectLst/>
                <a:latin typeface="Arial" panose="020B0604020202020204" pitchFamily="34" charset="0"/>
                <a:ea typeface="Hiragino Kaku Gothic ProN"/>
              </a:rPr>
              <a:t>合わせた音声応答を行う対話エージェント</a:t>
            </a:r>
            <a:r>
              <a:rPr kumimoji="0" lang="ja-JP" altLang="ja-JP" sz="32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229951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3923928" y="3356992"/>
            <a:ext cx="5832648" cy="3312368"/>
          </a:xfrm>
          <a:prstGeom prst="rect">
            <a:avLst/>
          </a:prstGeom>
          <a:noFill/>
          <a:ln w="127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8" name="正方形/長方形 87"/>
          <p:cNvSpPr/>
          <p:nvPr/>
        </p:nvSpPr>
        <p:spPr>
          <a:xfrm>
            <a:off x="107504" y="3356992"/>
            <a:ext cx="3672408" cy="3312368"/>
          </a:xfrm>
          <a:prstGeom prst="rect">
            <a:avLst/>
          </a:prstGeom>
          <a:noFill/>
          <a:ln w="127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テキスト ボックス 79"/>
          <p:cNvSpPr txBox="1"/>
          <p:nvPr/>
        </p:nvSpPr>
        <p:spPr>
          <a:xfrm>
            <a:off x="323528" y="6454836"/>
            <a:ext cx="3240360" cy="369332"/>
          </a:xfrm>
          <a:prstGeom prst="rect">
            <a:avLst/>
          </a:prstGeom>
          <a:solidFill>
            <a:schemeClr val="bg1"/>
          </a:solidFill>
        </p:spPr>
        <p:txBody>
          <a:bodyPr wrap="square" rtlCol="0">
            <a:spAutoFit/>
          </a:bodyPr>
          <a:lstStyle/>
          <a:p>
            <a:r>
              <a:rPr kumimoji="1" lang="ja-JP" altLang="en-US" dirty="0" smtClean="0"/>
              <a:t>話し手の音量とピッチ（</a:t>
            </a:r>
            <a:r>
              <a:rPr kumimoji="1" lang="en-US" altLang="ja-JP" dirty="0" err="1" smtClean="0"/>
              <a:t>vol,pitch</a:t>
            </a:r>
            <a:r>
              <a:rPr kumimoji="1" lang="en-US" altLang="ja-JP" dirty="0" smtClean="0"/>
              <a:t>)</a:t>
            </a:r>
            <a:endParaRPr kumimoji="1" lang="ja-JP" altLang="en-US" dirty="0"/>
          </a:p>
        </p:txBody>
      </p:sp>
      <p:sp>
        <p:nvSpPr>
          <p:cNvPr id="2" name="タイトル 1"/>
          <p:cNvSpPr>
            <a:spLocks noGrp="1"/>
          </p:cNvSpPr>
          <p:nvPr>
            <p:ph type="title"/>
          </p:nvPr>
        </p:nvSpPr>
        <p:spPr/>
        <p:txBody>
          <a:bodyPr/>
          <a:lstStyle/>
          <a:p>
            <a:r>
              <a:rPr kumimoji="1" lang="ja-JP" altLang="en-US" dirty="0" smtClean="0"/>
              <a:t>マッチング方法</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10</a:t>
            </a:fld>
            <a:endParaRPr kumimoji="1" lang="ja-JP" altLang="en-US" dirty="0"/>
          </a:p>
        </p:txBody>
      </p:sp>
      <p:sp>
        <p:nvSpPr>
          <p:cNvPr id="11" name="フリーフォーム 10"/>
          <p:cNvSpPr/>
          <p:nvPr/>
        </p:nvSpPr>
        <p:spPr>
          <a:xfrm>
            <a:off x="1403648" y="3962703"/>
            <a:ext cx="2171161" cy="912138"/>
          </a:xfrm>
          <a:custGeom>
            <a:avLst/>
            <a:gdLst>
              <a:gd name="connsiteX0" fmla="*/ 0 w 4699590"/>
              <a:gd name="connsiteY0" fmla="*/ 778312 h 1687451"/>
              <a:gd name="connsiteX1" fmla="*/ 935665 w 4699590"/>
              <a:gd name="connsiteY1" fmla="*/ 23400 h 1687451"/>
              <a:gd name="connsiteX2" fmla="*/ 2083981 w 4699590"/>
              <a:gd name="connsiteY2" fmla="*/ 1565121 h 1687451"/>
              <a:gd name="connsiteX3" fmla="*/ 2817628 w 4699590"/>
              <a:gd name="connsiteY3" fmla="*/ 448702 h 1687451"/>
              <a:gd name="connsiteX4" fmla="*/ 3827721 w 4699590"/>
              <a:gd name="connsiteY4" fmla="*/ 1565121 h 1687451"/>
              <a:gd name="connsiteX5" fmla="*/ 4242390 w 4699590"/>
              <a:gd name="connsiteY5" fmla="*/ 1671447 h 1687451"/>
              <a:gd name="connsiteX6" fmla="*/ 4699590 w 4699590"/>
              <a:gd name="connsiteY6" fmla="*/ 1682079 h 16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90" h="1687451">
                <a:moveTo>
                  <a:pt x="0" y="778312"/>
                </a:moveTo>
                <a:cubicBezTo>
                  <a:pt x="294167" y="335288"/>
                  <a:pt x="588335" y="-107735"/>
                  <a:pt x="935665" y="23400"/>
                </a:cubicBezTo>
                <a:cubicBezTo>
                  <a:pt x="1282995" y="154535"/>
                  <a:pt x="1770321" y="1494237"/>
                  <a:pt x="2083981" y="1565121"/>
                </a:cubicBezTo>
                <a:cubicBezTo>
                  <a:pt x="2397642" y="1636005"/>
                  <a:pt x="2527005" y="448702"/>
                  <a:pt x="2817628" y="448702"/>
                </a:cubicBezTo>
                <a:cubicBezTo>
                  <a:pt x="3108251" y="448702"/>
                  <a:pt x="3590261" y="1361330"/>
                  <a:pt x="3827721" y="1565121"/>
                </a:cubicBezTo>
                <a:cubicBezTo>
                  <a:pt x="4065181" y="1768912"/>
                  <a:pt x="4097078" y="1651954"/>
                  <a:pt x="4242390" y="1671447"/>
                </a:cubicBezTo>
                <a:cubicBezTo>
                  <a:pt x="4387702" y="1690940"/>
                  <a:pt x="4543646" y="1686509"/>
                  <a:pt x="4699590" y="1682079"/>
                </a:cubicBezTo>
              </a:path>
            </a:pathLst>
          </a:cu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V="1">
            <a:off x="539552" y="3645887"/>
            <a:ext cx="0" cy="132339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a:off x="539552" y="4957254"/>
            <a:ext cx="3012128" cy="1835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539552" y="5008225"/>
            <a:ext cx="0" cy="132339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539552" y="6331618"/>
            <a:ext cx="3066577" cy="32619"/>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6" name="フリーフォーム 15"/>
          <p:cNvSpPr/>
          <p:nvPr/>
        </p:nvSpPr>
        <p:spPr>
          <a:xfrm>
            <a:off x="539552" y="5157192"/>
            <a:ext cx="864096" cy="1118180"/>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フリーフォーム 16"/>
          <p:cNvSpPr/>
          <p:nvPr/>
        </p:nvSpPr>
        <p:spPr>
          <a:xfrm>
            <a:off x="1403648" y="5157192"/>
            <a:ext cx="1854352" cy="1160264"/>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 name="フリーフォーム 6"/>
          <p:cNvSpPr/>
          <p:nvPr/>
        </p:nvSpPr>
        <p:spPr>
          <a:xfrm>
            <a:off x="649359" y="4124129"/>
            <a:ext cx="754288" cy="665015"/>
          </a:xfrm>
          <a:custGeom>
            <a:avLst/>
            <a:gdLst>
              <a:gd name="connsiteX0" fmla="*/ 616688 w 616688"/>
              <a:gd name="connsiteY0" fmla="*/ 167435 h 489131"/>
              <a:gd name="connsiteX1" fmla="*/ 393405 w 616688"/>
              <a:gd name="connsiteY1" fmla="*/ 486411 h 489131"/>
              <a:gd name="connsiteX2" fmla="*/ 308344 w 616688"/>
              <a:gd name="connsiteY2" fmla="*/ 7946 h 489131"/>
              <a:gd name="connsiteX3" fmla="*/ 95693 w 616688"/>
              <a:gd name="connsiteY3" fmla="*/ 178067 h 489131"/>
              <a:gd name="connsiteX4" fmla="*/ 0 w 616688"/>
              <a:gd name="connsiteY4" fmla="*/ 50476 h 4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88" h="489131">
                <a:moveTo>
                  <a:pt x="616688" y="167435"/>
                </a:moveTo>
                <a:cubicBezTo>
                  <a:pt x="530742" y="340213"/>
                  <a:pt x="444796" y="512992"/>
                  <a:pt x="393405" y="486411"/>
                </a:cubicBezTo>
                <a:cubicBezTo>
                  <a:pt x="342014" y="459830"/>
                  <a:pt x="357963" y="59337"/>
                  <a:pt x="308344" y="7946"/>
                </a:cubicBezTo>
                <a:cubicBezTo>
                  <a:pt x="258725" y="-43445"/>
                  <a:pt x="147084" y="170979"/>
                  <a:pt x="95693" y="178067"/>
                </a:cubicBezTo>
                <a:cubicBezTo>
                  <a:pt x="44302" y="185155"/>
                  <a:pt x="22151" y="117815"/>
                  <a:pt x="0" y="50476"/>
                </a:cubicBezTo>
              </a:path>
            </a:pathLst>
          </a:cu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423499" y="3645024"/>
            <a:ext cx="1867463" cy="1311367"/>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p:nvSpPr>
        <p:spPr>
          <a:xfrm>
            <a:off x="1423499" y="5047387"/>
            <a:ext cx="1867463" cy="1311367"/>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ボックス 17"/>
          <p:cNvSpPr txBox="1"/>
          <p:nvPr/>
        </p:nvSpPr>
        <p:spPr>
          <a:xfrm>
            <a:off x="3347864" y="6381328"/>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19" name="テキスト ボックス 18"/>
          <p:cNvSpPr txBox="1"/>
          <p:nvPr/>
        </p:nvSpPr>
        <p:spPr>
          <a:xfrm>
            <a:off x="3347864" y="4941168"/>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20" name="テキスト ボックス 19"/>
          <p:cNvSpPr txBox="1"/>
          <p:nvPr/>
        </p:nvSpPr>
        <p:spPr>
          <a:xfrm>
            <a:off x="179512" y="3573016"/>
            <a:ext cx="353943" cy="750613"/>
          </a:xfrm>
          <a:prstGeom prst="rect">
            <a:avLst/>
          </a:prstGeom>
          <a:noFill/>
        </p:spPr>
        <p:txBody>
          <a:bodyPr vert="eaVert" wrap="square" rtlCol="0">
            <a:spAutoFit/>
          </a:bodyPr>
          <a:lstStyle/>
          <a:p>
            <a:r>
              <a:rPr kumimoji="1" lang="ja-JP" altLang="en-US" sz="1100" dirty="0" smtClean="0"/>
              <a:t>音量</a:t>
            </a:r>
            <a:r>
              <a:rPr kumimoji="1" lang="en-US" altLang="ja-JP" sz="1100" dirty="0" smtClean="0"/>
              <a:t>[dB]</a:t>
            </a:r>
            <a:endParaRPr kumimoji="1" lang="ja-JP" altLang="en-US" sz="1100" dirty="0"/>
          </a:p>
        </p:txBody>
      </p:sp>
      <p:sp>
        <p:nvSpPr>
          <p:cNvPr id="21" name="テキスト ボックス 20"/>
          <p:cNvSpPr txBox="1"/>
          <p:nvPr/>
        </p:nvSpPr>
        <p:spPr>
          <a:xfrm>
            <a:off x="179512" y="5013176"/>
            <a:ext cx="353943" cy="750613"/>
          </a:xfrm>
          <a:prstGeom prst="rect">
            <a:avLst/>
          </a:prstGeom>
          <a:noFill/>
        </p:spPr>
        <p:txBody>
          <a:bodyPr vert="eaVert" wrap="square" rtlCol="0">
            <a:spAutoFit/>
          </a:bodyPr>
          <a:lstStyle/>
          <a:p>
            <a:r>
              <a:rPr kumimoji="1" lang="ja-JP" altLang="en-US" sz="1100" dirty="0" smtClean="0"/>
              <a:t>周波数</a:t>
            </a:r>
            <a:r>
              <a:rPr kumimoji="1" lang="en-US" altLang="ja-JP" sz="1100" dirty="0" smtClean="0"/>
              <a:t>[Hz]</a:t>
            </a:r>
            <a:endParaRPr kumimoji="1" lang="ja-JP" altLang="en-US" sz="1100" dirty="0"/>
          </a:p>
        </p:txBody>
      </p:sp>
      <p:graphicFrame>
        <p:nvGraphicFramePr>
          <p:cNvPr id="24" name="コンテンツ プレースホルダー 23"/>
          <p:cNvGraphicFramePr>
            <a:graphicFrameLocks noGrp="1" noChangeAspect="1"/>
          </p:cNvGraphicFramePr>
          <p:nvPr>
            <p:ph idx="1"/>
            <p:extLst>
              <p:ext uri="{D42A27DB-BD31-4B8C-83A1-F6EECF244321}">
                <p14:modId xmlns:p14="http://schemas.microsoft.com/office/powerpoint/2010/main" val="1662895009"/>
              </p:ext>
            </p:extLst>
          </p:nvPr>
        </p:nvGraphicFramePr>
        <p:xfrm>
          <a:off x="4203700" y="1214438"/>
          <a:ext cx="735013" cy="1062037"/>
        </p:xfrm>
        <a:graphic>
          <a:graphicData uri="http://schemas.openxmlformats.org/presentationml/2006/ole">
            <mc:AlternateContent xmlns:mc="http://schemas.openxmlformats.org/markup-compatibility/2006">
              <mc:Choice xmlns:v="urn:schemas-microsoft-com:vml" Requires="v">
                <p:oleObj spid="_x0000_s1120" name="数式" r:id="rId4" imgW="114300" imgH="165100" progId="Equation.3">
                  <p:embed/>
                </p:oleObj>
              </mc:Choice>
              <mc:Fallback>
                <p:oleObj name="数式" r:id="rId4" imgW="114300" imgH="165100" progId="Equation.3">
                  <p:embed/>
                  <p:pic>
                    <p:nvPicPr>
                      <p:cNvPr id="0" name=""/>
                      <p:cNvPicPr/>
                      <p:nvPr/>
                    </p:nvPicPr>
                    <p:blipFill>
                      <a:blip r:embed="rId5"/>
                      <a:stretch>
                        <a:fillRect/>
                      </a:stretch>
                    </p:blipFill>
                    <p:spPr>
                      <a:xfrm>
                        <a:off x="4203700" y="1214438"/>
                        <a:ext cx="735013" cy="1062037"/>
                      </a:xfrm>
                      <a:prstGeom prst="rect">
                        <a:avLst/>
                      </a:prstGeom>
                    </p:spPr>
                  </p:pic>
                </p:oleObj>
              </mc:Fallback>
            </mc:AlternateContent>
          </a:graphicData>
        </a:graphic>
      </p:graphicFrame>
      <p:graphicFrame>
        <p:nvGraphicFramePr>
          <p:cNvPr id="28" name="オブジェクト 27"/>
          <p:cNvGraphicFramePr>
            <a:graphicFrameLocks noChangeAspect="1"/>
          </p:cNvGraphicFramePr>
          <p:nvPr>
            <p:extLst>
              <p:ext uri="{D42A27DB-BD31-4B8C-83A1-F6EECF244321}">
                <p14:modId xmlns:p14="http://schemas.microsoft.com/office/powerpoint/2010/main" val="359382322"/>
              </p:ext>
            </p:extLst>
          </p:nvPr>
        </p:nvGraphicFramePr>
        <p:xfrm>
          <a:off x="1641390" y="2357739"/>
          <a:ext cx="5880653" cy="720080"/>
        </p:xfrm>
        <a:graphic>
          <a:graphicData uri="http://schemas.openxmlformats.org/presentationml/2006/ole">
            <mc:AlternateContent xmlns:mc="http://schemas.openxmlformats.org/markup-compatibility/2006">
              <mc:Choice xmlns:v="urn:schemas-microsoft-com:vml" Requires="v">
                <p:oleObj spid="_x0000_s1121" name="数式" r:id="rId6" imgW="3733800" imgH="457200" progId="Equation.3">
                  <p:embed/>
                </p:oleObj>
              </mc:Choice>
              <mc:Fallback>
                <p:oleObj name="数式" r:id="rId6" imgW="3733800" imgH="457200" progId="Equation.3">
                  <p:embed/>
                  <p:pic>
                    <p:nvPicPr>
                      <p:cNvPr id="0" name=""/>
                      <p:cNvPicPr/>
                      <p:nvPr/>
                    </p:nvPicPr>
                    <p:blipFill>
                      <a:blip r:embed="rId7"/>
                      <a:stretch>
                        <a:fillRect/>
                      </a:stretch>
                    </p:blipFill>
                    <p:spPr>
                      <a:xfrm>
                        <a:off x="1641390" y="2357739"/>
                        <a:ext cx="5880653" cy="720080"/>
                      </a:xfrm>
                      <a:prstGeom prst="rect">
                        <a:avLst/>
                      </a:prstGeom>
                    </p:spPr>
                  </p:pic>
                </p:oleObj>
              </mc:Fallback>
            </mc:AlternateContent>
          </a:graphicData>
        </a:graphic>
      </p:graphicFrame>
      <p:sp>
        <p:nvSpPr>
          <p:cNvPr id="29" name="テキスト ボックス 28"/>
          <p:cNvSpPr txBox="1"/>
          <p:nvPr/>
        </p:nvSpPr>
        <p:spPr>
          <a:xfrm>
            <a:off x="827584" y="1268760"/>
            <a:ext cx="7508266" cy="1200329"/>
          </a:xfrm>
          <a:prstGeom prst="rect">
            <a:avLst/>
          </a:prstGeom>
          <a:noFill/>
        </p:spPr>
        <p:txBody>
          <a:bodyPr wrap="square" rtlCol="0">
            <a:spAutoFit/>
          </a:bodyPr>
          <a:lstStyle/>
          <a:p>
            <a:r>
              <a:rPr kumimoji="1" lang="ja-JP" altLang="en-US" dirty="0" smtClean="0"/>
              <a:t>話し手の話終わりの１０秒間の音量とピッチの値を記録したデータと時間ごとに比較し、距離</a:t>
            </a:r>
            <a:r>
              <a:rPr kumimoji="1" lang="en-US" altLang="ja-JP" dirty="0" smtClean="0"/>
              <a:t>(length)</a:t>
            </a:r>
            <a:r>
              <a:rPr kumimoji="1" lang="ja-JP" altLang="en-US" dirty="0" smtClean="0"/>
              <a:t>を計算する。記録してあるデータ全ての</a:t>
            </a:r>
            <a:r>
              <a:rPr kumimoji="1" lang="en-US" altLang="ja-JP" dirty="0" smtClean="0"/>
              <a:t>length</a:t>
            </a:r>
            <a:r>
              <a:rPr kumimoji="1" lang="ja-JP" altLang="en-US" dirty="0" smtClean="0"/>
              <a:t>を計算し、その中で最小距離の記録データを候補にし、一定の距離以下の場合、その記録データに適したあいづち応答を行う。</a:t>
            </a:r>
            <a:endParaRPr kumimoji="1" lang="ja-JP" altLang="en-US" dirty="0"/>
          </a:p>
        </p:txBody>
      </p:sp>
      <p:grpSp>
        <p:nvGrpSpPr>
          <p:cNvPr id="33" name="グループ化 38"/>
          <p:cNvGrpSpPr/>
          <p:nvPr/>
        </p:nvGrpSpPr>
        <p:grpSpPr>
          <a:xfrm>
            <a:off x="4139952" y="3645023"/>
            <a:ext cx="2232248" cy="2740422"/>
            <a:chOff x="3264195" y="4377993"/>
            <a:chExt cx="1348745" cy="2014535"/>
          </a:xfrm>
        </p:grpSpPr>
        <p:grpSp>
          <p:nvGrpSpPr>
            <p:cNvPr id="49" name="グループ化 28"/>
            <p:cNvGrpSpPr/>
            <p:nvPr/>
          </p:nvGrpSpPr>
          <p:grpSpPr>
            <a:xfrm>
              <a:off x="3264195" y="4377993"/>
              <a:ext cx="1348745" cy="2014535"/>
              <a:chOff x="829340" y="1412776"/>
              <a:chExt cx="3454628" cy="5159961"/>
            </a:xfrm>
          </p:grpSpPr>
          <p:cxnSp>
            <p:nvCxnSpPr>
              <p:cNvPr id="52" name="直線矢印コネクタ 51"/>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p:cNvCxnSpPr/>
              <p:nvPr/>
            </p:nvCxnSpPr>
            <p:spPr>
              <a:xfrm>
                <a:off x="829340" y="3861049"/>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4" name="直線矢印コネクタ 53"/>
              <p:cNvCxnSpPr/>
              <p:nvPr/>
            </p:nvCxnSpPr>
            <p:spPr>
              <a:xfrm flipV="1">
                <a:off x="829340" y="4124465"/>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5" name="直線矢印コネクタ 54"/>
              <p:cNvCxnSpPr/>
              <p:nvPr/>
            </p:nvCxnSpPr>
            <p:spPr>
              <a:xfrm>
                <a:off x="829340" y="6564980"/>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50" name="フリーフォーム 49"/>
            <p:cNvSpPr/>
            <p:nvPr/>
          </p:nvSpPr>
          <p:spPr>
            <a:xfrm>
              <a:off x="3327991" y="4667072"/>
              <a:ext cx="1254642" cy="585412"/>
            </a:xfrm>
            <a:custGeom>
              <a:avLst/>
              <a:gdLst>
                <a:gd name="connsiteX0" fmla="*/ 0 w 1254642"/>
                <a:gd name="connsiteY0" fmla="*/ 489719 h 585412"/>
                <a:gd name="connsiteX1" fmla="*/ 148856 w 1254642"/>
                <a:gd name="connsiteY1" fmla="*/ 11254 h 585412"/>
                <a:gd name="connsiteX2" fmla="*/ 223283 w 1254642"/>
                <a:gd name="connsiteY2" fmla="*/ 181375 h 585412"/>
                <a:gd name="connsiteX3" fmla="*/ 340242 w 1254642"/>
                <a:gd name="connsiteY3" fmla="*/ 521616 h 585412"/>
                <a:gd name="connsiteX4" fmla="*/ 542260 w 1254642"/>
                <a:gd name="connsiteY4" fmla="*/ 457821 h 585412"/>
                <a:gd name="connsiteX5" fmla="*/ 552893 w 1254642"/>
                <a:gd name="connsiteY5" fmla="*/ 170742 h 585412"/>
                <a:gd name="connsiteX6" fmla="*/ 754911 w 1254642"/>
                <a:gd name="connsiteY6" fmla="*/ 287700 h 585412"/>
                <a:gd name="connsiteX7" fmla="*/ 818707 w 1254642"/>
                <a:gd name="connsiteY7" fmla="*/ 532249 h 585412"/>
                <a:gd name="connsiteX8" fmla="*/ 1020725 w 1254642"/>
                <a:gd name="connsiteY8" fmla="*/ 447188 h 585412"/>
                <a:gd name="connsiteX9" fmla="*/ 1095153 w 1254642"/>
                <a:gd name="connsiteY9" fmla="*/ 521616 h 585412"/>
                <a:gd name="connsiteX10" fmla="*/ 1254642 w 1254642"/>
                <a:gd name="connsiteY10" fmla="*/ 585412 h 5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4642" h="585412">
                  <a:moveTo>
                    <a:pt x="0" y="489719"/>
                  </a:moveTo>
                  <a:cubicBezTo>
                    <a:pt x="55821" y="276182"/>
                    <a:pt x="111642" y="62645"/>
                    <a:pt x="148856" y="11254"/>
                  </a:cubicBezTo>
                  <a:cubicBezTo>
                    <a:pt x="186070" y="-40137"/>
                    <a:pt x="191385" y="96315"/>
                    <a:pt x="223283" y="181375"/>
                  </a:cubicBezTo>
                  <a:cubicBezTo>
                    <a:pt x="255181" y="266435"/>
                    <a:pt x="287079" y="475542"/>
                    <a:pt x="340242" y="521616"/>
                  </a:cubicBezTo>
                  <a:cubicBezTo>
                    <a:pt x="393405" y="567690"/>
                    <a:pt x="506818" y="516300"/>
                    <a:pt x="542260" y="457821"/>
                  </a:cubicBezTo>
                  <a:cubicBezTo>
                    <a:pt x="577702" y="399342"/>
                    <a:pt x="517451" y="199096"/>
                    <a:pt x="552893" y="170742"/>
                  </a:cubicBezTo>
                  <a:cubicBezTo>
                    <a:pt x="588335" y="142388"/>
                    <a:pt x="710609" y="227449"/>
                    <a:pt x="754911" y="287700"/>
                  </a:cubicBezTo>
                  <a:cubicBezTo>
                    <a:pt x="799213" y="347951"/>
                    <a:pt x="774405" y="505668"/>
                    <a:pt x="818707" y="532249"/>
                  </a:cubicBezTo>
                  <a:cubicBezTo>
                    <a:pt x="863009" y="558830"/>
                    <a:pt x="974651" y="448960"/>
                    <a:pt x="1020725" y="447188"/>
                  </a:cubicBezTo>
                  <a:cubicBezTo>
                    <a:pt x="1066799" y="445416"/>
                    <a:pt x="1056167" y="498579"/>
                    <a:pt x="1095153" y="521616"/>
                  </a:cubicBezTo>
                  <a:cubicBezTo>
                    <a:pt x="1134139" y="544653"/>
                    <a:pt x="1240465" y="580096"/>
                    <a:pt x="1254642" y="585412"/>
                  </a:cubicBezTo>
                </a:path>
              </a:pathLst>
            </a:cu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solidFill>
                  <a:srgbClr val="FF3399"/>
                </a:solidFill>
              </a:endParaRPr>
            </a:p>
          </p:txBody>
        </p:sp>
        <p:sp>
          <p:nvSpPr>
            <p:cNvPr id="51" name="フリーフォーム 50"/>
            <p:cNvSpPr/>
            <p:nvPr/>
          </p:nvSpPr>
          <p:spPr>
            <a:xfrm>
              <a:off x="3306726" y="5563224"/>
              <a:ext cx="1280310" cy="760596"/>
            </a:xfrm>
            <a:custGeom>
              <a:avLst/>
              <a:gdLst>
                <a:gd name="connsiteX0" fmla="*/ 0 w 1280310"/>
                <a:gd name="connsiteY0" fmla="*/ 72032 h 760596"/>
                <a:gd name="connsiteX1" fmla="*/ 255181 w 1280310"/>
                <a:gd name="connsiteY1" fmla="*/ 50767 h 760596"/>
                <a:gd name="connsiteX2" fmla="*/ 308344 w 1280310"/>
                <a:gd name="connsiteY2" fmla="*/ 646190 h 760596"/>
                <a:gd name="connsiteX3" fmla="*/ 478465 w 1280310"/>
                <a:gd name="connsiteY3" fmla="*/ 656823 h 760596"/>
                <a:gd name="connsiteX4" fmla="*/ 552893 w 1280310"/>
                <a:gd name="connsiteY4" fmla="*/ 507967 h 760596"/>
                <a:gd name="connsiteX5" fmla="*/ 595423 w 1280310"/>
                <a:gd name="connsiteY5" fmla="*/ 135827 h 760596"/>
                <a:gd name="connsiteX6" fmla="*/ 723014 w 1280310"/>
                <a:gd name="connsiteY6" fmla="*/ 72032 h 760596"/>
                <a:gd name="connsiteX7" fmla="*/ 744279 w 1280310"/>
                <a:gd name="connsiteY7" fmla="*/ 337846 h 760596"/>
                <a:gd name="connsiteX8" fmla="*/ 754911 w 1280310"/>
                <a:gd name="connsiteY8" fmla="*/ 678088 h 760596"/>
                <a:gd name="connsiteX9" fmla="*/ 818707 w 1280310"/>
                <a:gd name="connsiteY9" fmla="*/ 699353 h 760596"/>
                <a:gd name="connsiteX10" fmla="*/ 914400 w 1280310"/>
                <a:gd name="connsiteY10" fmla="*/ 444171 h 760596"/>
                <a:gd name="connsiteX11" fmla="*/ 925032 w 1280310"/>
                <a:gd name="connsiteY11" fmla="*/ 125195 h 760596"/>
                <a:gd name="connsiteX12" fmla="*/ 978195 w 1280310"/>
                <a:gd name="connsiteY12" fmla="*/ 433539 h 760596"/>
                <a:gd name="connsiteX13" fmla="*/ 1020725 w 1280310"/>
                <a:gd name="connsiteY13" fmla="*/ 688720 h 760596"/>
                <a:gd name="connsiteX14" fmla="*/ 1084521 w 1280310"/>
                <a:gd name="connsiteY14" fmla="*/ 752516 h 760596"/>
                <a:gd name="connsiteX15" fmla="*/ 1127051 w 1280310"/>
                <a:gd name="connsiteY15" fmla="*/ 539864 h 760596"/>
                <a:gd name="connsiteX16" fmla="*/ 1158948 w 1280310"/>
                <a:gd name="connsiteY16" fmla="*/ 188990 h 760596"/>
                <a:gd name="connsiteX17" fmla="*/ 1201479 w 1280310"/>
                <a:gd name="connsiteY17" fmla="*/ 571762 h 760596"/>
                <a:gd name="connsiteX18" fmla="*/ 1275907 w 1280310"/>
                <a:gd name="connsiteY18" fmla="*/ 699353 h 760596"/>
                <a:gd name="connsiteX19" fmla="*/ 1265274 w 1280310"/>
                <a:gd name="connsiteY19" fmla="*/ 327213 h 7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0310" h="760596">
                  <a:moveTo>
                    <a:pt x="0" y="72032"/>
                  </a:moveTo>
                  <a:cubicBezTo>
                    <a:pt x="101895" y="13553"/>
                    <a:pt x="203790" y="-44926"/>
                    <a:pt x="255181" y="50767"/>
                  </a:cubicBezTo>
                  <a:cubicBezTo>
                    <a:pt x="306572" y="146460"/>
                    <a:pt x="271130" y="545181"/>
                    <a:pt x="308344" y="646190"/>
                  </a:cubicBezTo>
                  <a:cubicBezTo>
                    <a:pt x="345558" y="747199"/>
                    <a:pt x="437707" y="679860"/>
                    <a:pt x="478465" y="656823"/>
                  </a:cubicBezTo>
                  <a:cubicBezTo>
                    <a:pt x="519223" y="633786"/>
                    <a:pt x="533400" y="594800"/>
                    <a:pt x="552893" y="507967"/>
                  </a:cubicBezTo>
                  <a:cubicBezTo>
                    <a:pt x="572386" y="421134"/>
                    <a:pt x="567070" y="208483"/>
                    <a:pt x="595423" y="135827"/>
                  </a:cubicBezTo>
                  <a:cubicBezTo>
                    <a:pt x="623776" y="63171"/>
                    <a:pt x="698205" y="38362"/>
                    <a:pt x="723014" y="72032"/>
                  </a:cubicBezTo>
                  <a:cubicBezTo>
                    <a:pt x="747823" y="105702"/>
                    <a:pt x="738963" y="236837"/>
                    <a:pt x="744279" y="337846"/>
                  </a:cubicBezTo>
                  <a:cubicBezTo>
                    <a:pt x="749595" y="438855"/>
                    <a:pt x="742506" y="617837"/>
                    <a:pt x="754911" y="678088"/>
                  </a:cubicBezTo>
                  <a:cubicBezTo>
                    <a:pt x="767316" y="738339"/>
                    <a:pt x="792126" y="738339"/>
                    <a:pt x="818707" y="699353"/>
                  </a:cubicBezTo>
                  <a:cubicBezTo>
                    <a:pt x="845288" y="660367"/>
                    <a:pt x="896679" y="539864"/>
                    <a:pt x="914400" y="444171"/>
                  </a:cubicBezTo>
                  <a:cubicBezTo>
                    <a:pt x="932121" y="348478"/>
                    <a:pt x="914399" y="126967"/>
                    <a:pt x="925032" y="125195"/>
                  </a:cubicBezTo>
                  <a:cubicBezTo>
                    <a:pt x="935665" y="123423"/>
                    <a:pt x="962246" y="339618"/>
                    <a:pt x="978195" y="433539"/>
                  </a:cubicBezTo>
                  <a:cubicBezTo>
                    <a:pt x="994144" y="527460"/>
                    <a:pt x="1003004" y="635557"/>
                    <a:pt x="1020725" y="688720"/>
                  </a:cubicBezTo>
                  <a:cubicBezTo>
                    <a:pt x="1038446" y="741883"/>
                    <a:pt x="1066800" y="777325"/>
                    <a:pt x="1084521" y="752516"/>
                  </a:cubicBezTo>
                  <a:cubicBezTo>
                    <a:pt x="1102242" y="727707"/>
                    <a:pt x="1114647" y="633785"/>
                    <a:pt x="1127051" y="539864"/>
                  </a:cubicBezTo>
                  <a:cubicBezTo>
                    <a:pt x="1139455" y="445943"/>
                    <a:pt x="1146543" y="183674"/>
                    <a:pt x="1158948" y="188990"/>
                  </a:cubicBezTo>
                  <a:cubicBezTo>
                    <a:pt x="1171353" y="194306"/>
                    <a:pt x="1181986" y="486701"/>
                    <a:pt x="1201479" y="571762"/>
                  </a:cubicBezTo>
                  <a:cubicBezTo>
                    <a:pt x="1220972" y="656823"/>
                    <a:pt x="1265275" y="740111"/>
                    <a:pt x="1275907" y="699353"/>
                  </a:cubicBezTo>
                  <a:cubicBezTo>
                    <a:pt x="1286539" y="658595"/>
                    <a:pt x="1275906" y="492904"/>
                    <a:pt x="1265274" y="327213"/>
                  </a:cubicBezTo>
                </a:path>
              </a:pathLst>
            </a:custGeom>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66" name="直線矢印コネクタ 65"/>
          <p:cNvCxnSpPr/>
          <p:nvPr/>
        </p:nvCxnSpPr>
        <p:spPr>
          <a:xfrm>
            <a:off x="5724128" y="4365104"/>
            <a:ext cx="0" cy="360040"/>
          </a:xfrm>
          <a:prstGeom prst="straightConnector1">
            <a:avLst/>
          </a:prstGeom>
          <a:ln w="31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9" name="オブジェクト 68"/>
          <p:cNvGraphicFramePr>
            <a:graphicFrameLocks noChangeAspect="1"/>
          </p:cNvGraphicFramePr>
          <p:nvPr>
            <p:extLst>
              <p:ext uri="{D42A27DB-BD31-4B8C-83A1-F6EECF244321}">
                <p14:modId xmlns:p14="http://schemas.microsoft.com/office/powerpoint/2010/main" val="2985878986"/>
              </p:ext>
            </p:extLst>
          </p:nvPr>
        </p:nvGraphicFramePr>
        <p:xfrm>
          <a:off x="5868144" y="4365104"/>
          <a:ext cx="1066800" cy="241300"/>
        </p:xfrm>
        <a:graphic>
          <a:graphicData uri="http://schemas.openxmlformats.org/presentationml/2006/ole">
            <mc:AlternateContent xmlns:mc="http://schemas.openxmlformats.org/markup-compatibility/2006">
              <mc:Choice xmlns:v="urn:schemas-microsoft-com:vml" Requires="v">
                <p:oleObj spid="_x0000_s1122" name="数式" r:id="rId8" imgW="1066800" imgH="241300" progId="Equation.3">
                  <p:embed/>
                </p:oleObj>
              </mc:Choice>
              <mc:Fallback>
                <p:oleObj name="数式" r:id="rId8" imgW="1066800" imgH="241300" progId="Equation.3">
                  <p:embed/>
                  <p:pic>
                    <p:nvPicPr>
                      <p:cNvPr id="0" name=""/>
                      <p:cNvPicPr/>
                      <p:nvPr/>
                    </p:nvPicPr>
                    <p:blipFill>
                      <a:blip r:embed="rId9"/>
                      <a:stretch>
                        <a:fillRect/>
                      </a:stretch>
                    </p:blipFill>
                    <p:spPr>
                      <a:xfrm>
                        <a:off x="5868144" y="4365104"/>
                        <a:ext cx="1066800" cy="241300"/>
                      </a:xfrm>
                      <a:prstGeom prst="rect">
                        <a:avLst/>
                      </a:prstGeom>
                    </p:spPr>
                  </p:pic>
                </p:oleObj>
              </mc:Fallback>
            </mc:AlternateContent>
          </a:graphicData>
        </a:graphic>
      </p:graphicFrame>
      <p:cxnSp>
        <p:nvCxnSpPr>
          <p:cNvPr id="70" name="直線矢印コネクタ 69"/>
          <p:cNvCxnSpPr/>
          <p:nvPr/>
        </p:nvCxnSpPr>
        <p:spPr>
          <a:xfrm>
            <a:off x="5652120" y="5373216"/>
            <a:ext cx="0" cy="576064"/>
          </a:xfrm>
          <a:prstGeom prst="straightConnector1">
            <a:avLst/>
          </a:prstGeom>
          <a:ln w="31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79" name="オブジェクト 78"/>
          <p:cNvGraphicFramePr>
            <a:graphicFrameLocks noChangeAspect="1"/>
          </p:cNvGraphicFramePr>
          <p:nvPr>
            <p:extLst>
              <p:ext uri="{D42A27DB-BD31-4B8C-83A1-F6EECF244321}">
                <p14:modId xmlns:p14="http://schemas.microsoft.com/office/powerpoint/2010/main" val="257702550"/>
              </p:ext>
            </p:extLst>
          </p:nvPr>
        </p:nvGraphicFramePr>
        <p:xfrm>
          <a:off x="5868144" y="5301208"/>
          <a:ext cx="1422400" cy="292100"/>
        </p:xfrm>
        <a:graphic>
          <a:graphicData uri="http://schemas.openxmlformats.org/presentationml/2006/ole">
            <mc:AlternateContent xmlns:mc="http://schemas.openxmlformats.org/markup-compatibility/2006">
              <mc:Choice xmlns:v="urn:schemas-microsoft-com:vml" Requires="v">
                <p:oleObj spid="_x0000_s1123" name="数式" r:id="rId10" imgW="1422400" imgH="292100" progId="Equation.3">
                  <p:embed/>
                </p:oleObj>
              </mc:Choice>
              <mc:Fallback>
                <p:oleObj name="数式" r:id="rId10" imgW="1422400" imgH="292100" progId="Equation.3">
                  <p:embed/>
                  <p:pic>
                    <p:nvPicPr>
                      <p:cNvPr id="0" name=""/>
                      <p:cNvPicPr/>
                      <p:nvPr/>
                    </p:nvPicPr>
                    <p:blipFill>
                      <a:blip r:embed="rId11"/>
                      <a:stretch>
                        <a:fillRect/>
                      </a:stretch>
                    </p:blipFill>
                    <p:spPr>
                      <a:xfrm>
                        <a:off x="5868144" y="5301208"/>
                        <a:ext cx="1422400" cy="292100"/>
                      </a:xfrm>
                      <a:prstGeom prst="rect">
                        <a:avLst/>
                      </a:prstGeom>
                    </p:spPr>
                  </p:pic>
                </p:oleObj>
              </mc:Fallback>
            </mc:AlternateContent>
          </a:graphicData>
        </a:graphic>
      </p:graphicFrame>
      <p:sp>
        <p:nvSpPr>
          <p:cNvPr id="81" name="テキスト ボックス 80"/>
          <p:cNvSpPr txBox="1"/>
          <p:nvPr/>
        </p:nvSpPr>
        <p:spPr>
          <a:xfrm>
            <a:off x="3995936" y="6488668"/>
            <a:ext cx="4248472" cy="369332"/>
          </a:xfrm>
          <a:prstGeom prst="rect">
            <a:avLst/>
          </a:prstGeom>
          <a:solidFill>
            <a:srgbClr val="FFFFFF"/>
          </a:solidFill>
        </p:spPr>
        <p:txBody>
          <a:bodyPr wrap="square" rtlCol="0">
            <a:spAutoFit/>
          </a:bodyPr>
          <a:lstStyle/>
          <a:p>
            <a:r>
              <a:rPr lang="ja-JP" altLang="en-US" dirty="0" smtClean="0"/>
              <a:t>記録データ</a:t>
            </a:r>
            <a:r>
              <a:rPr kumimoji="1" lang="ja-JP" altLang="en-US" dirty="0" smtClean="0"/>
              <a:t>の音量とピッチ（</a:t>
            </a:r>
            <a:r>
              <a:rPr kumimoji="1" lang="en-US" altLang="ja-JP" dirty="0" err="1" smtClean="0"/>
              <a:t>libvol,libpitch</a:t>
            </a:r>
            <a:r>
              <a:rPr kumimoji="1" lang="en-US" altLang="ja-JP" dirty="0" smtClean="0"/>
              <a:t>)</a:t>
            </a:r>
            <a:endParaRPr kumimoji="1" lang="ja-JP" altLang="en-US" dirty="0"/>
          </a:p>
        </p:txBody>
      </p:sp>
      <p:sp>
        <p:nvSpPr>
          <p:cNvPr id="82" name="テキスト ボックス 81"/>
          <p:cNvSpPr txBox="1"/>
          <p:nvPr/>
        </p:nvSpPr>
        <p:spPr>
          <a:xfrm>
            <a:off x="3851920" y="3573016"/>
            <a:ext cx="353943" cy="750613"/>
          </a:xfrm>
          <a:prstGeom prst="rect">
            <a:avLst/>
          </a:prstGeom>
          <a:noFill/>
        </p:spPr>
        <p:txBody>
          <a:bodyPr vert="eaVert" wrap="square" rtlCol="0">
            <a:spAutoFit/>
          </a:bodyPr>
          <a:lstStyle/>
          <a:p>
            <a:r>
              <a:rPr kumimoji="1" lang="ja-JP" altLang="en-US" sz="1100" dirty="0" smtClean="0"/>
              <a:t>音量</a:t>
            </a:r>
            <a:r>
              <a:rPr kumimoji="1" lang="en-US" altLang="ja-JP" sz="1100" dirty="0" smtClean="0"/>
              <a:t>[dB]</a:t>
            </a:r>
            <a:endParaRPr kumimoji="1" lang="ja-JP" altLang="en-US" sz="1100" dirty="0"/>
          </a:p>
        </p:txBody>
      </p:sp>
      <p:sp>
        <p:nvSpPr>
          <p:cNvPr id="83" name="テキスト ボックス 82"/>
          <p:cNvSpPr txBox="1"/>
          <p:nvPr/>
        </p:nvSpPr>
        <p:spPr>
          <a:xfrm>
            <a:off x="3851920" y="5085184"/>
            <a:ext cx="353943" cy="750613"/>
          </a:xfrm>
          <a:prstGeom prst="rect">
            <a:avLst/>
          </a:prstGeom>
          <a:noFill/>
        </p:spPr>
        <p:txBody>
          <a:bodyPr vert="eaVert" wrap="square" rtlCol="0">
            <a:spAutoFit/>
          </a:bodyPr>
          <a:lstStyle/>
          <a:p>
            <a:r>
              <a:rPr kumimoji="1" lang="ja-JP" altLang="en-US" sz="1100" dirty="0" smtClean="0"/>
              <a:t>周波数</a:t>
            </a:r>
            <a:r>
              <a:rPr kumimoji="1" lang="en-US" altLang="ja-JP" sz="1100" dirty="0" smtClean="0"/>
              <a:t>[Hz]</a:t>
            </a:r>
            <a:endParaRPr kumimoji="1" lang="ja-JP" altLang="en-US" sz="1100" dirty="0"/>
          </a:p>
        </p:txBody>
      </p:sp>
      <p:sp>
        <p:nvSpPr>
          <p:cNvPr id="84" name="テキスト ボックス 83"/>
          <p:cNvSpPr txBox="1"/>
          <p:nvPr/>
        </p:nvSpPr>
        <p:spPr>
          <a:xfrm>
            <a:off x="7380312" y="4293096"/>
            <a:ext cx="1390558" cy="523220"/>
          </a:xfrm>
          <a:prstGeom prst="rect">
            <a:avLst/>
          </a:prstGeom>
          <a:noFill/>
        </p:spPr>
        <p:txBody>
          <a:bodyPr wrap="square" rtlCol="0">
            <a:spAutoFit/>
          </a:bodyPr>
          <a:lstStyle/>
          <a:p>
            <a:r>
              <a:rPr kumimoji="1" lang="ja-JP" altLang="en-US" sz="2800" dirty="0" smtClean="0"/>
              <a:t>・・・・・・</a:t>
            </a:r>
            <a:endParaRPr kumimoji="1" lang="ja-JP" altLang="en-US" sz="2800" dirty="0"/>
          </a:p>
        </p:txBody>
      </p:sp>
      <p:sp>
        <p:nvSpPr>
          <p:cNvPr id="85" name="テキスト ボックス 84"/>
          <p:cNvSpPr txBox="1"/>
          <p:nvPr/>
        </p:nvSpPr>
        <p:spPr>
          <a:xfrm>
            <a:off x="7380312" y="5445224"/>
            <a:ext cx="1390558" cy="523220"/>
          </a:xfrm>
          <a:prstGeom prst="rect">
            <a:avLst/>
          </a:prstGeom>
          <a:noFill/>
        </p:spPr>
        <p:txBody>
          <a:bodyPr wrap="square" rtlCol="0">
            <a:spAutoFit/>
          </a:bodyPr>
          <a:lstStyle/>
          <a:p>
            <a:r>
              <a:rPr kumimoji="1" lang="ja-JP" altLang="en-US" sz="2800" dirty="0" smtClean="0"/>
              <a:t>・・・・・・</a:t>
            </a:r>
            <a:endParaRPr kumimoji="1" lang="ja-JP" altLang="en-US" sz="2800" dirty="0"/>
          </a:p>
        </p:txBody>
      </p:sp>
      <p:sp>
        <p:nvSpPr>
          <p:cNvPr id="86" name="テキスト ボックス 85"/>
          <p:cNvSpPr txBox="1"/>
          <p:nvPr/>
        </p:nvSpPr>
        <p:spPr>
          <a:xfrm>
            <a:off x="6372200" y="6165304"/>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87" name="テキスト ボックス 86"/>
          <p:cNvSpPr txBox="1"/>
          <p:nvPr/>
        </p:nvSpPr>
        <p:spPr>
          <a:xfrm>
            <a:off x="6372200" y="4797152"/>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3" name="正方形/長方形 2"/>
          <p:cNvSpPr/>
          <p:nvPr/>
        </p:nvSpPr>
        <p:spPr>
          <a:xfrm>
            <a:off x="5838138" y="3209928"/>
            <a:ext cx="1027845" cy="307777"/>
          </a:xfrm>
          <a:prstGeom prst="rect">
            <a:avLst/>
          </a:prstGeom>
          <a:solidFill>
            <a:schemeClr val="bg1">
              <a:lumMod val="85000"/>
            </a:schemeClr>
          </a:solidFill>
        </p:spPr>
        <p:txBody>
          <a:bodyPr wrap="none">
            <a:spAutoFit/>
          </a:bodyPr>
          <a:lstStyle/>
          <a:p>
            <a:r>
              <a:rPr lang="ja-JP" altLang="en-US" sz="1400" b="1" dirty="0"/>
              <a:t>記録データ</a:t>
            </a:r>
          </a:p>
        </p:txBody>
      </p:sp>
      <p:sp>
        <p:nvSpPr>
          <p:cNvPr id="44" name="正方形/長方形 43"/>
          <p:cNvSpPr/>
          <p:nvPr/>
        </p:nvSpPr>
        <p:spPr>
          <a:xfrm>
            <a:off x="834360" y="3211505"/>
            <a:ext cx="2476960" cy="307777"/>
          </a:xfrm>
          <a:prstGeom prst="rect">
            <a:avLst/>
          </a:prstGeom>
          <a:solidFill>
            <a:schemeClr val="bg1">
              <a:lumMod val="85000"/>
            </a:schemeClr>
          </a:solidFill>
        </p:spPr>
        <p:txBody>
          <a:bodyPr wrap="none">
            <a:spAutoFit/>
          </a:bodyPr>
          <a:lstStyle/>
          <a:p>
            <a:r>
              <a:rPr lang="ja-JP" altLang="en-US" sz="1400" b="1" dirty="0" smtClean="0"/>
              <a:t>話し手の韻律情報（正規化後）</a:t>
            </a:r>
            <a:endParaRPr lang="ja-JP" altLang="en-US" sz="1400" b="1" dirty="0"/>
          </a:p>
        </p:txBody>
      </p:sp>
    </p:spTree>
    <p:extLst>
      <p:ext uri="{BB962C8B-B14F-4D97-AF65-F5344CB8AC3E}">
        <p14:creationId xmlns:p14="http://schemas.microsoft.com/office/powerpoint/2010/main" val="341044883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96962E-6 -4.85423E-6 L 0.31436 0.00278 " pathEditMode="relative" rAng="0" ptsTypes="AA">
                                      <p:cBhvr>
                                        <p:cTn id="6" dur="2000" fill="hold"/>
                                        <p:tgtEl>
                                          <p:spTgt spid="11"/>
                                        </p:tgtEl>
                                        <p:attrNameLst>
                                          <p:attrName>ppt_x</p:attrName>
                                          <p:attrName>ppt_y</p:attrName>
                                        </p:attrNameLst>
                                      </p:cBhvr>
                                      <p:rCtr x="15709" y="139"/>
                                    </p:animMotion>
                                  </p:childTnLst>
                                </p:cTn>
                              </p:par>
                              <p:par>
                                <p:cTn id="7" presetID="0" presetClass="path" presetSubtype="0" accel="50000" decel="50000" fill="hold" grpId="0" nodeType="withEffect">
                                  <p:stCondLst>
                                    <p:cond delay="0"/>
                                  </p:stCondLst>
                                  <p:childTnLst>
                                    <p:animMotion origin="layout" path="M 3.12793E-6 3.04951E-6 L 0.31591 -0.00047 " pathEditMode="relative" rAng="0" ptsTypes="AA">
                                      <p:cBhvr>
                                        <p:cTn id="8" dur="2000" fill="hold"/>
                                        <p:tgtEl>
                                          <p:spTgt spid="17"/>
                                        </p:tgtEl>
                                        <p:attrNameLst>
                                          <p:attrName>ppt_x</p:attrName>
                                          <p:attrName>ppt_y</p:attrName>
                                        </p:attrNameLst>
                                      </p:cBhvr>
                                      <p:rCtr x="15796" y="-23"/>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barn(inVertical)">
                                      <p:cBhvr>
                                        <p:cTn id="16" dur="500"/>
                                        <p:tgtEl>
                                          <p:spTgt spid="69"/>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システム体験時の様子</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11</a:t>
            </a:fld>
            <a:endParaRPr kumimoji="1" lang="ja-JP" altLang="en-US" dirty="0"/>
          </a:p>
        </p:txBody>
      </p:sp>
      <p:pic>
        <p:nvPicPr>
          <p:cNvPr id="6" name="中間審査">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12560" y="1772816"/>
            <a:ext cx="8229600" cy="4629150"/>
          </a:xfrm>
        </p:spPr>
      </p:pic>
    </p:spTree>
    <p:extLst>
      <p:ext uri="{BB962C8B-B14F-4D97-AF65-F5344CB8AC3E}">
        <p14:creationId xmlns:p14="http://schemas.microsoft.com/office/powerpoint/2010/main" val="175075050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提案手法によるシステムの評価</a:t>
            </a:r>
            <a:endParaRPr kumimoji="1" lang="ja-JP" altLang="en-US" dirty="0"/>
          </a:p>
        </p:txBody>
      </p:sp>
      <p:sp>
        <p:nvSpPr>
          <p:cNvPr id="3" name="コンテンツ プレースホルダー 2"/>
          <p:cNvSpPr>
            <a:spLocks noGrp="1"/>
          </p:cNvSpPr>
          <p:nvPr>
            <p:ph idx="1"/>
          </p:nvPr>
        </p:nvSpPr>
        <p:spPr>
          <a:xfrm>
            <a:off x="457200" y="1412776"/>
            <a:ext cx="8229600" cy="4873744"/>
          </a:xfrm>
        </p:spPr>
        <p:txBody>
          <a:bodyPr/>
          <a:lstStyle/>
          <a:p>
            <a:r>
              <a:rPr kumimoji="1" lang="ja-JP" altLang="en-US" dirty="0" smtClean="0"/>
              <a:t>あいづちだけではエージェントの感情の変化が分からない</a:t>
            </a:r>
            <a:endParaRPr kumimoji="1" lang="en-US" altLang="ja-JP" dirty="0" smtClean="0"/>
          </a:p>
          <a:p>
            <a:endParaRPr lang="en-US" altLang="ja-JP" dirty="0"/>
          </a:p>
          <a:p>
            <a:r>
              <a:rPr kumimoji="1" lang="ja-JP" altLang="en-US" dirty="0" smtClean="0"/>
              <a:t>エージェントの発話を待たなければならない意識ができる</a:t>
            </a:r>
            <a:endParaRPr kumimoji="1" lang="en-US" altLang="ja-JP" dirty="0" smtClean="0"/>
          </a:p>
          <a:p>
            <a:endParaRPr lang="en-US" altLang="ja-JP" dirty="0"/>
          </a:p>
          <a:p>
            <a:r>
              <a:rPr lang="ja-JP" altLang="en-US" dirty="0" smtClean="0"/>
              <a:t>あいづち</a:t>
            </a:r>
            <a:r>
              <a:rPr kumimoji="1" lang="ja-JP" altLang="en-US" dirty="0" smtClean="0"/>
              <a:t>の種類が変わるので、単純な機械音声よりは親近感は上がる</a:t>
            </a:r>
            <a:endParaRPr kumimoji="1" lang="en-US" altLang="ja-JP" dirty="0" smtClean="0"/>
          </a:p>
          <a:p>
            <a:endParaRPr lang="en-US" altLang="ja-JP" dirty="0"/>
          </a:p>
          <a:p>
            <a:r>
              <a:rPr lang="ja-JP" altLang="en-US" dirty="0" smtClean="0"/>
              <a:t>自分の話し方に適した返答がくると親近感が上がる</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12</a:t>
            </a:fld>
            <a:endParaRPr kumimoji="1" lang="ja-JP" altLang="en-US" dirty="0"/>
          </a:p>
        </p:txBody>
      </p:sp>
    </p:spTree>
    <p:extLst>
      <p:ext uri="{BB962C8B-B14F-4D97-AF65-F5344CB8AC3E}">
        <p14:creationId xmlns:p14="http://schemas.microsoft.com/office/powerpoint/2010/main" val="280030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まとめ・課題・展望</a:t>
            </a:r>
            <a:endParaRPr kumimoji="1" lang="ja-JP" altLang="en-US" dirty="0"/>
          </a:p>
        </p:txBody>
      </p:sp>
      <p:sp>
        <p:nvSpPr>
          <p:cNvPr id="3" name="コンテンツ プレースホルダー 2"/>
          <p:cNvSpPr>
            <a:spLocks noGrp="1"/>
          </p:cNvSpPr>
          <p:nvPr>
            <p:ph idx="1"/>
          </p:nvPr>
        </p:nvSpPr>
        <p:spPr>
          <a:xfrm>
            <a:off x="457200" y="1214422"/>
            <a:ext cx="8229600" cy="3150682"/>
          </a:xfrm>
        </p:spPr>
        <p:txBody>
          <a:bodyPr/>
          <a:lstStyle/>
          <a:p>
            <a:r>
              <a:rPr lang="ja-JP" altLang="en-US" dirty="0" smtClean="0"/>
              <a:t>会話の特徴に基づいたあいづちを行う対話エージェントは、細かいルールが必要になる</a:t>
            </a:r>
            <a:endParaRPr lang="en-US" altLang="ja-JP" dirty="0"/>
          </a:p>
          <a:p>
            <a:r>
              <a:rPr lang="ja-JP" altLang="en-US" dirty="0" smtClean="0"/>
              <a:t>「なるほど」のような短い文だけでは、自然さが評価しにくい</a:t>
            </a:r>
            <a:endParaRPr lang="en-US" altLang="ja-JP" dirty="0"/>
          </a:p>
          <a:p>
            <a:pPr marL="0" indent="0">
              <a:buNone/>
            </a:pPr>
            <a:endParaRPr lang="en-US" altLang="ja-JP" dirty="0"/>
          </a:p>
          <a:p>
            <a:pPr marL="0" indent="0">
              <a:buNone/>
            </a:pPr>
            <a:r>
              <a:rPr lang="ja-JP" altLang="en-US" b="1" dirty="0"/>
              <a:t>課題・展望</a:t>
            </a:r>
            <a:endParaRPr lang="en-US" altLang="ja-JP" b="1" dirty="0"/>
          </a:p>
          <a:p>
            <a:r>
              <a:rPr lang="ja-JP" altLang="en-US" dirty="0" smtClean="0"/>
              <a:t>現在のマッチング手法では波形の時間的変化を検出できないため、マッチング手法を改良する必要がある</a:t>
            </a:r>
            <a:endParaRPr lang="en-US" altLang="ja-JP" dirty="0" smtClean="0"/>
          </a:p>
          <a:p>
            <a:pPr marL="0" indent="0">
              <a:buNone/>
            </a:pP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13</a:t>
            </a:fld>
            <a:endParaRPr kumimoji="1" lang="ja-JP" altLang="en-US" dirty="0"/>
          </a:p>
        </p:txBody>
      </p:sp>
      <p:cxnSp>
        <p:nvCxnSpPr>
          <p:cNvPr id="6" name="直線矢印コネクタ 5"/>
          <p:cNvCxnSpPr/>
          <p:nvPr/>
        </p:nvCxnSpPr>
        <p:spPr>
          <a:xfrm flipV="1">
            <a:off x="720749" y="4611646"/>
            <a:ext cx="0" cy="132339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nvGrpSpPr>
          <p:cNvPr id="25" name="グループ化 24"/>
          <p:cNvGrpSpPr/>
          <p:nvPr/>
        </p:nvGrpSpPr>
        <p:grpSpPr>
          <a:xfrm>
            <a:off x="830555" y="4928462"/>
            <a:ext cx="2925452" cy="912138"/>
            <a:chOff x="830555" y="4928462"/>
            <a:chExt cx="2925452" cy="912138"/>
          </a:xfrm>
        </p:grpSpPr>
        <p:sp>
          <p:nvSpPr>
            <p:cNvPr id="5" name="フリーフォーム 4"/>
            <p:cNvSpPr/>
            <p:nvPr/>
          </p:nvSpPr>
          <p:spPr>
            <a:xfrm>
              <a:off x="1584845" y="4928462"/>
              <a:ext cx="2171162" cy="912138"/>
            </a:xfrm>
            <a:custGeom>
              <a:avLst/>
              <a:gdLst>
                <a:gd name="connsiteX0" fmla="*/ 0 w 4699590"/>
                <a:gd name="connsiteY0" fmla="*/ 778312 h 1687451"/>
                <a:gd name="connsiteX1" fmla="*/ 935665 w 4699590"/>
                <a:gd name="connsiteY1" fmla="*/ 23400 h 1687451"/>
                <a:gd name="connsiteX2" fmla="*/ 2083981 w 4699590"/>
                <a:gd name="connsiteY2" fmla="*/ 1565121 h 1687451"/>
                <a:gd name="connsiteX3" fmla="*/ 2817628 w 4699590"/>
                <a:gd name="connsiteY3" fmla="*/ 448702 h 1687451"/>
                <a:gd name="connsiteX4" fmla="*/ 3827721 w 4699590"/>
                <a:gd name="connsiteY4" fmla="*/ 1565121 h 1687451"/>
                <a:gd name="connsiteX5" fmla="*/ 4242390 w 4699590"/>
                <a:gd name="connsiteY5" fmla="*/ 1671447 h 1687451"/>
                <a:gd name="connsiteX6" fmla="*/ 4699590 w 4699590"/>
                <a:gd name="connsiteY6" fmla="*/ 1682079 h 16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90" h="1687451">
                  <a:moveTo>
                    <a:pt x="0" y="778312"/>
                  </a:moveTo>
                  <a:cubicBezTo>
                    <a:pt x="294167" y="335288"/>
                    <a:pt x="588335" y="-107735"/>
                    <a:pt x="935665" y="23400"/>
                  </a:cubicBezTo>
                  <a:cubicBezTo>
                    <a:pt x="1282995" y="154535"/>
                    <a:pt x="1770321" y="1494237"/>
                    <a:pt x="2083981" y="1565121"/>
                  </a:cubicBezTo>
                  <a:cubicBezTo>
                    <a:pt x="2397642" y="1636005"/>
                    <a:pt x="2527005" y="448702"/>
                    <a:pt x="2817628" y="448702"/>
                  </a:cubicBezTo>
                  <a:cubicBezTo>
                    <a:pt x="3108251" y="448702"/>
                    <a:pt x="3590261" y="1361330"/>
                    <a:pt x="3827721" y="1565121"/>
                  </a:cubicBezTo>
                  <a:cubicBezTo>
                    <a:pt x="4065181" y="1768912"/>
                    <a:pt x="4097078" y="1651954"/>
                    <a:pt x="4242390" y="1671447"/>
                  </a:cubicBezTo>
                  <a:cubicBezTo>
                    <a:pt x="4387702" y="1690940"/>
                    <a:pt x="4543646" y="1686509"/>
                    <a:pt x="4699590" y="1682079"/>
                  </a:cubicBezTo>
                </a:path>
              </a:pathLst>
            </a:custGeom>
            <a:noFill/>
            <a:ln w="38100">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830555" y="5144486"/>
              <a:ext cx="754290" cy="610417"/>
            </a:xfrm>
            <a:custGeom>
              <a:avLst/>
              <a:gdLst>
                <a:gd name="connsiteX0" fmla="*/ 616688 w 616688"/>
                <a:gd name="connsiteY0" fmla="*/ 167435 h 489131"/>
                <a:gd name="connsiteX1" fmla="*/ 393405 w 616688"/>
                <a:gd name="connsiteY1" fmla="*/ 486411 h 489131"/>
                <a:gd name="connsiteX2" fmla="*/ 308344 w 616688"/>
                <a:gd name="connsiteY2" fmla="*/ 7946 h 489131"/>
                <a:gd name="connsiteX3" fmla="*/ 95693 w 616688"/>
                <a:gd name="connsiteY3" fmla="*/ 178067 h 489131"/>
                <a:gd name="connsiteX4" fmla="*/ 0 w 616688"/>
                <a:gd name="connsiteY4" fmla="*/ 50476 h 4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88" h="489131">
                  <a:moveTo>
                    <a:pt x="616688" y="167435"/>
                  </a:moveTo>
                  <a:cubicBezTo>
                    <a:pt x="530742" y="340213"/>
                    <a:pt x="444796" y="512992"/>
                    <a:pt x="393405" y="486411"/>
                  </a:cubicBezTo>
                  <a:cubicBezTo>
                    <a:pt x="342014" y="459830"/>
                    <a:pt x="357963" y="59337"/>
                    <a:pt x="308344" y="7946"/>
                  </a:cubicBezTo>
                  <a:cubicBezTo>
                    <a:pt x="258725" y="-43445"/>
                    <a:pt x="147084" y="170979"/>
                    <a:pt x="95693" y="178067"/>
                  </a:cubicBezTo>
                  <a:cubicBezTo>
                    <a:pt x="44302" y="185155"/>
                    <a:pt x="22151" y="117815"/>
                    <a:pt x="0" y="50476"/>
                  </a:cubicBezTo>
                </a:path>
              </a:pathLst>
            </a:custGeom>
            <a:noFill/>
            <a:ln w="38100">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3491880" y="5847625"/>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cxnSp>
        <p:nvCxnSpPr>
          <p:cNvPr id="9" name="直線矢印コネクタ 8"/>
          <p:cNvCxnSpPr/>
          <p:nvPr/>
        </p:nvCxnSpPr>
        <p:spPr>
          <a:xfrm>
            <a:off x="720749" y="5935038"/>
            <a:ext cx="3012128" cy="1835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フリーフォーム 9"/>
          <p:cNvSpPr/>
          <p:nvPr/>
        </p:nvSpPr>
        <p:spPr>
          <a:xfrm>
            <a:off x="6156178" y="4935487"/>
            <a:ext cx="1456540" cy="912138"/>
          </a:xfrm>
          <a:custGeom>
            <a:avLst/>
            <a:gdLst>
              <a:gd name="connsiteX0" fmla="*/ 0 w 4699590"/>
              <a:gd name="connsiteY0" fmla="*/ 778312 h 1687451"/>
              <a:gd name="connsiteX1" fmla="*/ 935665 w 4699590"/>
              <a:gd name="connsiteY1" fmla="*/ 23400 h 1687451"/>
              <a:gd name="connsiteX2" fmla="*/ 2083981 w 4699590"/>
              <a:gd name="connsiteY2" fmla="*/ 1565121 h 1687451"/>
              <a:gd name="connsiteX3" fmla="*/ 2817628 w 4699590"/>
              <a:gd name="connsiteY3" fmla="*/ 448702 h 1687451"/>
              <a:gd name="connsiteX4" fmla="*/ 3827721 w 4699590"/>
              <a:gd name="connsiteY4" fmla="*/ 1565121 h 1687451"/>
              <a:gd name="connsiteX5" fmla="*/ 4242390 w 4699590"/>
              <a:gd name="connsiteY5" fmla="*/ 1671447 h 1687451"/>
              <a:gd name="connsiteX6" fmla="*/ 4699590 w 4699590"/>
              <a:gd name="connsiteY6" fmla="*/ 1682079 h 16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90" h="1687451">
                <a:moveTo>
                  <a:pt x="0" y="778312"/>
                </a:moveTo>
                <a:cubicBezTo>
                  <a:pt x="294167" y="335288"/>
                  <a:pt x="588335" y="-107735"/>
                  <a:pt x="935665" y="23400"/>
                </a:cubicBezTo>
                <a:cubicBezTo>
                  <a:pt x="1282995" y="154535"/>
                  <a:pt x="1770321" y="1494237"/>
                  <a:pt x="2083981" y="1565121"/>
                </a:cubicBezTo>
                <a:cubicBezTo>
                  <a:pt x="2397642" y="1636005"/>
                  <a:pt x="2527005" y="448702"/>
                  <a:pt x="2817628" y="448702"/>
                </a:cubicBezTo>
                <a:cubicBezTo>
                  <a:pt x="3108251" y="448702"/>
                  <a:pt x="3590261" y="1361330"/>
                  <a:pt x="3827721" y="1565121"/>
                </a:cubicBezTo>
                <a:cubicBezTo>
                  <a:pt x="4065181" y="1768912"/>
                  <a:pt x="4097078" y="1651954"/>
                  <a:pt x="4242390" y="1671447"/>
                </a:cubicBezTo>
                <a:cubicBezTo>
                  <a:pt x="4387702" y="1690940"/>
                  <a:pt x="4543646" y="1686509"/>
                  <a:pt x="4699590" y="1682079"/>
                </a:cubicBezTo>
              </a:path>
            </a:pathLst>
          </a:custGeom>
          <a:ln w="28575">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11" name="直線矢印コネクタ 10"/>
          <p:cNvCxnSpPr/>
          <p:nvPr/>
        </p:nvCxnSpPr>
        <p:spPr>
          <a:xfrm flipV="1">
            <a:off x="4577460" y="4618671"/>
            <a:ext cx="0" cy="132339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2" name="フリーフォーム 11"/>
          <p:cNvSpPr/>
          <p:nvPr/>
        </p:nvSpPr>
        <p:spPr>
          <a:xfrm>
            <a:off x="5292080" y="5132773"/>
            <a:ext cx="864097" cy="610417"/>
          </a:xfrm>
          <a:custGeom>
            <a:avLst/>
            <a:gdLst>
              <a:gd name="connsiteX0" fmla="*/ 616688 w 616688"/>
              <a:gd name="connsiteY0" fmla="*/ 167435 h 489131"/>
              <a:gd name="connsiteX1" fmla="*/ 393405 w 616688"/>
              <a:gd name="connsiteY1" fmla="*/ 486411 h 489131"/>
              <a:gd name="connsiteX2" fmla="*/ 308344 w 616688"/>
              <a:gd name="connsiteY2" fmla="*/ 7946 h 489131"/>
              <a:gd name="connsiteX3" fmla="*/ 95693 w 616688"/>
              <a:gd name="connsiteY3" fmla="*/ 178067 h 489131"/>
              <a:gd name="connsiteX4" fmla="*/ 0 w 616688"/>
              <a:gd name="connsiteY4" fmla="*/ 50476 h 4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88" h="489131">
                <a:moveTo>
                  <a:pt x="616688" y="167435"/>
                </a:moveTo>
                <a:cubicBezTo>
                  <a:pt x="530742" y="340213"/>
                  <a:pt x="444796" y="512992"/>
                  <a:pt x="393405" y="486411"/>
                </a:cubicBezTo>
                <a:cubicBezTo>
                  <a:pt x="342014" y="459830"/>
                  <a:pt x="357963" y="59337"/>
                  <a:pt x="308344" y="7946"/>
                </a:cubicBezTo>
                <a:cubicBezTo>
                  <a:pt x="258725" y="-43445"/>
                  <a:pt x="147084" y="170979"/>
                  <a:pt x="95693" y="178067"/>
                </a:cubicBezTo>
                <a:cubicBezTo>
                  <a:pt x="44302" y="185155"/>
                  <a:pt x="22151" y="117815"/>
                  <a:pt x="0" y="50476"/>
                </a:cubicBezTo>
              </a:path>
            </a:pathLst>
          </a:custGeom>
          <a:ln w="28575">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7385772" y="5913952"/>
            <a:ext cx="1094118" cy="355681"/>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cxnSp>
        <p:nvCxnSpPr>
          <p:cNvPr id="14" name="直線矢印コネクタ 13"/>
          <p:cNvCxnSpPr/>
          <p:nvPr/>
        </p:nvCxnSpPr>
        <p:spPr>
          <a:xfrm>
            <a:off x="4577460" y="5942063"/>
            <a:ext cx="3012128" cy="1835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フリーフォーム 21"/>
          <p:cNvSpPr/>
          <p:nvPr/>
        </p:nvSpPr>
        <p:spPr>
          <a:xfrm>
            <a:off x="4577461" y="4892189"/>
            <a:ext cx="714619" cy="929094"/>
          </a:xfrm>
          <a:custGeom>
            <a:avLst/>
            <a:gdLst>
              <a:gd name="connsiteX0" fmla="*/ 766955 w 766955"/>
              <a:gd name="connsiteY0" fmla="*/ 443669 h 1285301"/>
              <a:gd name="connsiteX1" fmla="*/ 557405 w 766955"/>
              <a:gd name="connsiteY1" fmla="*/ 62669 h 1285301"/>
              <a:gd name="connsiteX2" fmla="*/ 347855 w 766955"/>
              <a:gd name="connsiteY2" fmla="*/ 119819 h 1285301"/>
              <a:gd name="connsiteX3" fmla="*/ 33530 w 766955"/>
              <a:gd name="connsiteY3" fmla="*/ 1196144 h 1285301"/>
              <a:gd name="connsiteX4" fmla="*/ 24005 w 766955"/>
              <a:gd name="connsiteY4" fmla="*/ 1148519 h 128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5" h="1285301">
                <a:moveTo>
                  <a:pt x="766955" y="443669"/>
                </a:moveTo>
                <a:cubicBezTo>
                  <a:pt x="697105" y="280156"/>
                  <a:pt x="627255" y="116644"/>
                  <a:pt x="557405" y="62669"/>
                </a:cubicBezTo>
                <a:cubicBezTo>
                  <a:pt x="487555" y="8694"/>
                  <a:pt x="435167" y="-69093"/>
                  <a:pt x="347855" y="119819"/>
                </a:cubicBezTo>
                <a:cubicBezTo>
                  <a:pt x="260543" y="308731"/>
                  <a:pt x="87505" y="1024694"/>
                  <a:pt x="33530" y="1196144"/>
                </a:cubicBezTo>
                <a:cubicBezTo>
                  <a:pt x="-20445" y="1367594"/>
                  <a:pt x="1780" y="1258056"/>
                  <a:pt x="24005" y="1148519"/>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3" name="正方形/長方形 22"/>
          <p:cNvSpPr/>
          <p:nvPr/>
        </p:nvSpPr>
        <p:spPr>
          <a:xfrm>
            <a:off x="1008781" y="4636767"/>
            <a:ext cx="2537841" cy="1311367"/>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p:nvSpPr>
        <p:spPr>
          <a:xfrm>
            <a:off x="4907290" y="4639872"/>
            <a:ext cx="2537841" cy="1311367"/>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9689500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4.81481E-6 L 0.42257 -0.00093 " pathEditMode="relative" rAng="0" ptsTypes="AA">
                                      <p:cBhvr>
                                        <p:cTn id="6" dur="2000" fill="hold"/>
                                        <p:tgtEl>
                                          <p:spTgt spid="25"/>
                                        </p:tgtEl>
                                        <p:attrNameLst>
                                          <p:attrName>ppt_x</p:attrName>
                                          <p:attrName>ppt_y</p:attrName>
                                        </p:attrNameLst>
                                      </p:cBhvr>
                                      <p:rCtr x="2112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lgn="ctr">
              <a:buNone/>
            </a:pPr>
            <a:endParaRPr kumimoji="1" lang="en-US" altLang="ja-JP" sz="4400" dirty="0" smtClean="0"/>
          </a:p>
          <a:p>
            <a:pPr marL="0" indent="0" algn="ctr">
              <a:buNone/>
            </a:pPr>
            <a:endParaRPr lang="en-US" altLang="ja-JP" sz="4400" dirty="0"/>
          </a:p>
          <a:p>
            <a:pPr marL="0" indent="0" algn="ctr">
              <a:buNone/>
            </a:pPr>
            <a:r>
              <a:rPr kumimoji="1" lang="ja-JP" altLang="en-US" sz="4400" dirty="0" smtClean="0"/>
              <a:t>ご清聴ありがとうございました</a:t>
            </a:r>
            <a:endParaRPr kumimoji="1" lang="ja-JP" altLang="en-US" sz="4400"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14</a:t>
            </a:fld>
            <a:endParaRPr kumimoji="1" lang="ja-JP" altLang="en-US" dirty="0"/>
          </a:p>
        </p:txBody>
      </p:sp>
    </p:spTree>
    <p:extLst>
      <p:ext uri="{BB962C8B-B14F-4D97-AF65-F5344CB8AC3E}">
        <p14:creationId xmlns:p14="http://schemas.microsoft.com/office/powerpoint/2010/main" val="28326975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dirty="0" smtClean="0"/>
              <a:t>直接比較法</a:t>
            </a:r>
            <a:endParaRPr kumimoji="1" lang="en-US" altLang="ja-JP" dirty="0" smtClean="0"/>
          </a:p>
          <a:p>
            <a:endParaRPr lang="en-US" altLang="ja-JP" dirty="0"/>
          </a:p>
          <a:p>
            <a:r>
              <a:rPr kumimoji="1" lang="en-US" altLang="ja-JP" dirty="0" smtClean="0"/>
              <a:t>DTW</a:t>
            </a:r>
            <a:r>
              <a:rPr kumimoji="1" lang="ja-JP" altLang="en-US" dirty="0" smtClean="0"/>
              <a:t>　</a:t>
            </a:r>
            <a:r>
              <a:rPr kumimoji="1" lang="en-US" altLang="ja-JP" dirty="0" smtClean="0"/>
              <a:t>Dynamic</a:t>
            </a:r>
            <a:r>
              <a:rPr kumimoji="1" lang="ja-JP" altLang="en-US" dirty="0" smtClean="0"/>
              <a:t> </a:t>
            </a:r>
            <a:r>
              <a:rPr kumimoji="1" lang="en-US" altLang="ja-JP" dirty="0" smtClean="0"/>
              <a:t>time</a:t>
            </a:r>
            <a:r>
              <a:rPr kumimoji="1" lang="ja-JP" altLang="en-US" dirty="0" smtClean="0"/>
              <a:t> </a:t>
            </a:r>
            <a:r>
              <a:rPr kumimoji="1" lang="en-US" altLang="ja-JP" dirty="0" smtClean="0"/>
              <a:t>wrapping</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15</a:t>
            </a:fld>
            <a:endParaRPr kumimoji="1" lang="ja-JP" altLang="en-US" dirty="0"/>
          </a:p>
        </p:txBody>
      </p:sp>
    </p:spTree>
    <p:extLst>
      <p:ext uri="{BB962C8B-B14F-4D97-AF65-F5344CB8AC3E}">
        <p14:creationId xmlns:p14="http://schemas.microsoft.com/office/powerpoint/2010/main" val="2249033682"/>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階層型</a:t>
            </a:r>
            <a:r>
              <a:rPr lang="en-US" altLang="ja-JP" dirty="0"/>
              <a:t>HMM</a:t>
            </a:r>
            <a:r>
              <a:rPr lang="ja-JP" altLang="ja-JP" dirty="0"/>
              <a:t>を用いた学習</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16</a:t>
            </a:fld>
            <a:endParaRPr kumimoji="1" lang="ja-JP" altLang="en-US" dirty="0"/>
          </a:p>
        </p:txBody>
      </p:sp>
      <p:grpSp>
        <p:nvGrpSpPr>
          <p:cNvPr id="20" name="グループ化 19"/>
          <p:cNvGrpSpPr/>
          <p:nvPr/>
        </p:nvGrpSpPr>
        <p:grpSpPr>
          <a:xfrm>
            <a:off x="1043608" y="1268760"/>
            <a:ext cx="7279957" cy="4960851"/>
            <a:chOff x="1285920" y="2093474"/>
            <a:chExt cx="6175375" cy="4208145"/>
          </a:xfrm>
        </p:grpSpPr>
        <p:sp>
          <p:nvSpPr>
            <p:cNvPr id="22" name="正方形/長方形 21"/>
            <p:cNvSpPr/>
            <p:nvPr/>
          </p:nvSpPr>
          <p:spPr>
            <a:xfrm>
              <a:off x="1331640" y="4093089"/>
              <a:ext cx="6122670" cy="2208530"/>
            </a:xfrm>
            <a:prstGeom prst="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p:cNvSpPr/>
            <p:nvPr/>
          </p:nvSpPr>
          <p:spPr>
            <a:xfrm>
              <a:off x="1338625" y="2093474"/>
              <a:ext cx="6122670" cy="24066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24" name="図 23" descr="スライド2"/>
            <p:cNvPicPr/>
            <p:nvPr/>
          </p:nvPicPr>
          <p:blipFill>
            <a:blip r:embed="rId3">
              <a:extLst>
                <a:ext uri="{28A0092B-C50C-407E-A947-70E740481C1C}">
                  <a14:useLocalDpi xmlns:a14="http://schemas.microsoft.com/office/drawing/2010/main" val="0"/>
                </a:ext>
              </a:extLst>
            </a:blip>
            <a:srcRect l="23605" r="21365" b="12495"/>
            <a:stretch>
              <a:fillRect/>
            </a:stretch>
          </p:blipFill>
          <p:spPr bwMode="auto">
            <a:xfrm>
              <a:off x="1785665" y="2129034"/>
              <a:ext cx="2619375" cy="2275840"/>
            </a:xfrm>
            <a:prstGeom prst="rect">
              <a:avLst/>
            </a:prstGeom>
            <a:noFill/>
          </p:spPr>
        </p:pic>
        <p:pic>
          <p:nvPicPr>
            <p:cNvPr id="25" name="図 24" descr="C:\Users\HIRANUMA\AppData\Local\Microsoft\Windows\INetCache\Content.Word\スライド1.png"/>
            <p:cNvPicPr/>
            <p:nvPr/>
          </p:nvPicPr>
          <p:blipFill>
            <a:blip r:embed="rId4">
              <a:extLst>
                <a:ext uri="{28A0092B-C50C-407E-A947-70E740481C1C}">
                  <a14:useLocalDpi xmlns:a14="http://schemas.microsoft.com/office/drawing/2010/main" val="0"/>
                </a:ext>
              </a:extLst>
            </a:blip>
            <a:srcRect l="23073" t="2234" r="21106" b="12410"/>
            <a:stretch>
              <a:fillRect/>
            </a:stretch>
          </p:blipFill>
          <p:spPr bwMode="auto">
            <a:xfrm>
              <a:off x="4428375" y="2129034"/>
              <a:ext cx="2613025" cy="2275840"/>
            </a:xfrm>
            <a:prstGeom prst="rect">
              <a:avLst/>
            </a:prstGeom>
            <a:noFill/>
            <a:ln>
              <a:noFill/>
            </a:ln>
          </p:spPr>
        </p:pic>
        <p:pic>
          <p:nvPicPr>
            <p:cNvPr id="26" name="図 25" descr="C:\Users\HIRANUMA\AppData\Local\Microsoft\Windows\INetCache\Content.Word\microHmm.png"/>
            <p:cNvPicPr/>
            <p:nvPr/>
          </p:nvPicPr>
          <p:blipFill>
            <a:blip r:embed="rId5" cstate="print">
              <a:extLst>
                <a:ext uri="{28A0092B-C50C-407E-A947-70E740481C1C}">
                  <a14:useLocalDpi xmlns:a14="http://schemas.microsoft.com/office/drawing/2010/main" val="0"/>
                </a:ext>
              </a:extLst>
            </a:blip>
            <a:srcRect t="3853" b="31874"/>
            <a:stretch>
              <a:fillRect/>
            </a:stretch>
          </p:blipFill>
          <p:spPr bwMode="auto">
            <a:xfrm>
              <a:off x="2275250" y="4614424"/>
              <a:ext cx="4418330" cy="1598930"/>
            </a:xfrm>
            <a:prstGeom prst="rect">
              <a:avLst/>
            </a:prstGeom>
            <a:noFill/>
            <a:ln>
              <a:noFill/>
            </a:ln>
          </p:spPr>
        </p:pic>
        <p:sp>
          <p:nvSpPr>
            <p:cNvPr id="27" name="テキスト ボックス 2"/>
            <p:cNvSpPr txBox="1">
              <a:spLocks noChangeArrowheads="1"/>
            </p:cNvSpPr>
            <p:nvPr/>
          </p:nvSpPr>
          <p:spPr bwMode="auto">
            <a:xfrm>
              <a:off x="1293540" y="4538224"/>
              <a:ext cx="570230" cy="28765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tabLst>
                  <a:tab pos="325755" algn="l"/>
                </a:tabLst>
              </a:pPr>
              <a:r>
                <a:rPr lang="en-US" sz="900" u="sng" kern="100">
                  <a:effectLst/>
                  <a:latin typeface="Times New Roman" panose="02020603050405020304" pitchFamily="18" charset="0"/>
                  <a:ea typeface="ＭＳ 明朝" panose="02020609040205080304" pitchFamily="17" charset="-128"/>
                  <a:cs typeface="ＭＳ Ｐゴシック" panose="020B0600070205080204" pitchFamily="50" charset="-128"/>
                </a:rPr>
                <a:t>2</a:t>
              </a:r>
              <a:r>
                <a:rPr lang="ja-JP" sz="900" u="sng" kern="100">
                  <a:effectLst/>
                  <a:latin typeface="Times New Roman" panose="02020603050405020304" pitchFamily="18" charset="0"/>
                  <a:ea typeface="ＭＳ 明朝" panose="02020609040205080304" pitchFamily="17" charset="-128"/>
                  <a:cs typeface="ＭＳ Ｐゴシック" panose="020B0600070205080204" pitchFamily="50" charset="-128"/>
                </a:rPr>
                <a:t>層目</a:t>
              </a:r>
              <a:endParaRPr lang="ja-JP" sz="900" kern="100">
                <a:effectLst/>
                <a:latin typeface="Times New Roman" panose="02020603050405020304" pitchFamily="18" charset="0"/>
                <a:ea typeface="ＭＳ 明朝" panose="02020609040205080304" pitchFamily="17" charset="-128"/>
                <a:cs typeface="ＭＳ Ｐゴシック" panose="020B0600070205080204" pitchFamily="50" charset="-128"/>
              </a:endParaRPr>
            </a:p>
          </p:txBody>
        </p:sp>
        <p:sp>
          <p:nvSpPr>
            <p:cNvPr id="28" name="テキスト ボックス 2"/>
            <p:cNvSpPr txBox="1">
              <a:spLocks noChangeArrowheads="1"/>
            </p:cNvSpPr>
            <p:nvPr/>
          </p:nvSpPr>
          <p:spPr bwMode="auto">
            <a:xfrm>
              <a:off x="1285920" y="2189359"/>
              <a:ext cx="570230" cy="28765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tabLst>
                  <a:tab pos="325755" algn="l"/>
                </a:tabLst>
              </a:pPr>
              <a:r>
                <a:rPr lang="en-US" sz="900" u="sng" kern="100">
                  <a:effectLst/>
                  <a:latin typeface="Times New Roman" panose="02020603050405020304" pitchFamily="18" charset="0"/>
                  <a:ea typeface="ＭＳ 明朝" panose="02020609040205080304" pitchFamily="17" charset="-128"/>
                  <a:cs typeface="ＭＳ Ｐゴシック" panose="020B0600070205080204" pitchFamily="50" charset="-128"/>
                </a:rPr>
                <a:t>1</a:t>
              </a:r>
              <a:r>
                <a:rPr lang="ja-JP" sz="900" u="sng" kern="100">
                  <a:effectLst/>
                  <a:latin typeface="Times New Roman" panose="02020603050405020304" pitchFamily="18" charset="0"/>
                  <a:ea typeface="ＭＳ 明朝" panose="02020609040205080304" pitchFamily="17" charset="-128"/>
                  <a:cs typeface="ＭＳ Ｐゴシック" panose="020B0600070205080204" pitchFamily="50" charset="-128"/>
                </a:rPr>
                <a:t>層目</a:t>
              </a:r>
              <a:endParaRPr lang="ja-JP" sz="900" kern="100">
                <a:effectLst/>
                <a:latin typeface="Times New Roman" panose="02020603050405020304" pitchFamily="18" charset="0"/>
                <a:ea typeface="ＭＳ 明朝" panose="02020609040205080304" pitchFamily="17" charset="-128"/>
                <a:cs typeface="ＭＳ Ｐゴシック" panose="020B0600070205080204" pitchFamily="50" charset="-128"/>
              </a:endParaRPr>
            </a:p>
          </p:txBody>
        </p:sp>
        <p:cxnSp>
          <p:nvCxnSpPr>
            <p:cNvPr id="29" name="直線矢印コネクタ 28"/>
            <p:cNvCxnSpPr/>
            <p:nvPr/>
          </p:nvCxnSpPr>
          <p:spPr>
            <a:xfrm>
              <a:off x="3087415" y="4285494"/>
              <a:ext cx="1360170" cy="401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flipH="1">
              <a:off x="4476160" y="4285494"/>
              <a:ext cx="1440815" cy="401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393731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実会話データの収集</a:t>
            </a:r>
            <a:endParaRPr kumimoji="1" lang="ja-JP" altLang="en-US" dirty="0"/>
          </a:p>
        </p:txBody>
      </p:sp>
      <p:sp>
        <p:nvSpPr>
          <p:cNvPr id="3" name="コンテンツ プレースホルダー 2"/>
          <p:cNvSpPr>
            <a:spLocks noGrp="1"/>
          </p:cNvSpPr>
          <p:nvPr>
            <p:ph idx="1"/>
          </p:nvPr>
        </p:nvSpPr>
        <p:spPr>
          <a:xfrm>
            <a:off x="457200" y="1214422"/>
            <a:ext cx="8003232" cy="3150682"/>
          </a:xfrm>
        </p:spPr>
        <p:txBody>
          <a:bodyPr>
            <a:normAutofit fontScale="85000" lnSpcReduction="20000"/>
          </a:bodyPr>
          <a:lstStyle/>
          <a:p>
            <a:r>
              <a:rPr lang="ja-JP" altLang="ja-JP" dirty="0" smtClean="0"/>
              <a:t>人間</a:t>
            </a:r>
            <a:r>
              <a:rPr lang="ja-JP" altLang="ja-JP" dirty="0"/>
              <a:t>同士の対話の韻律を記録する実験を行う</a:t>
            </a:r>
            <a:r>
              <a:rPr lang="en-US" altLang="ja-JP" dirty="0"/>
              <a:t>.</a:t>
            </a:r>
            <a:r>
              <a:rPr lang="ja-JP" altLang="ja-JP" dirty="0"/>
              <a:t>　</a:t>
            </a:r>
            <a:r>
              <a:rPr lang="en-US" altLang="ja-JP" dirty="0" smtClean="0"/>
              <a:t>1</a:t>
            </a:r>
            <a:r>
              <a:rPr lang="ja-JP" altLang="ja-JP" dirty="0"/>
              <a:t>名の話し手とエージェント役として</a:t>
            </a:r>
            <a:r>
              <a:rPr lang="en-US" altLang="ja-JP" dirty="0"/>
              <a:t> 1 </a:t>
            </a:r>
            <a:r>
              <a:rPr lang="ja-JP" altLang="ja-JP" dirty="0"/>
              <a:t>名の聴き手に対面会話を行ってもらい，その韻律データをそれぞれ記録する</a:t>
            </a:r>
            <a:r>
              <a:rPr lang="en-US" altLang="ja-JP" dirty="0"/>
              <a:t>.</a:t>
            </a:r>
            <a:r>
              <a:rPr lang="ja-JP" altLang="ja-JP" dirty="0"/>
              <a:t>　</a:t>
            </a:r>
            <a:r>
              <a:rPr lang="ja-JP" altLang="ja-JP" dirty="0" smtClean="0"/>
              <a:t>今回の</a:t>
            </a:r>
            <a:r>
              <a:rPr lang="ja-JP" altLang="en-US" dirty="0" smtClean="0"/>
              <a:t>データ収集</a:t>
            </a:r>
            <a:r>
              <a:rPr lang="ja-JP" altLang="ja-JP" dirty="0" smtClean="0"/>
              <a:t>では</a:t>
            </a:r>
            <a:r>
              <a:rPr lang="ja-JP" altLang="ja-JP" dirty="0"/>
              <a:t>，聴き手の韻律により変化が出る様に話し手は３種類の異なるストーリーを話し、聴き手は任意のタイミングで「なるほど」と発言しあいずちをうつ形態で対話を行う。 </a:t>
            </a:r>
            <a:r>
              <a:rPr lang="ja-JP" altLang="ja-JP" dirty="0" smtClean="0"/>
              <a:t>マイク</a:t>
            </a:r>
            <a:r>
              <a:rPr lang="ja-JP" altLang="ja-JP" dirty="0"/>
              <a:t>を用いて、話し手と聴き手の声の大きさ、高低</a:t>
            </a:r>
            <a:r>
              <a:rPr lang="ja-JP" altLang="ja-JP" dirty="0" smtClean="0"/>
              <a:t>、</a:t>
            </a:r>
            <a:r>
              <a:rPr lang="ja-JP" altLang="en-US" dirty="0" smtClean="0"/>
              <a:t>長さ</a:t>
            </a:r>
            <a:r>
              <a:rPr lang="ja-JP" altLang="ja-JP" dirty="0" smtClean="0"/>
              <a:t>を</a:t>
            </a:r>
            <a:r>
              <a:rPr lang="ja-JP" altLang="en-US" dirty="0" smtClean="0"/>
              <a:t>測定</a:t>
            </a:r>
            <a:r>
              <a:rPr lang="ja-JP" altLang="ja-JP" dirty="0" smtClean="0"/>
              <a:t>する。</a:t>
            </a:r>
            <a:endParaRPr lang="en-US" altLang="ja-JP" dirty="0" smtClean="0"/>
          </a:p>
          <a:p>
            <a:endParaRPr lang="en-US" altLang="ja-JP" dirty="0" smtClean="0"/>
          </a:p>
          <a:p>
            <a:pPr lvl="0"/>
            <a:r>
              <a:rPr lang="ja-JP" altLang="ja-JP" dirty="0"/>
              <a:t>収集したデータにおいて、聴き手が発言した「なるほど」という言葉の声の音量、高低のデータを発言ごとにグラフ化し</a:t>
            </a:r>
            <a:r>
              <a:rPr lang="ja-JP" altLang="ja-JP" dirty="0" smtClean="0"/>
              <a:t>、スローモーション</a:t>
            </a:r>
            <a:r>
              <a:rPr lang="ja-JP" altLang="ja-JP" dirty="0"/>
              <a:t>の動画と比較しながら、音素ごとに区切る。それぞれの音素にラベルとして数字を割り当て、音素ごとの音量・高低・長さを明確にする。</a:t>
            </a:r>
          </a:p>
          <a:p>
            <a:endParaRPr lang="ja-JP"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17</a:t>
            </a:fld>
            <a:endParaRPr kumimoji="1" lang="ja-JP" altLang="en-US" dirty="0"/>
          </a:p>
        </p:txBody>
      </p:sp>
      <p:pic>
        <p:nvPicPr>
          <p:cNvPr id="5" name="図 4" descr="Macintosh HD:Users:hidetohiranuma:Downloads:DSC_1144.JPG"/>
          <p:cNvPicPr/>
          <p:nvPr/>
        </p:nvPicPr>
        <p:blipFill rotWithShape="1">
          <a:blip r:embed="rId3" cstate="print">
            <a:extLst>
              <a:ext uri="{28A0092B-C50C-407E-A947-70E740481C1C}">
                <a14:useLocalDpi xmlns:a14="http://schemas.microsoft.com/office/drawing/2010/main" val="0"/>
              </a:ext>
            </a:extLst>
          </a:blip>
          <a:srcRect t="18750"/>
          <a:stretch/>
        </p:blipFill>
        <p:spPr bwMode="auto">
          <a:xfrm>
            <a:off x="683568" y="4222104"/>
            <a:ext cx="3010535" cy="1835785"/>
          </a:xfrm>
          <a:prstGeom prst="rect">
            <a:avLst/>
          </a:prstGeom>
          <a:noFill/>
          <a:ln>
            <a:noFill/>
          </a:ln>
          <a:extLst>
            <a:ext uri="{53640926-AAD7-44d8-BBD7-CCE9431645EC}">
              <a14:shadowObscured xmlns:a14="http://schemas.microsoft.com/office/drawing/2010/main"/>
            </a:ext>
          </a:extLst>
        </p:spPr>
      </p:pic>
      <p:pic>
        <p:nvPicPr>
          <p:cNvPr id="6" name="図 5" descr="C:\Users\HIRANUMA\AppData\Local\Microsoft\Windows\INetCache\Content.Word\sakai_mouth.png"/>
          <p:cNvPicPr/>
          <p:nvPr/>
        </p:nvPicPr>
        <p:blipFill>
          <a:blip r:embed="rId4">
            <a:extLst>
              <a:ext uri="{28A0092B-C50C-407E-A947-70E740481C1C}">
                <a14:useLocalDpi xmlns:a14="http://schemas.microsoft.com/office/drawing/2010/main" val="0"/>
              </a:ext>
            </a:extLst>
          </a:blip>
          <a:srcRect/>
          <a:stretch>
            <a:fillRect/>
          </a:stretch>
        </p:blipFill>
        <p:spPr bwMode="auto">
          <a:xfrm>
            <a:off x="6254605" y="4507980"/>
            <a:ext cx="2223548" cy="1264035"/>
          </a:xfrm>
          <a:prstGeom prst="rect">
            <a:avLst/>
          </a:prstGeom>
          <a:noFill/>
          <a:ln>
            <a:noFill/>
          </a:ln>
        </p:spPr>
      </p:pic>
      <p:pic>
        <p:nvPicPr>
          <p:cNvPr id="7" name="図 6" descr="sakai_mouth2"/>
          <p:cNvPicPr/>
          <p:nvPr/>
        </p:nvPicPr>
        <p:blipFill>
          <a:blip r:embed="rId5">
            <a:extLst>
              <a:ext uri="{28A0092B-C50C-407E-A947-70E740481C1C}">
                <a14:useLocalDpi xmlns:a14="http://schemas.microsoft.com/office/drawing/2010/main" val="0"/>
              </a:ext>
            </a:extLst>
          </a:blip>
          <a:srcRect/>
          <a:stretch>
            <a:fillRect/>
          </a:stretch>
        </p:blipFill>
        <p:spPr bwMode="auto">
          <a:xfrm>
            <a:off x="3962479" y="4518351"/>
            <a:ext cx="2292126" cy="1243292"/>
          </a:xfrm>
          <a:prstGeom prst="rect">
            <a:avLst/>
          </a:prstGeom>
          <a:noFill/>
          <a:ln>
            <a:noFill/>
          </a:ln>
        </p:spPr>
      </p:pic>
    </p:spTree>
    <p:extLst>
      <p:ext uri="{BB962C8B-B14F-4D97-AF65-F5344CB8AC3E}">
        <p14:creationId xmlns:p14="http://schemas.microsoft.com/office/powerpoint/2010/main" val="6827186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a:t>
            </a:r>
            <a:r>
              <a:rPr lang="ja-JP" altLang="ja-JP" dirty="0" smtClean="0"/>
              <a:t>あい</a:t>
            </a:r>
            <a:r>
              <a:rPr lang="ja-JP" altLang="en-US" dirty="0" smtClean="0"/>
              <a:t>づ</a:t>
            </a:r>
            <a:r>
              <a:rPr lang="ja-JP" altLang="ja-JP" dirty="0" smtClean="0"/>
              <a:t>ち</a:t>
            </a:r>
            <a:r>
              <a:rPr lang="ja-JP" altLang="ja-JP" dirty="0"/>
              <a:t>」における</a:t>
            </a:r>
            <a:r>
              <a:rPr lang="ja-JP" altLang="ja-JP" dirty="0" smtClean="0"/>
              <a:t>韻律変化</a:t>
            </a:r>
            <a:r>
              <a:rPr lang="ja-JP" altLang="ja-JP" dirty="0"/>
              <a:t>に着目</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18</a:t>
            </a:fld>
            <a:endParaRPr kumimoji="1" lang="ja-JP" altLang="en-US"/>
          </a:p>
        </p:txBody>
      </p:sp>
      <p:sp>
        <p:nvSpPr>
          <p:cNvPr id="47" name="角丸四角形 46"/>
          <p:cNvSpPr/>
          <p:nvPr/>
        </p:nvSpPr>
        <p:spPr>
          <a:xfrm>
            <a:off x="6800824" y="2594016"/>
            <a:ext cx="1382517" cy="3313216"/>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grpSp>
        <p:nvGrpSpPr>
          <p:cNvPr id="48" name="グループ化 47"/>
          <p:cNvGrpSpPr/>
          <p:nvPr/>
        </p:nvGrpSpPr>
        <p:grpSpPr>
          <a:xfrm>
            <a:off x="1407226" y="2745426"/>
            <a:ext cx="1099127" cy="3099460"/>
            <a:chOff x="1876301" y="1995055"/>
            <a:chExt cx="1465503" cy="4132613"/>
          </a:xfrm>
        </p:grpSpPr>
        <p:sp>
          <p:nvSpPr>
            <p:cNvPr id="49" name="楕円 48"/>
            <p:cNvSpPr/>
            <p:nvPr/>
          </p:nvSpPr>
          <p:spPr>
            <a:xfrm>
              <a:off x="1876301" y="1995055"/>
              <a:ext cx="1465503" cy="1413163"/>
            </a:xfrm>
            <a:prstGeom prst="ellipse">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50" name="角丸四角形 49"/>
            <p:cNvSpPr/>
            <p:nvPr/>
          </p:nvSpPr>
          <p:spPr>
            <a:xfrm>
              <a:off x="1953490" y="3598222"/>
              <a:ext cx="1311124" cy="2529446"/>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51" name="直線コネクタ 50"/>
            <p:cNvCxnSpPr>
              <a:stCxn id="49" idx="6"/>
            </p:cNvCxnSpPr>
            <p:nvPr/>
          </p:nvCxnSpPr>
          <p:spPr>
            <a:xfrm flipH="1" flipV="1">
              <a:off x="2755075" y="2695699"/>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52" name="直線コネクタ 51"/>
            <p:cNvCxnSpPr>
              <a:endCxn id="49" idx="5"/>
            </p:cNvCxnSpPr>
            <p:nvPr/>
          </p:nvCxnSpPr>
          <p:spPr>
            <a:xfrm>
              <a:off x="2755075" y="2695699"/>
              <a:ext cx="372111" cy="505566"/>
            </a:xfrm>
            <a:prstGeom prst="line">
              <a:avLst/>
            </a:prstGeom>
            <a:ln w="12700"/>
          </p:spPr>
          <p:style>
            <a:lnRef idx="1">
              <a:schemeClr val="dk1"/>
            </a:lnRef>
            <a:fillRef idx="0">
              <a:schemeClr val="dk1"/>
            </a:fillRef>
            <a:effectRef idx="0">
              <a:schemeClr val="dk1"/>
            </a:effectRef>
            <a:fontRef idx="minor">
              <a:schemeClr val="tx1"/>
            </a:fontRef>
          </p:style>
        </p:cxnSp>
        <p:sp>
          <p:nvSpPr>
            <p:cNvPr id="53" name="楕円 52"/>
            <p:cNvSpPr/>
            <p:nvPr/>
          </p:nvSpPr>
          <p:spPr>
            <a:xfrm>
              <a:off x="2648197" y="2280062"/>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grpSp>
      <p:grpSp>
        <p:nvGrpSpPr>
          <p:cNvPr id="54" name="グループ化 53"/>
          <p:cNvGrpSpPr/>
          <p:nvPr/>
        </p:nvGrpSpPr>
        <p:grpSpPr>
          <a:xfrm>
            <a:off x="6916123" y="2700894"/>
            <a:ext cx="1099127" cy="3099460"/>
            <a:chOff x="1876301" y="1995055"/>
            <a:chExt cx="1465503" cy="4132613"/>
          </a:xfrm>
        </p:grpSpPr>
        <p:sp>
          <p:nvSpPr>
            <p:cNvPr id="55" name="楕円 54"/>
            <p:cNvSpPr/>
            <p:nvPr/>
          </p:nvSpPr>
          <p:spPr>
            <a:xfrm>
              <a:off x="1876301" y="1995055"/>
              <a:ext cx="1465503" cy="1413163"/>
            </a:xfrm>
            <a:prstGeom prst="ellipse">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sp>
          <p:nvSpPr>
            <p:cNvPr id="56" name="角丸四角形 55"/>
            <p:cNvSpPr/>
            <p:nvPr/>
          </p:nvSpPr>
          <p:spPr>
            <a:xfrm>
              <a:off x="1953490" y="3598222"/>
              <a:ext cx="1311124" cy="2529446"/>
            </a:xfrm>
            <a:prstGeom prst="roundRect">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cxnSp>
          <p:nvCxnSpPr>
            <p:cNvPr id="57" name="直線コネクタ 56"/>
            <p:cNvCxnSpPr/>
            <p:nvPr/>
          </p:nvCxnSpPr>
          <p:spPr>
            <a:xfrm flipH="1" flipV="1">
              <a:off x="1927320" y="2707572"/>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flipH="1">
              <a:off x="2131619" y="2707572"/>
              <a:ext cx="415637" cy="554738"/>
            </a:xfrm>
            <a:prstGeom prst="line">
              <a:avLst/>
            </a:prstGeom>
            <a:ln w="12700"/>
          </p:spPr>
          <p:style>
            <a:lnRef idx="1">
              <a:schemeClr val="dk1"/>
            </a:lnRef>
            <a:fillRef idx="0">
              <a:schemeClr val="dk1"/>
            </a:fillRef>
            <a:effectRef idx="0">
              <a:schemeClr val="dk1"/>
            </a:effectRef>
            <a:fontRef idx="minor">
              <a:schemeClr val="tx1"/>
            </a:fontRef>
          </p:style>
        </p:cxnSp>
        <p:sp>
          <p:nvSpPr>
            <p:cNvPr id="60" name="楕円 59"/>
            <p:cNvSpPr/>
            <p:nvPr/>
          </p:nvSpPr>
          <p:spPr>
            <a:xfrm>
              <a:off x="2220685" y="2280061"/>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ja-JP" altLang="en-US" sz="1350"/>
            </a:p>
          </p:txBody>
        </p:sp>
      </p:grpSp>
      <p:cxnSp>
        <p:nvCxnSpPr>
          <p:cNvPr id="61" name="直線矢印コネクタ 60"/>
          <p:cNvCxnSpPr/>
          <p:nvPr/>
        </p:nvCxnSpPr>
        <p:spPr>
          <a:xfrm>
            <a:off x="2805531" y="3092779"/>
            <a:ext cx="3488681"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flipH="1">
            <a:off x="2805531" y="4581128"/>
            <a:ext cx="353293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4" name="テキスト ボックス 63"/>
          <p:cNvSpPr txBox="1"/>
          <p:nvPr/>
        </p:nvSpPr>
        <p:spPr>
          <a:xfrm>
            <a:off x="2621652" y="2094139"/>
            <a:ext cx="3929961" cy="954107"/>
          </a:xfrm>
          <a:prstGeom prst="rect">
            <a:avLst/>
          </a:prstGeom>
          <a:noFill/>
        </p:spPr>
        <p:txBody>
          <a:bodyPr wrap="square" rtlCol="0">
            <a:spAutoFit/>
          </a:bodyPr>
          <a:lstStyle/>
          <a:p>
            <a:pPr algn="ctr"/>
            <a:r>
              <a:rPr lang="ja-JP" altLang="en-US" sz="2000" b="1" dirty="0" smtClean="0"/>
              <a:t>発話</a:t>
            </a:r>
            <a:endParaRPr lang="en-US" altLang="ja-JP" sz="2000" b="1" dirty="0" smtClean="0"/>
          </a:p>
          <a:p>
            <a:endParaRPr lang="en-US" altLang="ja-JP" b="1" dirty="0"/>
          </a:p>
          <a:p>
            <a:r>
              <a:rPr lang="ja-JP" altLang="en-US" dirty="0" smtClean="0"/>
              <a:t>（例）Ａさんが</a:t>
            </a:r>
            <a:r>
              <a:rPr lang="ja-JP" altLang="en-US" dirty="0" err="1" smtClean="0"/>
              <a:t>Ｂして</a:t>
            </a:r>
            <a:r>
              <a:rPr lang="ja-JP" altLang="en-US" dirty="0" smtClean="0"/>
              <a:t>Ｃになったんだよ～</a:t>
            </a:r>
            <a:endParaRPr lang="ja-JP" altLang="en-US" dirty="0"/>
          </a:p>
        </p:txBody>
      </p:sp>
      <p:sp>
        <p:nvSpPr>
          <p:cNvPr id="65" name="テキスト ボックス 64"/>
          <p:cNvSpPr txBox="1"/>
          <p:nvPr/>
        </p:nvSpPr>
        <p:spPr>
          <a:xfrm>
            <a:off x="1643248" y="2269217"/>
            <a:ext cx="863930" cy="369332"/>
          </a:xfrm>
          <a:prstGeom prst="rect">
            <a:avLst/>
          </a:prstGeom>
          <a:noFill/>
        </p:spPr>
        <p:txBody>
          <a:bodyPr wrap="square" rtlCol="0">
            <a:spAutoFit/>
          </a:bodyPr>
          <a:lstStyle/>
          <a:p>
            <a:r>
              <a:rPr lang="ja-JP" altLang="en-US" b="1" dirty="0" smtClean="0"/>
              <a:t>話し手</a:t>
            </a:r>
            <a:endParaRPr lang="ja-JP" altLang="en-US" b="1" dirty="0"/>
          </a:p>
        </p:txBody>
      </p:sp>
      <p:sp>
        <p:nvSpPr>
          <p:cNvPr id="66" name="テキスト ボックス 65"/>
          <p:cNvSpPr txBox="1"/>
          <p:nvPr/>
        </p:nvSpPr>
        <p:spPr>
          <a:xfrm>
            <a:off x="6800824" y="2153433"/>
            <a:ext cx="1789973" cy="369332"/>
          </a:xfrm>
          <a:prstGeom prst="rect">
            <a:avLst/>
          </a:prstGeom>
          <a:noFill/>
        </p:spPr>
        <p:txBody>
          <a:bodyPr wrap="square" rtlCol="0">
            <a:spAutoFit/>
          </a:bodyPr>
          <a:lstStyle/>
          <a:p>
            <a:r>
              <a:rPr lang="ja-JP" altLang="en-US" b="1" dirty="0" smtClean="0"/>
              <a:t>エージェント</a:t>
            </a:r>
            <a:endParaRPr lang="ja-JP" altLang="en-US" b="1" dirty="0"/>
          </a:p>
        </p:txBody>
      </p:sp>
      <p:sp>
        <p:nvSpPr>
          <p:cNvPr id="71" name="テキスト ボックス 70"/>
          <p:cNvSpPr txBox="1"/>
          <p:nvPr/>
        </p:nvSpPr>
        <p:spPr>
          <a:xfrm>
            <a:off x="2698625" y="4666724"/>
            <a:ext cx="3929961" cy="954107"/>
          </a:xfrm>
          <a:prstGeom prst="rect">
            <a:avLst/>
          </a:prstGeom>
          <a:noFill/>
        </p:spPr>
        <p:txBody>
          <a:bodyPr wrap="square" rtlCol="0">
            <a:spAutoFit/>
          </a:bodyPr>
          <a:lstStyle/>
          <a:p>
            <a:pPr algn="ctr"/>
            <a:r>
              <a:rPr lang="ja-JP" altLang="en-US" sz="2000" b="1" dirty="0" smtClean="0"/>
              <a:t>あいづ</a:t>
            </a:r>
            <a:r>
              <a:rPr lang="ja-JP" altLang="en-US" sz="2000" b="1" dirty="0"/>
              <a:t>ち</a:t>
            </a:r>
            <a:endParaRPr lang="en-US" altLang="ja-JP" sz="2000" b="1" dirty="0" smtClean="0"/>
          </a:p>
          <a:p>
            <a:endParaRPr lang="en-US" altLang="ja-JP" b="1" dirty="0"/>
          </a:p>
          <a:p>
            <a:pPr algn="ctr"/>
            <a:r>
              <a:rPr lang="ja-JP" altLang="en-US" dirty="0" smtClean="0"/>
              <a:t>（例）なるほど～</a:t>
            </a:r>
            <a:endParaRPr lang="ja-JP" altLang="en-US" dirty="0"/>
          </a:p>
        </p:txBody>
      </p:sp>
    </p:spTree>
    <p:extLst>
      <p:ext uri="{BB962C8B-B14F-4D97-AF65-F5344CB8AC3E}">
        <p14:creationId xmlns:p14="http://schemas.microsoft.com/office/powerpoint/2010/main" val="5394255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539552" y="1484784"/>
            <a:ext cx="7992888" cy="1368152"/>
          </a:xfrm>
          <a:prstGeom prst="roundRect">
            <a:avLst/>
          </a:prstGeom>
          <a:solidFill>
            <a:srgbClr val="FFD5D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2</a:t>
            </a:fld>
            <a:endParaRPr kumimoji="1" lang="ja-JP" altLang="en-US"/>
          </a:p>
        </p:txBody>
      </p:sp>
      <p:sp>
        <p:nvSpPr>
          <p:cNvPr id="5" name="コンテンツ プレースホルダー 4"/>
          <p:cNvSpPr>
            <a:spLocks noGrp="1"/>
          </p:cNvSpPr>
          <p:nvPr>
            <p:ph idx="1"/>
          </p:nvPr>
        </p:nvSpPr>
        <p:spPr>
          <a:xfrm>
            <a:off x="457200" y="3140968"/>
            <a:ext cx="6347048" cy="1599275"/>
          </a:xfrm>
        </p:spPr>
        <p:txBody>
          <a:bodyPr>
            <a:normAutofit lnSpcReduction="10000"/>
          </a:bodyPr>
          <a:lstStyle/>
          <a:p>
            <a:pPr marL="0" indent="0">
              <a:buNone/>
            </a:pPr>
            <a:r>
              <a:rPr lang="ja-JP" altLang="en-US" dirty="0" smtClean="0"/>
              <a:t>＜身体性を持つ対話エ</a:t>
            </a:r>
            <a:r>
              <a:rPr lang="en-US" altLang="ja-JP" dirty="0" smtClean="0"/>
              <a:t>―</a:t>
            </a:r>
            <a:r>
              <a:rPr lang="ja-JP" altLang="en-US" dirty="0" smtClean="0"/>
              <a:t>ジェントとは＞</a:t>
            </a:r>
            <a:endParaRPr lang="en-US" altLang="ja-JP" dirty="0"/>
          </a:p>
          <a:p>
            <a:pPr algn="just">
              <a:spcAft>
                <a:spcPts val="0"/>
              </a:spcAft>
              <a:tabLst>
                <a:tab pos="325755" algn="l"/>
              </a:tabLst>
            </a:pPr>
            <a:r>
              <a:rPr lang="ja-JP" altLang="ja-JP" kern="100" dirty="0" smtClean="0">
                <a:latin typeface="Times New Roman" panose="02020603050405020304" pitchFamily="18" charset="0"/>
                <a:ea typeface="ＭＳ 明朝" panose="02020609040205080304" pitchFamily="17" charset="-128"/>
              </a:rPr>
              <a:t>音声</a:t>
            </a:r>
            <a:r>
              <a:rPr lang="ja-JP" altLang="ja-JP" kern="100" dirty="0">
                <a:latin typeface="Times New Roman" panose="02020603050405020304" pitchFamily="18" charset="0"/>
                <a:ea typeface="ＭＳ 明朝" panose="02020609040205080304" pitchFamily="17" charset="-128"/>
              </a:rPr>
              <a:t>言語に加え，視線の動きや、ジェスチャー等の非言語情報を用いてコミュニケーションを行うキャラクタ型の対話システムのことである</a:t>
            </a:r>
            <a:r>
              <a:rPr lang="ja-JP" altLang="ja-JP" kern="100" dirty="0" smtClean="0">
                <a:latin typeface="Times New Roman" panose="02020603050405020304" pitchFamily="18" charset="0"/>
                <a:ea typeface="ＭＳ 明朝" panose="02020609040205080304" pitchFamily="17" charset="-128"/>
              </a:rPr>
              <a:t>。</a:t>
            </a:r>
            <a:endParaRPr lang="en-US" altLang="ja-JP" kern="100" dirty="0" smtClean="0">
              <a:latin typeface="Times New Roman" panose="02020603050405020304" pitchFamily="18" charset="0"/>
              <a:ea typeface="ＭＳ 明朝" panose="02020609040205080304" pitchFamily="17" charset="-128"/>
            </a:endParaRPr>
          </a:p>
          <a:p>
            <a:pPr marL="0" indent="0">
              <a:buNone/>
            </a:pPr>
            <a:endParaRPr kumimoji="1" lang="en-US" altLang="ja-JP" dirty="0" smtClean="0"/>
          </a:p>
          <a:p>
            <a:endParaRPr lang="en-US" altLang="ja-JP" dirty="0"/>
          </a:p>
          <a:p>
            <a:endParaRPr kumimoji="1" lang="ja-JP" altLang="en-US" dirty="0"/>
          </a:p>
        </p:txBody>
      </p:sp>
      <p:sp>
        <p:nvSpPr>
          <p:cNvPr id="6" name="タイトル 5"/>
          <p:cNvSpPr>
            <a:spLocks noGrp="1"/>
          </p:cNvSpPr>
          <p:nvPr>
            <p:ph type="title"/>
          </p:nvPr>
        </p:nvSpPr>
        <p:spPr/>
        <p:txBody>
          <a:bodyPr/>
          <a:lstStyle/>
          <a:p>
            <a:r>
              <a:rPr lang="ja-JP" altLang="en-US" dirty="0" smtClean="0"/>
              <a:t>背景</a:t>
            </a:r>
            <a:endParaRPr kumimoji="1" lang="ja-JP" altLang="en-US" dirty="0"/>
          </a:p>
        </p:txBody>
      </p:sp>
      <p:sp>
        <p:nvSpPr>
          <p:cNvPr id="3" name="正方形/長方形 2"/>
          <p:cNvSpPr/>
          <p:nvPr/>
        </p:nvSpPr>
        <p:spPr>
          <a:xfrm>
            <a:off x="908720" y="1582362"/>
            <a:ext cx="7326560" cy="1218795"/>
          </a:xfrm>
          <a:prstGeom prst="rect">
            <a:avLst/>
          </a:prstGeom>
        </p:spPr>
        <p:txBody>
          <a:bodyPr wrap="square">
            <a:spAutoFit/>
          </a:bodyPr>
          <a:lstStyle/>
          <a:p>
            <a:pPr lvl="0" algn="ctr">
              <a:lnSpc>
                <a:spcPct val="120000"/>
              </a:lnSpc>
              <a:spcBef>
                <a:spcPct val="20000"/>
              </a:spcBef>
              <a:buClr>
                <a:srgbClr val="C0504D"/>
              </a:buClr>
            </a:pPr>
            <a:r>
              <a:rPr lang="ja-JP" altLang="en-US" sz="2000" b="1" spc="120" dirty="0">
                <a:solidFill>
                  <a:srgbClr val="003300"/>
                </a:solidFill>
                <a:latin typeface="メイリオ" panose="020B0604030504040204" pitchFamily="50" charset="-128"/>
                <a:ea typeface="メイリオ" panose="020B0604030504040204" pitchFamily="50" charset="-128"/>
              </a:rPr>
              <a:t>感情の</a:t>
            </a:r>
            <a:r>
              <a:rPr lang="ja-JP" altLang="en-US" sz="2000" b="1" spc="120" dirty="0" smtClean="0">
                <a:solidFill>
                  <a:srgbClr val="003300"/>
                </a:solidFill>
                <a:latin typeface="メイリオ" panose="020B0604030504040204" pitchFamily="50" charset="-128"/>
                <a:ea typeface="メイリオ" panose="020B0604030504040204" pitchFamily="50" charset="-128"/>
              </a:rPr>
              <a:t>感じられる身体性を持つ対話エージェント</a:t>
            </a:r>
            <a:r>
              <a:rPr lang="ja-JP" altLang="en-US" sz="2000" b="1" spc="120" dirty="0">
                <a:solidFill>
                  <a:srgbClr val="003300"/>
                </a:solidFill>
                <a:latin typeface="メイリオ" panose="020B0604030504040204" pitchFamily="50" charset="-128"/>
                <a:ea typeface="メイリオ" panose="020B0604030504040204" pitchFamily="50" charset="-128"/>
              </a:rPr>
              <a:t>との会話を実現したい</a:t>
            </a:r>
            <a:endParaRPr lang="en-US" altLang="ja-JP" sz="2000" b="1" spc="120" dirty="0">
              <a:solidFill>
                <a:srgbClr val="003300"/>
              </a:solidFill>
              <a:latin typeface="メイリオ" panose="020B0604030504040204" pitchFamily="50" charset="-128"/>
              <a:ea typeface="メイリオ" panose="020B0604030504040204" pitchFamily="50" charset="-128"/>
            </a:endParaRPr>
          </a:p>
          <a:p>
            <a:pPr lvl="1" algn="ctr">
              <a:lnSpc>
                <a:spcPct val="120000"/>
              </a:lnSpc>
              <a:spcBef>
                <a:spcPct val="20000"/>
              </a:spcBef>
              <a:buClr>
                <a:srgbClr val="9BBB59">
                  <a:lumMod val="75000"/>
                </a:srgbClr>
              </a:buClr>
            </a:pPr>
            <a:r>
              <a:rPr lang="ja-JP" altLang="en-US" spc="120" dirty="0">
                <a:solidFill>
                  <a:prstClr val="black"/>
                </a:solidFill>
                <a:latin typeface="メイリオ" panose="020B0604030504040204" pitchFamily="50" charset="-128"/>
                <a:ea typeface="メイリオ" panose="020B0604030504040204" pitchFamily="50" charset="-128"/>
              </a:rPr>
              <a:t>機械とではなく、人と話している感覚を</a:t>
            </a:r>
            <a:r>
              <a:rPr lang="ja-JP" altLang="en-US" spc="120" dirty="0" smtClean="0">
                <a:solidFill>
                  <a:prstClr val="black"/>
                </a:solidFill>
                <a:latin typeface="メイリオ" panose="020B0604030504040204" pitchFamily="50" charset="-128"/>
                <a:ea typeface="メイリオ" panose="020B0604030504040204" pitchFamily="50" charset="-128"/>
              </a:rPr>
              <a:t>表現</a:t>
            </a:r>
            <a:r>
              <a:rPr lang="ja-JP" altLang="en-US" spc="120" dirty="0">
                <a:solidFill>
                  <a:prstClr val="black"/>
                </a:solidFill>
                <a:latin typeface="メイリオ" panose="020B0604030504040204" pitchFamily="50" charset="-128"/>
                <a:ea typeface="メイリオ" panose="020B0604030504040204" pitchFamily="50" charset="-128"/>
              </a:rPr>
              <a:t>したい</a:t>
            </a:r>
            <a:endParaRPr lang="en-US" altLang="ja-JP" spc="120" dirty="0">
              <a:solidFill>
                <a:prstClr val="black"/>
              </a:solidFill>
              <a:latin typeface="メイリオ" panose="020B0604030504040204" pitchFamily="50" charset="-128"/>
              <a:ea typeface="メイリオ" panose="020B0604030504040204" pitchFamily="50" charset="-128"/>
            </a:endParaRPr>
          </a:p>
        </p:txBody>
      </p:sp>
      <p:pic>
        <p:nvPicPr>
          <p:cNvPr id="1026" name="Picture 2" descr="メイちゃ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2945173"/>
            <a:ext cx="1882552" cy="339198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987824" y="6521633"/>
            <a:ext cx="7470576" cy="253916"/>
          </a:xfrm>
          <a:prstGeom prst="rect">
            <a:avLst/>
          </a:prstGeom>
        </p:spPr>
        <p:txBody>
          <a:bodyPr wrap="square">
            <a:spAutoFit/>
          </a:bodyPr>
          <a:lstStyle/>
          <a:p>
            <a:r>
              <a:rPr lang="en-US" altLang="ja-JP" sz="1050" dirty="0">
                <a:solidFill>
                  <a:srgbClr val="333333"/>
                </a:solidFill>
                <a:latin typeface="メイリオ" panose="020B0604030504040204" pitchFamily="50" charset="-128"/>
                <a:ea typeface="メイリオ" panose="020B0604030504040204" pitchFamily="50" charset="-128"/>
              </a:rPr>
              <a:t>Copyright 2009-2013 Nagoya Institute of Technology (</a:t>
            </a:r>
            <a:r>
              <a:rPr lang="en-US" altLang="ja-JP" sz="1050" dirty="0" err="1">
                <a:solidFill>
                  <a:srgbClr val="333333"/>
                </a:solidFill>
                <a:latin typeface="メイリオ" panose="020B0604030504040204" pitchFamily="50" charset="-128"/>
                <a:ea typeface="メイリオ" panose="020B0604030504040204" pitchFamily="50" charset="-128"/>
              </a:rPr>
              <a:t>MMDAgent</a:t>
            </a:r>
            <a:r>
              <a:rPr lang="en-US" altLang="ja-JP" sz="1050" dirty="0">
                <a:solidFill>
                  <a:srgbClr val="333333"/>
                </a:solidFill>
                <a:latin typeface="メイリオ" panose="020B0604030504040204" pitchFamily="50" charset="-128"/>
                <a:ea typeface="メイリオ" panose="020B0604030504040204" pitchFamily="50" charset="-128"/>
              </a:rPr>
              <a:t> Model “Mei”)</a:t>
            </a:r>
            <a:endParaRPr lang="ja-JP" altLang="en-US" sz="1050" dirty="0"/>
          </a:p>
        </p:txBody>
      </p:sp>
      <p:sp>
        <p:nvSpPr>
          <p:cNvPr id="8" name="下矢印 7"/>
          <p:cNvSpPr/>
          <p:nvPr/>
        </p:nvSpPr>
        <p:spPr>
          <a:xfrm>
            <a:off x="3630724" y="4699775"/>
            <a:ext cx="576064" cy="560965"/>
          </a:xfrm>
          <a:prstGeom prst="downArrow">
            <a:avLst/>
          </a:prstGeom>
          <a:solidFill>
            <a:srgbClr val="FF000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8"/>
          <p:cNvSpPr/>
          <p:nvPr/>
        </p:nvSpPr>
        <p:spPr>
          <a:xfrm>
            <a:off x="1043608" y="5260740"/>
            <a:ext cx="5760640" cy="1076419"/>
          </a:xfrm>
          <a:prstGeom prst="rect">
            <a:avLst/>
          </a:prstGeom>
          <a:solidFill>
            <a:schemeClr val="tx2">
              <a:lumMod val="20000"/>
              <a:lumOff val="8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400" dirty="0" smtClean="0">
                <a:solidFill>
                  <a:schemeClr val="tx1"/>
                </a:solidFill>
              </a:rPr>
              <a:t>対話エージェントにおいて、</a:t>
            </a:r>
            <a:endParaRPr kumimoji="1" lang="en-US" altLang="ja-JP" sz="2400" dirty="0" smtClean="0">
              <a:solidFill>
                <a:schemeClr val="tx1"/>
              </a:solidFill>
            </a:endParaRPr>
          </a:p>
          <a:p>
            <a:pPr algn="ctr"/>
            <a:r>
              <a:rPr kumimoji="1" lang="ja-JP" altLang="en-US" sz="2400" dirty="0" smtClean="0">
                <a:solidFill>
                  <a:schemeClr val="tx1"/>
                </a:solidFill>
              </a:rPr>
              <a:t>重要である発話に着目</a:t>
            </a:r>
            <a:endParaRPr kumimoji="1" lang="ja-JP" altLang="en-US" sz="2400" dirty="0">
              <a:solidFill>
                <a:schemeClr val="tx1"/>
              </a:solidFill>
            </a:endParaRPr>
          </a:p>
        </p:txBody>
      </p:sp>
    </p:spTree>
    <p:extLst>
      <p:ext uri="{BB962C8B-B14F-4D97-AF65-F5344CB8AC3E}">
        <p14:creationId xmlns:p14="http://schemas.microsoft.com/office/powerpoint/2010/main" val="19768524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6801904" y="2492896"/>
            <a:ext cx="1382517" cy="3313216"/>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grpSp>
        <p:nvGrpSpPr>
          <p:cNvPr id="11" name="グループ化 10"/>
          <p:cNvGrpSpPr/>
          <p:nvPr/>
        </p:nvGrpSpPr>
        <p:grpSpPr>
          <a:xfrm>
            <a:off x="1408306" y="2644306"/>
            <a:ext cx="1099127" cy="3099460"/>
            <a:chOff x="1876301" y="1995055"/>
            <a:chExt cx="1465503" cy="4132613"/>
          </a:xfrm>
        </p:grpSpPr>
        <p:sp>
          <p:nvSpPr>
            <p:cNvPr id="4" name="楕円 3"/>
            <p:cNvSpPr/>
            <p:nvPr/>
          </p:nvSpPr>
          <p:spPr>
            <a:xfrm>
              <a:off x="1876301" y="1995055"/>
              <a:ext cx="1465503" cy="1413163"/>
            </a:xfrm>
            <a:prstGeom prst="ellipse">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5" name="角丸四角形 4"/>
            <p:cNvSpPr/>
            <p:nvPr/>
          </p:nvSpPr>
          <p:spPr>
            <a:xfrm>
              <a:off x="1953490" y="3598222"/>
              <a:ext cx="1311124" cy="2529446"/>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7" name="直線コネクタ 6"/>
            <p:cNvCxnSpPr>
              <a:stCxn id="4" idx="6"/>
            </p:cNvCxnSpPr>
            <p:nvPr/>
          </p:nvCxnSpPr>
          <p:spPr>
            <a:xfrm flipH="1" flipV="1">
              <a:off x="2755075" y="2695699"/>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9" name="直線コネクタ 8"/>
            <p:cNvCxnSpPr>
              <a:endCxn id="4" idx="5"/>
            </p:cNvCxnSpPr>
            <p:nvPr/>
          </p:nvCxnSpPr>
          <p:spPr>
            <a:xfrm>
              <a:off x="2755075" y="2695699"/>
              <a:ext cx="372111" cy="505566"/>
            </a:xfrm>
            <a:prstGeom prst="line">
              <a:avLst/>
            </a:prstGeom>
            <a:ln w="12700"/>
          </p:spPr>
          <p:style>
            <a:lnRef idx="1">
              <a:schemeClr val="dk1"/>
            </a:lnRef>
            <a:fillRef idx="0">
              <a:schemeClr val="dk1"/>
            </a:fillRef>
            <a:effectRef idx="0">
              <a:schemeClr val="dk1"/>
            </a:effectRef>
            <a:fontRef idx="minor">
              <a:schemeClr val="tx1"/>
            </a:fontRef>
          </p:style>
        </p:cxnSp>
        <p:sp>
          <p:nvSpPr>
            <p:cNvPr id="10" name="楕円 9"/>
            <p:cNvSpPr/>
            <p:nvPr/>
          </p:nvSpPr>
          <p:spPr>
            <a:xfrm>
              <a:off x="2648197" y="2280062"/>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grpSp>
      <p:grpSp>
        <p:nvGrpSpPr>
          <p:cNvPr id="13" name="グループ化 12"/>
          <p:cNvGrpSpPr/>
          <p:nvPr/>
        </p:nvGrpSpPr>
        <p:grpSpPr>
          <a:xfrm>
            <a:off x="6917203" y="2599774"/>
            <a:ext cx="1099127" cy="3099460"/>
            <a:chOff x="1876301" y="1995055"/>
            <a:chExt cx="1465503" cy="4132613"/>
          </a:xfrm>
        </p:grpSpPr>
        <p:sp>
          <p:nvSpPr>
            <p:cNvPr id="14" name="楕円 13"/>
            <p:cNvSpPr/>
            <p:nvPr/>
          </p:nvSpPr>
          <p:spPr>
            <a:xfrm>
              <a:off x="1876301" y="1995055"/>
              <a:ext cx="1465503" cy="1413163"/>
            </a:xfrm>
            <a:prstGeom prst="ellipse">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sp>
          <p:nvSpPr>
            <p:cNvPr id="15" name="角丸四角形 14"/>
            <p:cNvSpPr/>
            <p:nvPr/>
          </p:nvSpPr>
          <p:spPr>
            <a:xfrm>
              <a:off x="1953490" y="3598222"/>
              <a:ext cx="1311124" cy="2529446"/>
            </a:xfrm>
            <a:prstGeom prst="roundRect">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cxnSp>
          <p:nvCxnSpPr>
            <p:cNvPr id="16" name="直線コネクタ 15"/>
            <p:cNvCxnSpPr/>
            <p:nvPr/>
          </p:nvCxnSpPr>
          <p:spPr>
            <a:xfrm flipH="1" flipV="1">
              <a:off x="1927320" y="2707572"/>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H="1">
              <a:off x="2131619" y="2707572"/>
              <a:ext cx="415637" cy="554738"/>
            </a:xfrm>
            <a:prstGeom prst="line">
              <a:avLst/>
            </a:prstGeom>
            <a:ln w="12700"/>
          </p:spPr>
          <p:style>
            <a:lnRef idx="1">
              <a:schemeClr val="dk1"/>
            </a:lnRef>
            <a:fillRef idx="0">
              <a:schemeClr val="dk1"/>
            </a:fillRef>
            <a:effectRef idx="0">
              <a:schemeClr val="dk1"/>
            </a:effectRef>
            <a:fontRef idx="minor">
              <a:schemeClr val="tx1"/>
            </a:fontRef>
          </p:style>
        </p:cxnSp>
        <p:sp>
          <p:nvSpPr>
            <p:cNvPr id="18" name="楕円 17"/>
            <p:cNvSpPr/>
            <p:nvPr/>
          </p:nvSpPr>
          <p:spPr>
            <a:xfrm>
              <a:off x="2220685" y="2280061"/>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ja-JP" altLang="en-US" sz="1350"/>
            </a:p>
          </p:txBody>
        </p:sp>
      </p:grpSp>
      <p:cxnSp>
        <p:nvCxnSpPr>
          <p:cNvPr id="21" name="直線矢印コネクタ 20"/>
          <p:cNvCxnSpPr/>
          <p:nvPr/>
        </p:nvCxnSpPr>
        <p:spPr>
          <a:xfrm>
            <a:off x="2668575" y="2991658"/>
            <a:ext cx="2408561"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H="1">
            <a:off x="2624318" y="4436736"/>
            <a:ext cx="230880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1" name="テキスト ボックス 60"/>
          <p:cNvSpPr txBox="1"/>
          <p:nvPr/>
        </p:nvSpPr>
        <p:spPr>
          <a:xfrm>
            <a:off x="2726043" y="4645692"/>
            <a:ext cx="2326026" cy="369332"/>
          </a:xfrm>
          <a:prstGeom prst="rect">
            <a:avLst/>
          </a:prstGeom>
          <a:noFill/>
        </p:spPr>
        <p:txBody>
          <a:bodyPr wrap="square" rtlCol="0">
            <a:spAutoFit/>
          </a:bodyPr>
          <a:lstStyle/>
          <a:p>
            <a:r>
              <a:rPr lang="ja-JP" altLang="en-US" b="1" dirty="0"/>
              <a:t>音声合成による発話</a:t>
            </a:r>
          </a:p>
        </p:txBody>
      </p:sp>
      <p:sp>
        <p:nvSpPr>
          <p:cNvPr id="62" name="テキスト ボックス 61"/>
          <p:cNvSpPr txBox="1"/>
          <p:nvPr/>
        </p:nvSpPr>
        <p:spPr>
          <a:xfrm>
            <a:off x="3349242" y="2566944"/>
            <a:ext cx="1953879" cy="369332"/>
          </a:xfrm>
          <a:prstGeom prst="rect">
            <a:avLst/>
          </a:prstGeom>
          <a:noFill/>
        </p:spPr>
        <p:txBody>
          <a:bodyPr wrap="square" rtlCol="0">
            <a:spAutoFit/>
          </a:bodyPr>
          <a:lstStyle/>
          <a:p>
            <a:r>
              <a:rPr lang="ja-JP" altLang="en-US" b="1" dirty="0"/>
              <a:t>発話</a:t>
            </a:r>
          </a:p>
        </p:txBody>
      </p:sp>
      <p:sp>
        <p:nvSpPr>
          <p:cNvPr id="66" name="テキスト ボックス 65"/>
          <p:cNvSpPr txBox="1"/>
          <p:nvPr/>
        </p:nvSpPr>
        <p:spPr>
          <a:xfrm>
            <a:off x="1644328" y="2168097"/>
            <a:ext cx="863930" cy="369332"/>
          </a:xfrm>
          <a:prstGeom prst="rect">
            <a:avLst/>
          </a:prstGeom>
          <a:noFill/>
        </p:spPr>
        <p:txBody>
          <a:bodyPr wrap="square" rtlCol="0">
            <a:spAutoFit/>
          </a:bodyPr>
          <a:lstStyle/>
          <a:p>
            <a:r>
              <a:rPr lang="ja-JP" altLang="en-US" b="1" dirty="0" smtClean="0"/>
              <a:t>話し手</a:t>
            </a:r>
            <a:endParaRPr lang="ja-JP" altLang="en-US" b="1" dirty="0"/>
          </a:p>
        </p:txBody>
      </p:sp>
      <p:sp>
        <p:nvSpPr>
          <p:cNvPr id="67" name="テキスト ボックス 66"/>
          <p:cNvSpPr txBox="1"/>
          <p:nvPr/>
        </p:nvSpPr>
        <p:spPr>
          <a:xfrm>
            <a:off x="6775952" y="2054437"/>
            <a:ext cx="1789973" cy="369332"/>
          </a:xfrm>
          <a:prstGeom prst="rect">
            <a:avLst/>
          </a:prstGeom>
          <a:noFill/>
        </p:spPr>
        <p:txBody>
          <a:bodyPr wrap="square" rtlCol="0">
            <a:spAutoFit/>
          </a:bodyPr>
          <a:lstStyle/>
          <a:p>
            <a:r>
              <a:rPr lang="ja-JP" altLang="en-US" b="1" dirty="0" smtClean="0"/>
              <a:t>エージェント</a:t>
            </a:r>
            <a:endParaRPr lang="ja-JP" altLang="en-US" b="1" dirty="0"/>
          </a:p>
        </p:txBody>
      </p:sp>
      <p:sp>
        <p:nvSpPr>
          <p:cNvPr id="3" name="正方形/長方形 2"/>
          <p:cNvSpPr/>
          <p:nvPr/>
        </p:nvSpPr>
        <p:spPr>
          <a:xfrm>
            <a:off x="505245" y="453964"/>
            <a:ext cx="933589" cy="523220"/>
          </a:xfrm>
          <a:prstGeom prst="rect">
            <a:avLst/>
          </a:prstGeom>
        </p:spPr>
        <p:txBody>
          <a:bodyPr wrap="none">
            <a:spAutoFit/>
          </a:bodyPr>
          <a:lstStyle/>
          <a:p>
            <a:r>
              <a:rPr lang="ja-JP" altLang="en-US" sz="2800" spc="120" dirty="0" smtClean="0">
                <a:solidFill>
                  <a:srgbClr val="F79646">
                    <a:lumMod val="75000"/>
                  </a:srgbClr>
                </a:solidFill>
                <a:latin typeface="メイリオ" panose="020B0604030504040204" pitchFamily="50" charset="-128"/>
                <a:ea typeface="メイリオ" panose="020B0604030504040204" pitchFamily="50" charset="-128"/>
              </a:rPr>
              <a:t>背景</a:t>
            </a:r>
            <a:endParaRPr lang="ja-JP" altLang="en-US" dirty="0"/>
          </a:p>
        </p:txBody>
      </p:sp>
      <p:sp>
        <p:nvSpPr>
          <p:cNvPr id="12" name="正方形/長方形 11"/>
          <p:cNvSpPr/>
          <p:nvPr/>
        </p:nvSpPr>
        <p:spPr>
          <a:xfrm>
            <a:off x="5209199" y="2640128"/>
            <a:ext cx="1277182"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t>発話内容の解析</a:t>
            </a:r>
            <a:endParaRPr kumimoji="1" lang="ja-JP" altLang="en-US" dirty="0"/>
          </a:p>
        </p:txBody>
      </p:sp>
      <p:sp>
        <p:nvSpPr>
          <p:cNvPr id="83" name="正方形/長方形 82"/>
          <p:cNvSpPr/>
          <p:nvPr/>
        </p:nvSpPr>
        <p:spPr>
          <a:xfrm>
            <a:off x="5007305" y="4043113"/>
            <a:ext cx="1708004"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返答文を設定</a:t>
            </a:r>
            <a:endParaRPr lang="ja-JP" altLang="en-US" dirty="0"/>
          </a:p>
        </p:txBody>
      </p:sp>
      <p:cxnSp>
        <p:nvCxnSpPr>
          <p:cNvPr id="23" name="直線矢印コネクタ 22"/>
          <p:cNvCxnSpPr>
            <a:stCxn id="12" idx="2"/>
            <a:endCxn id="83" idx="0"/>
          </p:cNvCxnSpPr>
          <p:nvPr/>
        </p:nvCxnSpPr>
        <p:spPr>
          <a:xfrm>
            <a:off x="5847790" y="3427373"/>
            <a:ext cx="13517" cy="61574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505245" y="1399639"/>
            <a:ext cx="5583580" cy="451406"/>
          </a:xfrm>
          <a:prstGeom prst="rect">
            <a:avLst/>
          </a:prstGeom>
        </p:spPr>
        <p:txBody>
          <a:bodyPr wrap="none">
            <a:spAutoFit/>
          </a:bodyPr>
          <a:lstStyle/>
          <a:p>
            <a:pPr marL="342900" lvl="0" indent="-342900">
              <a:lnSpc>
                <a:spcPct val="120000"/>
              </a:lnSpc>
              <a:spcBef>
                <a:spcPct val="20000"/>
              </a:spcBef>
              <a:buClr>
                <a:srgbClr val="C0504D"/>
              </a:buClr>
              <a:buFont typeface="Wingdings" pitchFamily="2" charset="2"/>
              <a:buChar char="l"/>
            </a:pPr>
            <a:r>
              <a:rPr lang="ja-JP" altLang="en-US" sz="2000" spc="120" dirty="0" smtClean="0">
                <a:solidFill>
                  <a:srgbClr val="003300"/>
                </a:solidFill>
                <a:latin typeface="メイリオ" panose="020B0604030504040204" pitchFamily="50" charset="-128"/>
                <a:ea typeface="メイリオ" panose="020B0604030504040204" pitchFamily="50" charset="-128"/>
              </a:rPr>
              <a:t>従来の対話エージェントにおける音声合成</a:t>
            </a:r>
            <a:endParaRPr lang="en-US" altLang="ja-JP" sz="2000" spc="120" dirty="0">
              <a:solidFill>
                <a:srgbClr val="003300"/>
              </a:solidFill>
              <a:latin typeface="メイリオ" panose="020B0604030504040204" pitchFamily="50" charset="-128"/>
              <a:ea typeface="メイリオ" panose="020B0604030504040204" pitchFamily="50" charset="-128"/>
            </a:endParaRPr>
          </a:p>
        </p:txBody>
      </p:sp>
      <p:cxnSp>
        <p:nvCxnSpPr>
          <p:cNvPr id="22" name="直線矢印コネクタ 21"/>
          <p:cNvCxnSpPr>
            <a:stCxn id="39" idx="0"/>
            <a:endCxn id="83" idx="2"/>
          </p:cNvCxnSpPr>
          <p:nvPr/>
        </p:nvCxnSpPr>
        <p:spPr>
          <a:xfrm flipV="1">
            <a:off x="5861307" y="4830358"/>
            <a:ext cx="0" cy="91340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正方形/長方形 38"/>
          <p:cNvSpPr/>
          <p:nvPr/>
        </p:nvSpPr>
        <p:spPr>
          <a:xfrm>
            <a:off x="5007305" y="5743766"/>
            <a:ext cx="1708004"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t>予め用意された</a:t>
            </a:r>
            <a:r>
              <a:rPr lang="ja-JP" altLang="en-US" dirty="0" smtClean="0"/>
              <a:t>感情</a:t>
            </a:r>
            <a:endParaRPr lang="ja-JP" altLang="en-US" dirty="0"/>
          </a:p>
        </p:txBody>
      </p:sp>
      <p:sp>
        <p:nvSpPr>
          <p:cNvPr id="2" name="角丸四角形吹き出し 1"/>
          <p:cNvSpPr/>
          <p:nvPr/>
        </p:nvSpPr>
        <p:spPr>
          <a:xfrm>
            <a:off x="2726043" y="5699234"/>
            <a:ext cx="1989973" cy="754102"/>
          </a:xfrm>
          <a:prstGeom prst="wedgeRoundRectCallout">
            <a:avLst>
              <a:gd name="adj1" fmla="val 64328"/>
              <a:gd name="adj2" fmla="val 43099"/>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ボックス 5"/>
          <p:cNvSpPr txBox="1"/>
          <p:nvPr/>
        </p:nvSpPr>
        <p:spPr>
          <a:xfrm>
            <a:off x="2915816" y="5743766"/>
            <a:ext cx="1656184" cy="646331"/>
          </a:xfrm>
          <a:prstGeom prst="rect">
            <a:avLst/>
          </a:prstGeom>
          <a:noFill/>
        </p:spPr>
        <p:txBody>
          <a:bodyPr wrap="square" rtlCol="0">
            <a:spAutoFit/>
          </a:bodyPr>
          <a:lstStyle/>
          <a:p>
            <a:r>
              <a:rPr kumimoji="1" lang="ja-JP" altLang="en-US" b="1" dirty="0" smtClean="0"/>
              <a:t>楽しい・嬉しい</a:t>
            </a:r>
            <a:endParaRPr kumimoji="1" lang="en-US" altLang="ja-JP" b="1" dirty="0" smtClean="0"/>
          </a:p>
          <a:p>
            <a:r>
              <a:rPr lang="ja-JP" altLang="en-US" b="1" dirty="0"/>
              <a:t>悲しい</a:t>
            </a:r>
            <a:endParaRPr kumimoji="1" lang="ja-JP" altLang="en-US" b="1" dirty="0"/>
          </a:p>
        </p:txBody>
      </p:sp>
    </p:spTree>
    <p:extLst>
      <p:ext uri="{BB962C8B-B14F-4D97-AF65-F5344CB8AC3E}">
        <p14:creationId xmlns:p14="http://schemas.microsoft.com/office/powerpoint/2010/main" val="13567608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6801904" y="2492896"/>
            <a:ext cx="1382517" cy="3313216"/>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grpSp>
        <p:nvGrpSpPr>
          <p:cNvPr id="11" name="グループ化 10"/>
          <p:cNvGrpSpPr/>
          <p:nvPr/>
        </p:nvGrpSpPr>
        <p:grpSpPr>
          <a:xfrm>
            <a:off x="1408306" y="2644306"/>
            <a:ext cx="1099127" cy="3099460"/>
            <a:chOff x="1876301" y="1995055"/>
            <a:chExt cx="1465503" cy="4132613"/>
          </a:xfrm>
        </p:grpSpPr>
        <p:sp>
          <p:nvSpPr>
            <p:cNvPr id="4" name="楕円 3"/>
            <p:cNvSpPr/>
            <p:nvPr/>
          </p:nvSpPr>
          <p:spPr>
            <a:xfrm>
              <a:off x="1876301" y="1995055"/>
              <a:ext cx="1465503" cy="1413163"/>
            </a:xfrm>
            <a:prstGeom prst="ellipse">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5" name="角丸四角形 4"/>
            <p:cNvSpPr/>
            <p:nvPr/>
          </p:nvSpPr>
          <p:spPr>
            <a:xfrm>
              <a:off x="1953490" y="3598222"/>
              <a:ext cx="1311124" cy="2529446"/>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7" name="直線コネクタ 6"/>
            <p:cNvCxnSpPr>
              <a:stCxn id="4" idx="6"/>
            </p:cNvCxnSpPr>
            <p:nvPr/>
          </p:nvCxnSpPr>
          <p:spPr>
            <a:xfrm flipH="1" flipV="1">
              <a:off x="2755075" y="2695699"/>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9" name="直線コネクタ 8"/>
            <p:cNvCxnSpPr>
              <a:endCxn id="4" idx="5"/>
            </p:cNvCxnSpPr>
            <p:nvPr/>
          </p:nvCxnSpPr>
          <p:spPr>
            <a:xfrm>
              <a:off x="2755075" y="2695699"/>
              <a:ext cx="372111" cy="505566"/>
            </a:xfrm>
            <a:prstGeom prst="line">
              <a:avLst/>
            </a:prstGeom>
            <a:ln w="12700"/>
          </p:spPr>
          <p:style>
            <a:lnRef idx="1">
              <a:schemeClr val="dk1"/>
            </a:lnRef>
            <a:fillRef idx="0">
              <a:schemeClr val="dk1"/>
            </a:fillRef>
            <a:effectRef idx="0">
              <a:schemeClr val="dk1"/>
            </a:effectRef>
            <a:fontRef idx="minor">
              <a:schemeClr val="tx1"/>
            </a:fontRef>
          </p:style>
        </p:cxnSp>
        <p:sp>
          <p:nvSpPr>
            <p:cNvPr id="10" name="楕円 9"/>
            <p:cNvSpPr/>
            <p:nvPr/>
          </p:nvSpPr>
          <p:spPr>
            <a:xfrm>
              <a:off x="2648197" y="2280062"/>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grpSp>
      <p:grpSp>
        <p:nvGrpSpPr>
          <p:cNvPr id="13" name="グループ化 12"/>
          <p:cNvGrpSpPr/>
          <p:nvPr/>
        </p:nvGrpSpPr>
        <p:grpSpPr>
          <a:xfrm>
            <a:off x="6917203" y="2599774"/>
            <a:ext cx="1099127" cy="3099460"/>
            <a:chOff x="1876301" y="1995055"/>
            <a:chExt cx="1465503" cy="4132613"/>
          </a:xfrm>
        </p:grpSpPr>
        <p:sp>
          <p:nvSpPr>
            <p:cNvPr id="14" name="楕円 13"/>
            <p:cNvSpPr/>
            <p:nvPr/>
          </p:nvSpPr>
          <p:spPr>
            <a:xfrm>
              <a:off x="1876301" y="1995055"/>
              <a:ext cx="1465503" cy="1413163"/>
            </a:xfrm>
            <a:prstGeom prst="ellipse">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sp>
          <p:nvSpPr>
            <p:cNvPr id="15" name="角丸四角形 14"/>
            <p:cNvSpPr/>
            <p:nvPr/>
          </p:nvSpPr>
          <p:spPr>
            <a:xfrm>
              <a:off x="1953490" y="3598222"/>
              <a:ext cx="1311124" cy="2529446"/>
            </a:xfrm>
            <a:prstGeom prst="roundRect">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cxnSp>
          <p:nvCxnSpPr>
            <p:cNvPr id="16" name="直線コネクタ 15"/>
            <p:cNvCxnSpPr/>
            <p:nvPr/>
          </p:nvCxnSpPr>
          <p:spPr>
            <a:xfrm flipH="1" flipV="1">
              <a:off x="1927320" y="2707572"/>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H="1">
              <a:off x="2131619" y="2707572"/>
              <a:ext cx="415637" cy="554738"/>
            </a:xfrm>
            <a:prstGeom prst="line">
              <a:avLst/>
            </a:prstGeom>
            <a:ln w="12700"/>
          </p:spPr>
          <p:style>
            <a:lnRef idx="1">
              <a:schemeClr val="dk1"/>
            </a:lnRef>
            <a:fillRef idx="0">
              <a:schemeClr val="dk1"/>
            </a:fillRef>
            <a:effectRef idx="0">
              <a:schemeClr val="dk1"/>
            </a:effectRef>
            <a:fontRef idx="minor">
              <a:schemeClr val="tx1"/>
            </a:fontRef>
          </p:style>
        </p:cxnSp>
        <p:sp>
          <p:nvSpPr>
            <p:cNvPr id="18" name="楕円 17"/>
            <p:cNvSpPr/>
            <p:nvPr/>
          </p:nvSpPr>
          <p:spPr>
            <a:xfrm>
              <a:off x="2220685" y="2280061"/>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ja-JP" altLang="en-US" sz="1350"/>
            </a:p>
          </p:txBody>
        </p:sp>
      </p:grpSp>
      <p:cxnSp>
        <p:nvCxnSpPr>
          <p:cNvPr id="21" name="直線矢印コネクタ 20"/>
          <p:cNvCxnSpPr/>
          <p:nvPr/>
        </p:nvCxnSpPr>
        <p:spPr>
          <a:xfrm>
            <a:off x="2668575" y="2991658"/>
            <a:ext cx="2408561"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H="1">
            <a:off x="2624318" y="4436736"/>
            <a:ext cx="230880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1" name="テキスト ボックス 60"/>
          <p:cNvSpPr txBox="1"/>
          <p:nvPr/>
        </p:nvSpPr>
        <p:spPr>
          <a:xfrm>
            <a:off x="2726043" y="4645692"/>
            <a:ext cx="2326026" cy="369332"/>
          </a:xfrm>
          <a:prstGeom prst="rect">
            <a:avLst/>
          </a:prstGeom>
          <a:noFill/>
        </p:spPr>
        <p:txBody>
          <a:bodyPr wrap="square" rtlCol="0">
            <a:spAutoFit/>
          </a:bodyPr>
          <a:lstStyle/>
          <a:p>
            <a:r>
              <a:rPr lang="ja-JP" altLang="en-US" b="1" dirty="0"/>
              <a:t>音声合成による発話</a:t>
            </a:r>
          </a:p>
        </p:txBody>
      </p:sp>
      <p:sp>
        <p:nvSpPr>
          <p:cNvPr id="62" name="テキスト ボックス 61"/>
          <p:cNvSpPr txBox="1"/>
          <p:nvPr/>
        </p:nvSpPr>
        <p:spPr>
          <a:xfrm>
            <a:off x="3349242" y="2566944"/>
            <a:ext cx="1953879" cy="369332"/>
          </a:xfrm>
          <a:prstGeom prst="rect">
            <a:avLst/>
          </a:prstGeom>
          <a:noFill/>
        </p:spPr>
        <p:txBody>
          <a:bodyPr wrap="square" rtlCol="0">
            <a:spAutoFit/>
          </a:bodyPr>
          <a:lstStyle/>
          <a:p>
            <a:r>
              <a:rPr lang="ja-JP" altLang="en-US" b="1" dirty="0"/>
              <a:t>発話</a:t>
            </a:r>
          </a:p>
        </p:txBody>
      </p:sp>
      <p:sp>
        <p:nvSpPr>
          <p:cNvPr id="66" name="テキスト ボックス 65"/>
          <p:cNvSpPr txBox="1"/>
          <p:nvPr/>
        </p:nvSpPr>
        <p:spPr>
          <a:xfrm>
            <a:off x="1644328" y="2168097"/>
            <a:ext cx="863930" cy="369332"/>
          </a:xfrm>
          <a:prstGeom prst="rect">
            <a:avLst/>
          </a:prstGeom>
          <a:noFill/>
        </p:spPr>
        <p:txBody>
          <a:bodyPr wrap="square" rtlCol="0">
            <a:spAutoFit/>
          </a:bodyPr>
          <a:lstStyle/>
          <a:p>
            <a:r>
              <a:rPr lang="ja-JP" altLang="en-US" b="1" dirty="0" smtClean="0"/>
              <a:t>話し手</a:t>
            </a:r>
            <a:endParaRPr lang="ja-JP" altLang="en-US" b="1" dirty="0"/>
          </a:p>
        </p:txBody>
      </p:sp>
      <p:sp>
        <p:nvSpPr>
          <p:cNvPr id="67" name="テキスト ボックス 66"/>
          <p:cNvSpPr txBox="1"/>
          <p:nvPr/>
        </p:nvSpPr>
        <p:spPr>
          <a:xfrm>
            <a:off x="6775952" y="2054437"/>
            <a:ext cx="1789973" cy="369332"/>
          </a:xfrm>
          <a:prstGeom prst="rect">
            <a:avLst/>
          </a:prstGeom>
          <a:noFill/>
        </p:spPr>
        <p:txBody>
          <a:bodyPr wrap="square" rtlCol="0">
            <a:spAutoFit/>
          </a:bodyPr>
          <a:lstStyle/>
          <a:p>
            <a:r>
              <a:rPr lang="ja-JP" altLang="en-US" b="1" dirty="0" smtClean="0"/>
              <a:t>エージェント</a:t>
            </a:r>
            <a:endParaRPr lang="ja-JP" altLang="en-US" b="1" dirty="0"/>
          </a:p>
        </p:txBody>
      </p:sp>
      <p:sp>
        <p:nvSpPr>
          <p:cNvPr id="3" name="正方形/長方形 2"/>
          <p:cNvSpPr/>
          <p:nvPr/>
        </p:nvSpPr>
        <p:spPr>
          <a:xfrm>
            <a:off x="505245" y="453964"/>
            <a:ext cx="933589" cy="523220"/>
          </a:xfrm>
          <a:prstGeom prst="rect">
            <a:avLst/>
          </a:prstGeom>
        </p:spPr>
        <p:txBody>
          <a:bodyPr wrap="none">
            <a:spAutoFit/>
          </a:bodyPr>
          <a:lstStyle/>
          <a:p>
            <a:r>
              <a:rPr lang="ja-JP" altLang="en-US" sz="2800" spc="120" dirty="0" smtClean="0">
                <a:solidFill>
                  <a:srgbClr val="F79646">
                    <a:lumMod val="75000"/>
                  </a:srgbClr>
                </a:solidFill>
                <a:latin typeface="メイリオ" panose="020B0604030504040204" pitchFamily="50" charset="-128"/>
                <a:ea typeface="メイリオ" panose="020B0604030504040204" pitchFamily="50" charset="-128"/>
              </a:rPr>
              <a:t>背景</a:t>
            </a:r>
            <a:endParaRPr lang="ja-JP" altLang="en-US" dirty="0"/>
          </a:p>
        </p:txBody>
      </p:sp>
      <p:sp>
        <p:nvSpPr>
          <p:cNvPr id="12" name="正方形/長方形 11"/>
          <p:cNvSpPr/>
          <p:nvPr/>
        </p:nvSpPr>
        <p:spPr>
          <a:xfrm>
            <a:off x="5209199" y="2640128"/>
            <a:ext cx="1277182"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t>発話内容の解析</a:t>
            </a:r>
            <a:endParaRPr kumimoji="1" lang="ja-JP" altLang="en-US" dirty="0"/>
          </a:p>
        </p:txBody>
      </p:sp>
      <p:sp>
        <p:nvSpPr>
          <p:cNvPr id="83" name="正方形/長方形 82"/>
          <p:cNvSpPr/>
          <p:nvPr/>
        </p:nvSpPr>
        <p:spPr>
          <a:xfrm>
            <a:off x="5007305" y="4043113"/>
            <a:ext cx="1708004"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返答文を設定</a:t>
            </a:r>
            <a:endParaRPr lang="ja-JP" altLang="en-US" dirty="0"/>
          </a:p>
        </p:txBody>
      </p:sp>
      <p:cxnSp>
        <p:nvCxnSpPr>
          <p:cNvPr id="23" name="直線矢印コネクタ 22"/>
          <p:cNvCxnSpPr>
            <a:stCxn id="12" idx="2"/>
            <a:endCxn id="83" idx="0"/>
          </p:cNvCxnSpPr>
          <p:nvPr/>
        </p:nvCxnSpPr>
        <p:spPr>
          <a:xfrm>
            <a:off x="5847790" y="3427373"/>
            <a:ext cx="13517" cy="61574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505245" y="1399639"/>
            <a:ext cx="5634876" cy="451406"/>
          </a:xfrm>
          <a:prstGeom prst="rect">
            <a:avLst/>
          </a:prstGeom>
        </p:spPr>
        <p:txBody>
          <a:bodyPr wrap="none">
            <a:spAutoFit/>
          </a:bodyPr>
          <a:lstStyle/>
          <a:p>
            <a:pPr marL="342900" lvl="0" indent="-342900">
              <a:lnSpc>
                <a:spcPct val="120000"/>
              </a:lnSpc>
              <a:spcBef>
                <a:spcPct val="20000"/>
              </a:spcBef>
              <a:buClr>
                <a:srgbClr val="C0504D"/>
              </a:buClr>
              <a:buFont typeface="Wingdings" pitchFamily="2" charset="2"/>
              <a:buChar char="l"/>
            </a:pPr>
            <a:r>
              <a:rPr lang="ja-JP" altLang="en-US" sz="2000" spc="120" dirty="0" smtClean="0">
                <a:solidFill>
                  <a:srgbClr val="003300"/>
                </a:solidFill>
                <a:latin typeface="メイリオ" panose="020B0604030504040204" pitchFamily="50" charset="-128"/>
                <a:ea typeface="メイリオ" panose="020B0604030504040204" pitchFamily="50" charset="-128"/>
              </a:rPr>
              <a:t>従来の対話エージェントにおける音声合成</a:t>
            </a:r>
            <a:endParaRPr lang="en-US" altLang="ja-JP" sz="2000" spc="120" dirty="0">
              <a:solidFill>
                <a:srgbClr val="003300"/>
              </a:solidFill>
              <a:latin typeface="メイリオ" panose="020B0604030504040204" pitchFamily="50" charset="-128"/>
              <a:ea typeface="メイリオ" panose="020B0604030504040204" pitchFamily="50" charset="-128"/>
            </a:endParaRPr>
          </a:p>
        </p:txBody>
      </p:sp>
      <p:cxnSp>
        <p:nvCxnSpPr>
          <p:cNvPr id="22" name="直線矢印コネクタ 21"/>
          <p:cNvCxnSpPr>
            <a:stCxn id="28" idx="0"/>
            <a:endCxn id="83" idx="2"/>
          </p:cNvCxnSpPr>
          <p:nvPr/>
        </p:nvCxnSpPr>
        <p:spPr>
          <a:xfrm flipV="1">
            <a:off x="5845224" y="4830358"/>
            <a:ext cx="16083" cy="78724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8" name="正方形/長方形 27"/>
          <p:cNvSpPr/>
          <p:nvPr/>
        </p:nvSpPr>
        <p:spPr>
          <a:xfrm>
            <a:off x="4991222" y="5617603"/>
            <a:ext cx="1708004" cy="7872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抑揚</a:t>
            </a:r>
            <a:endParaRPr lang="en-US" altLang="ja-JP" dirty="0" smtClean="0"/>
          </a:p>
          <a:p>
            <a:pPr algn="ctr"/>
            <a:r>
              <a:rPr lang="ja-JP" altLang="en-US" dirty="0" smtClean="0"/>
              <a:t>データベース</a:t>
            </a:r>
            <a:endParaRPr lang="ja-JP" altLang="en-US" dirty="0"/>
          </a:p>
        </p:txBody>
      </p:sp>
      <p:grpSp>
        <p:nvGrpSpPr>
          <p:cNvPr id="39" name="グループ化 38"/>
          <p:cNvGrpSpPr/>
          <p:nvPr/>
        </p:nvGrpSpPr>
        <p:grpSpPr>
          <a:xfrm>
            <a:off x="2597114" y="5160622"/>
            <a:ext cx="2952328" cy="658273"/>
            <a:chOff x="2843808" y="6160461"/>
            <a:chExt cx="2952328" cy="658273"/>
          </a:xfrm>
        </p:grpSpPr>
        <p:sp>
          <p:nvSpPr>
            <p:cNvPr id="6" name="テキスト ボックス 5"/>
            <p:cNvSpPr txBox="1"/>
            <p:nvPr/>
          </p:nvSpPr>
          <p:spPr>
            <a:xfrm>
              <a:off x="2843808" y="6160461"/>
              <a:ext cx="2952328" cy="461665"/>
            </a:xfrm>
            <a:prstGeom prst="rect">
              <a:avLst/>
            </a:prstGeom>
            <a:noFill/>
          </p:spPr>
          <p:txBody>
            <a:bodyPr wrap="square" rtlCol="0">
              <a:spAutoFit/>
            </a:bodyPr>
            <a:lstStyle/>
            <a:p>
              <a:r>
                <a:rPr kumimoji="1" lang="ja-JP" altLang="en-US" sz="2400" dirty="0" smtClean="0">
                  <a:solidFill>
                    <a:srgbClr val="FF3399"/>
                  </a:solidFill>
                </a:rPr>
                <a:t>あ　り　が　と　う</a:t>
              </a:r>
              <a:endParaRPr kumimoji="1" lang="ja-JP" altLang="en-US" sz="2400" dirty="0">
                <a:solidFill>
                  <a:srgbClr val="FF3399"/>
                </a:solidFill>
              </a:endParaRPr>
            </a:p>
          </p:txBody>
        </p:sp>
        <p:cxnSp>
          <p:nvCxnSpPr>
            <p:cNvPr id="19" name="曲線コネクタ 18"/>
            <p:cNvCxnSpPr/>
            <p:nvPr/>
          </p:nvCxnSpPr>
          <p:spPr>
            <a:xfrm>
              <a:off x="2970485" y="6556807"/>
              <a:ext cx="288032" cy="230831"/>
            </a:xfrm>
            <a:prstGeom prst="curvedConnector3">
              <a:avLst>
                <a:gd name="adj1" fmla="val 80396"/>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7" name="曲線コネクタ 36"/>
            <p:cNvCxnSpPr/>
            <p:nvPr/>
          </p:nvCxnSpPr>
          <p:spPr>
            <a:xfrm flipV="1">
              <a:off x="3360307" y="6501864"/>
              <a:ext cx="325168" cy="269768"/>
            </a:xfrm>
            <a:prstGeom prst="curvedConnector3">
              <a:avLst>
                <a:gd name="adj1" fmla="val 73934"/>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a:off x="3889056" y="6703318"/>
              <a:ext cx="2880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曲線コネクタ 43"/>
            <p:cNvCxnSpPr/>
            <p:nvPr/>
          </p:nvCxnSpPr>
          <p:spPr>
            <a:xfrm flipV="1">
              <a:off x="4310557" y="6526178"/>
              <a:ext cx="325168" cy="269768"/>
            </a:xfrm>
            <a:prstGeom prst="curvedConnector3">
              <a:avLst>
                <a:gd name="adj1" fmla="val 73934"/>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曲線コネクタ 44"/>
            <p:cNvCxnSpPr/>
            <p:nvPr/>
          </p:nvCxnSpPr>
          <p:spPr>
            <a:xfrm>
              <a:off x="4863289" y="6587903"/>
              <a:ext cx="288032" cy="230831"/>
            </a:xfrm>
            <a:prstGeom prst="curvedConnector3">
              <a:avLst>
                <a:gd name="adj1" fmla="val 80396"/>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42" name="テキスト ボックス 41"/>
          <p:cNvSpPr txBox="1"/>
          <p:nvPr/>
        </p:nvSpPr>
        <p:spPr>
          <a:xfrm>
            <a:off x="5853265" y="4964173"/>
            <a:ext cx="798925" cy="646331"/>
          </a:xfrm>
          <a:prstGeom prst="rect">
            <a:avLst/>
          </a:prstGeom>
          <a:noFill/>
        </p:spPr>
        <p:txBody>
          <a:bodyPr wrap="square" rtlCol="0">
            <a:spAutoFit/>
          </a:bodyPr>
          <a:lstStyle/>
          <a:p>
            <a:r>
              <a:rPr kumimoji="1" lang="ja-JP" altLang="en-US" dirty="0" smtClean="0"/>
              <a:t>抑揚データ</a:t>
            </a:r>
            <a:endParaRPr kumimoji="1" lang="ja-JP" altLang="en-US" dirty="0"/>
          </a:p>
        </p:txBody>
      </p:sp>
      <p:sp>
        <p:nvSpPr>
          <p:cNvPr id="2" name="角丸四角形吹き出し 1"/>
          <p:cNvSpPr/>
          <p:nvPr/>
        </p:nvSpPr>
        <p:spPr>
          <a:xfrm>
            <a:off x="2668575" y="5160622"/>
            <a:ext cx="2264545" cy="788658"/>
          </a:xfrm>
          <a:prstGeom prst="wedgeRoundRectCallout">
            <a:avLst>
              <a:gd name="adj1" fmla="val 52388"/>
              <a:gd name="adj2" fmla="val 84143"/>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5989203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背景</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5</a:t>
            </a:fld>
            <a:endParaRPr kumimoji="1" lang="ja-JP" altLang="en-US" dirty="0"/>
          </a:p>
        </p:txBody>
      </p:sp>
      <p:sp>
        <p:nvSpPr>
          <p:cNvPr id="5" name="コンテンツ プレースホルダー 4"/>
          <p:cNvSpPr>
            <a:spLocks noGrp="1"/>
          </p:cNvSpPr>
          <p:nvPr>
            <p:ph idx="1"/>
          </p:nvPr>
        </p:nvSpPr>
        <p:spPr>
          <a:xfrm>
            <a:off x="459770" y="1427137"/>
            <a:ext cx="8229600" cy="486386"/>
          </a:xfrm>
        </p:spPr>
        <p:txBody>
          <a:bodyPr/>
          <a:lstStyle/>
          <a:p>
            <a:r>
              <a:rPr lang="ja-JP" altLang="en-US" dirty="0"/>
              <a:t>人間同士の</a:t>
            </a:r>
            <a:r>
              <a:rPr lang="ja-JP" altLang="en-US" dirty="0" smtClean="0"/>
              <a:t>会話</a:t>
            </a:r>
            <a:r>
              <a:rPr lang="en-US" altLang="ja-JP" baseline="30000" dirty="0" smtClean="0"/>
              <a:t>[1]</a:t>
            </a:r>
            <a:endParaRPr lang="en-US" altLang="ja-JP" dirty="0"/>
          </a:p>
          <a:p>
            <a:pPr marL="0" indent="0">
              <a:buNone/>
            </a:pPr>
            <a:endParaRPr kumimoji="1" lang="ja-JP" altLang="en-US" dirty="0"/>
          </a:p>
        </p:txBody>
      </p:sp>
      <p:grpSp>
        <p:nvGrpSpPr>
          <p:cNvPr id="26" name="グループ化 25"/>
          <p:cNvGrpSpPr/>
          <p:nvPr/>
        </p:nvGrpSpPr>
        <p:grpSpPr>
          <a:xfrm>
            <a:off x="1408051" y="2698397"/>
            <a:ext cx="1099127" cy="3099460"/>
            <a:chOff x="1876301" y="1995055"/>
            <a:chExt cx="1465503" cy="4132613"/>
          </a:xfrm>
        </p:grpSpPr>
        <p:sp>
          <p:nvSpPr>
            <p:cNvPr id="27" name="楕円 26"/>
            <p:cNvSpPr/>
            <p:nvPr/>
          </p:nvSpPr>
          <p:spPr>
            <a:xfrm>
              <a:off x="1876301" y="1995055"/>
              <a:ext cx="1465503" cy="1413163"/>
            </a:xfrm>
            <a:prstGeom prst="ellipse">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28" name="角丸四角形 27"/>
            <p:cNvSpPr/>
            <p:nvPr/>
          </p:nvSpPr>
          <p:spPr>
            <a:xfrm>
              <a:off x="1953490" y="3598222"/>
              <a:ext cx="1311124" cy="2529446"/>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29" name="直線コネクタ 28"/>
            <p:cNvCxnSpPr>
              <a:stCxn id="27" idx="6"/>
            </p:cNvCxnSpPr>
            <p:nvPr/>
          </p:nvCxnSpPr>
          <p:spPr>
            <a:xfrm flipH="1" flipV="1">
              <a:off x="2755075" y="2695699"/>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30" name="直線コネクタ 29"/>
            <p:cNvCxnSpPr>
              <a:endCxn id="27" idx="5"/>
            </p:cNvCxnSpPr>
            <p:nvPr/>
          </p:nvCxnSpPr>
          <p:spPr>
            <a:xfrm>
              <a:off x="2755075" y="2695699"/>
              <a:ext cx="372111" cy="505566"/>
            </a:xfrm>
            <a:prstGeom prst="line">
              <a:avLst/>
            </a:prstGeom>
            <a:ln w="12700"/>
          </p:spPr>
          <p:style>
            <a:lnRef idx="1">
              <a:schemeClr val="dk1"/>
            </a:lnRef>
            <a:fillRef idx="0">
              <a:schemeClr val="dk1"/>
            </a:fillRef>
            <a:effectRef idx="0">
              <a:schemeClr val="dk1"/>
            </a:effectRef>
            <a:fontRef idx="minor">
              <a:schemeClr val="tx1"/>
            </a:fontRef>
          </p:style>
        </p:cxnSp>
        <p:sp>
          <p:nvSpPr>
            <p:cNvPr id="31" name="楕円 30"/>
            <p:cNvSpPr/>
            <p:nvPr/>
          </p:nvSpPr>
          <p:spPr>
            <a:xfrm>
              <a:off x="2648197" y="2280062"/>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grpSp>
      <p:grpSp>
        <p:nvGrpSpPr>
          <p:cNvPr id="32" name="グループ化 31"/>
          <p:cNvGrpSpPr/>
          <p:nvPr/>
        </p:nvGrpSpPr>
        <p:grpSpPr>
          <a:xfrm>
            <a:off x="6916123" y="2700894"/>
            <a:ext cx="1099127" cy="3099460"/>
            <a:chOff x="1876301" y="1995055"/>
            <a:chExt cx="1465503" cy="4132613"/>
          </a:xfrm>
        </p:grpSpPr>
        <p:sp>
          <p:nvSpPr>
            <p:cNvPr id="38" name="楕円 37"/>
            <p:cNvSpPr/>
            <p:nvPr/>
          </p:nvSpPr>
          <p:spPr>
            <a:xfrm>
              <a:off x="1876301" y="1995055"/>
              <a:ext cx="1465503" cy="1413163"/>
            </a:xfrm>
            <a:prstGeom prst="ellipse">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sp>
          <p:nvSpPr>
            <p:cNvPr id="39" name="角丸四角形 38"/>
            <p:cNvSpPr/>
            <p:nvPr/>
          </p:nvSpPr>
          <p:spPr>
            <a:xfrm>
              <a:off x="1953490" y="3598222"/>
              <a:ext cx="1311124" cy="2529446"/>
            </a:xfrm>
            <a:prstGeom prst="roundRect">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cxnSp>
          <p:nvCxnSpPr>
            <p:cNvPr id="40" name="直線コネクタ 39"/>
            <p:cNvCxnSpPr/>
            <p:nvPr/>
          </p:nvCxnSpPr>
          <p:spPr>
            <a:xfrm flipH="1" flipV="1">
              <a:off x="1927320" y="2707572"/>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a:off x="2131619" y="2707572"/>
              <a:ext cx="415637" cy="554738"/>
            </a:xfrm>
            <a:prstGeom prst="line">
              <a:avLst/>
            </a:prstGeom>
            <a:ln w="12700"/>
          </p:spPr>
          <p:style>
            <a:lnRef idx="1">
              <a:schemeClr val="dk1"/>
            </a:lnRef>
            <a:fillRef idx="0">
              <a:schemeClr val="dk1"/>
            </a:fillRef>
            <a:effectRef idx="0">
              <a:schemeClr val="dk1"/>
            </a:effectRef>
            <a:fontRef idx="minor">
              <a:schemeClr val="tx1"/>
            </a:fontRef>
          </p:style>
        </p:cxnSp>
        <p:sp>
          <p:nvSpPr>
            <p:cNvPr id="43" name="楕円 42"/>
            <p:cNvSpPr/>
            <p:nvPr/>
          </p:nvSpPr>
          <p:spPr>
            <a:xfrm>
              <a:off x="2220685" y="2280061"/>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ja-JP" altLang="en-US" sz="1350"/>
            </a:p>
          </p:txBody>
        </p:sp>
      </p:grpSp>
      <p:cxnSp>
        <p:nvCxnSpPr>
          <p:cNvPr id="45" name="直線矢印コネクタ 44"/>
          <p:cNvCxnSpPr>
            <a:stCxn id="61" idx="3"/>
            <a:endCxn id="13" idx="1"/>
          </p:cNvCxnSpPr>
          <p:nvPr/>
        </p:nvCxnSpPr>
        <p:spPr>
          <a:xfrm>
            <a:off x="3957495" y="3110914"/>
            <a:ext cx="1417157"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p:cNvCxnSpPr>
            <a:stCxn id="57" idx="1"/>
            <a:endCxn id="60" idx="3"/>
          </p:cNvCxnSpPr>
          <p:nvPr/>
        </p:nvCxnSpPr>
        <p:spPr>
          <a:xfrm flipH="1" flipV="1">
            <a:off x="3957494" y="4338398"/>
            <a:ext cx="1412002" cy="8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9" name="テキスト ボックス 48"/>
          <p:cNvSpPr txBox="1"/>
          <p:nvPr/>
        </p:nvSpPr>
        <p:spPr>
          <a:xfrm>
            <a:off x="4050989" y="4477835"/>
            <a:ext cx="1177212" cy="369332"/>
          </a:xfrm>
          <a:prstGeom prst="rect">
            <a:avLst/>
          </a:prstGeom>
          <a:noFill/>
        </p:spPr>
        <p:txBody>
          <a:bodyPr wrap="square" rtlCol="0">
            <a:spAutoFit/>
          </a:bodyPr>
          <a:lstStyle/>
          <a:p>
            <a:pPr algn="ctr"/>
            <a:r>
              <a:rPr lang="ja-JP" altLang="en-US" b="1" dirty="0" smtClean="0"/>
              <a:t>発話</a:t>
            </a:r>
            <a:endParaRPr lang="ja-JP" altLang="en-US" b="1" dirty="0"/>
          </a:p>
        </p:txBody>
      </p:sp>
      <p:sp>
        <p:nvSpPr>
          <p:cNvPr id="50" name="テキスト ボックス 49"/>
          <p:cNvSpPr txBox="1"/>
          <p:nvPr/>
        </p:nvSpPr>
        <p:spPr>
          <a:xfrm>
            <a:off x="4251262" y="2698397"/>
            <a:ext cx="1953879" cy="369332"/>
          </a:xfrm>
          <a:prstGeom prst="rect">
            <a:avLst/>
          </a:prstGeom>
          <a:noFill/>
        </p:spPr>
        <p:txBody>
          <a:bodyPr wrap="square" rtlCol="0">
            <a:spAutoFit/>
          </a:bodyPr>
          <a:lstStyle/>
          <a:p>
            <a:r>
              <a:rPr lang="ja-JP" altLang="en-US" b="1" dirty="0"/>
              <a:t>発話</a:t>
            </a:r>
          </a:p>
        </p:txBody>
      </p:sp>
      <p:sp>
        <p:nvSpPr>
          <p:cNvPr id="51" name="テキスト ボックス 50"/>
          <p:cNvSpPr txBox="1"/>
          <p:nvPr/>
        </p:nvSpPr>
        <p:spPr>
          <a:xfrm>
            <a:off x="1643248" y="2269217"/>
            <a:ext cx="863930" cy="369332"/>
          </a:xfrm>
          <a:prstGeom prst="rect">
            <a:avLst/>
          </a:prstGeom>
          <a:noFill/>
        </p:spPr>
        <p:txBody>
          <a:bodyPr wrap="square" rtlCol="0">
            <a:spAutoFit/>
          </a:bodyPr>
          <a:lstStyle/>
          <a:p>
            <a:r>
              <a:rPr lang="ja-JP" altLang="en-US" b="1" dirty="0" smtClean="0"/>
              <a:t>話し手</a:t>
            </a:r>
            <a:endParaRPr lang="ja-JP" altLang="en-US" b="1" dirty="0"/>
          </a:p>
        </p:txBody>
      </p:sp>
      <p:sp>
        <p:nvSpPr>
          <p:cNvPr id="52" name="テキスト ボックス 51"/>
          <p:cNvSpPr txBox="1"/>
          <p:nvPr/>
        </p:nvSpPr>
        <p:spPr>
          <a:xfrm>
            <a:off x="6499447" y="2221195"/>
            <a:ext cx="1789973" cy="369332"/>
          </a:xfrm>
          <a:prstGeom prst="rect">
            <a:avLst/>
          </a:prstGeom>
          <a:noFill/>
        </p:spPr>
        <p:txBody>
          <a:bodyPr wrap="square" rtlCol="0">
            <a:spAutoFit/>
          </a:bodyPr>
          <a:lstStyle/>
          <a:p>
            <a:pPr algn="ctr"/>
            <a:r>
              <a:rPr lang="ja-JP" altLang="en-US" b="1" dirty="0"/>
              <a:t>聴き手</a:t>
            </a:r>
          </a:p>
        </p:txBody>
      </p:sp>
      <p:sp>
        <p:nvSpPr>
          <p:cNvPr id="13" name="正方形/長方形 12"/>
          <p:cNvSpPr/>
          <p:nvPr/>
        </p:nvSpPr>
        <p:spPr>
          <a:xfrm>
            <a:off x="5374652" y="2719486"/>
            <a:ext cx="1293237" cy="7828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t>韻律情報を認識</a:t>
            </a:r>
            <a:endParaRPr kumimoji="1" lang="ja-JP" altLang="en-US" dirty="0"/>
          </a:p>
        </p:txBody>
      </p:sp>
      <p:sp>
        <p:nvSpPr>
          <p:cNvPr id="57" name="正方形/長方形 56"/>
          <p:cNvSpPr/>
          <p:nvPr/>
        </p:nvSpPr>
        <p:spPr>
          <a:xfrm>
            <a:off x="5369496" y="3947801"/>
            <a:ext cx="1293237" cy="7828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発</a:t>
            </a:r>
            <a:r>
              <a:rPr kumimoji="1" lang="ja-JP" altLang="en-US" dirty="0" smtClean="0"/>
              <a:t>話する韻律を決定</a:t>
            </a:r>
            <a:endParaRPr kumimoji="1" lang="ja-JP" altLang="en-US" dirty="0"/>
          </a:p>
        </p:txBody>
      </p:sp>
      <p:sp>
        <p:nvSpPr>
          <p:cNvPr id="60" name="正方形/長方形 59"/>
          <p:cNvSpPr/>
          <p:nvPr/>
        </p:nvSpPr>
        <p:spPr>
          <a:xfrm>
            <a:off x="2664257" y="3946970"/>
            <a:ext cx="1293237" cy="7828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t>韻律情報を認識</a:t>
            </a:r>
            <a:endParaRPr kumimoji="1" lang="ja-JP" altLang="en-US" dirty="0"/>
          </a:p>
        </p:txBody>
      </p:sp>
      <p:sp>
        <p:nvSpPr>
          <p:cNvPr id="61" name="正方形/長方形 60"/>
          <p:cNvSpPr/>
          <p:nvPr/>
        </p:nvSpPr>
        <p:spPr>
          <a:xfrm>
            <a:off x="2664258" y="2719486"/>
            <a:ext cx="1293237" cy="7828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発</a:t>
            </a:r>
            <a:r>
              <a:rPr kumimoji="1" lang="ja-JP" altLang="en-US" dirty="0" smtClean="0"/>
              <a:t>話する韻律を決定</a:t>
            </a:r>
            <a:endParaRPr kumimoji="1" lang="ja-JP" altLang="en-US" dirty="0"/>
          </a:p>
        </p:txBody>
      </p:sp>
      <p:cxnSp>
        <p:nvCxnSpPr>
          <p:cNvPr id="15" name="直線矢印コネクタ 14"/>
          <p:cNvCxnSpPr>
            <a:stCxn id="13" idx="2"/>
            <a:endCxn id="57" idx="0"/>
          </p:cNvCxnSpPr>
          <p:nvPr/>
        </p:nvCxnSpPr>
        <p:spPr>
          <a:xfrm flipH="1">
            <a:off x="6016115" y="3502342"/>
            <a:ext cx="5156" cy="445459"/>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a:stCxn id="60" idx="0"/>
            <a:endCxn id="61" idx="2"/>
          </p:cNvCxnSpPr>
          <p:nvPr/>
        </p:nvCxnSpPr>
        <p:spPr>
          <a:xfrm flipV="1">
            <a:off x="3310876" y="3502342"/>
            <a:ext cx="1" cy="44462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68" name="テキスト ボックス 67"/>
          <p:cNvSpPr txBox="1"/>
          <p:nvPr/>
        </p:nvSpPr>
        <p:spPr>
          <a:xfrm>
            <a:off x="1408051" y="5949280"/>
            <a:ext cx="6476317" cy="369332"/>
          </a:xfrm>
          <a:prstGeom prst="rect">
            <a:avLst/>
          </a:prstGeom>
          <a:noFill/>
        </p:spPr>
        <p:txBody>
          <a:bodyPr wrap="square" rtlCol="0">
            <a:spAutoFit/>
          </a:bodyPr>
          <a:lstStyle/>
          <a:p>
            <a:r>
              <a:rPr lang="ja-JP" altLang="en-US" dirty="0" smtClean="0"/>
              <a:t>韻律情報・</a:t>
            </a:r>
            <a:r>
              <a:rPr lang="ja-JP" altLang="en-US" dirty="0"/>
              <a:t>・・</a:t>
            </a:r>
            <a:r>
              <a:rPr lang="ja-JP" altLang="en-US" dirty="0" smtClean="0"/>
              <a:t>発話における強弱、</a:t>
            </a:r>
            <a:r>
              <a:rPr lang="ja-JP" altLang="en-US" dirty="0"/>
              <a:t>長短、高低などから</a:t>
            </a:r>
            <a:r>
              <a:rPr lang="ja-JP" altLang="en-US" dirty="0" smtClean="0"/>
              <a:t>なる情報</a:t>
            </a:r>
            <a:endParaRPr kumimoji="1" lang="ja-JP" altLang="en-US" dirty="0"/>
          </a:p>
        </p:txBody>
      </p:sp>
      <p:sp>
        <p:nvSpPr>
          <p:cNvPr id="3" name="正方形/長方形 2"/>
          <p:cNvSpPr/>
          <p:nvPr/>
        </p:nvSpPr>
        <p:spPr>
          <a:xfrm>
            <a:off x="1168307" y="6483250"/>
            <a:ext cx="6990375" cy="276999"/>
          </a:xfrm>
          <a:prstGeom prst="rect">
            <a:avLst/>
          </a:prstGeom>
        </p:spPr>
        <p:txBody>
          <a:bodyPr wrap="square">
            <a:spAutoFit/>
          </a:bodyPr>
          <a:lstStyle/>
          <a:p>
            <a:pPr algn="ctr"/>
            <a:r>
              <a:rPr lang="en-US" altLang="ja-JP" sz="1200" kern="100" dirty="0" smtClean="0">
                <a:solidFill>
                  <a:schemeClr val="bg1">
                    <a:lumMod val="50000"/>
                  </a:schemeClr>
                </a:solidFill>
                <a:latin typeface="Times New Roman" panose="02020603050405020304" pitchFamily="18" charset="0"/>
                <a:ea typeface="ＭＳ 明朝" panose="02020609040205080304" pitchFamily="17" charset="-128"/>
                <a:cs typeface="Times New Roman" panose="02020603050405020304" pitchFamily="18" charset="0"/>
              </a:rPr>
              <a:t>[1] </a:t>
            </a:r>
            <a:r>
              <a:rPr lang="ja-JP" altLang="ja-JP" sz="1200" kern="100" dirty="0" smtClean="0">
                <a:solidFill>
                  <a:schemeClr val="bg1">
                    <a:lumMod val="50000"/>
                  </a:schemeClr>
                </a:solidFill>
                <a:latin typeface="Times New Roman" panose="02020603050405020304" pitchFamily="18" charset="0"/>
                <a:ea typeface="ＭＳ 明朝" panose="02020609040205080304" pitchFamily="17" charset="-128"/>
                <a:cs typeface="Times New Roman" panose="02020603050405020304" pitchFamily="18" charset="0"/>
              </a:rPr>
              <a:t>西村</a:t>
            </a:r>
            <a:r>
              <a:rPr lang="ja-JP" altLang="ja-JP" sz="1200" kern="100" dirty="0" smtClean="0">
                <a:solidFill>
                  <a:schemeClr val="bg1">
                    <a:lumMod val="50000"/>
                  </a:schemeClr>
                </a:solidFill>
                <a:ea typeface="Times New Roman" panose="02020603050405020304" pitchFamily="18" charset="0"/>
              </a:rPr>
              <a:t> </a:t>
            </a:r>
            <a:r>
              <a:rPr lang="ja-JP" altLang="ja-JP" sz="1200" kern="100" dirty="0">
                <a:solidFill>
                  <a:schemeClr val="bg1">
                    <a:lumMod val="50000"/>
                  </a:schemeClr>
                </a:solidFill>
                <a:latin typeface="Times New Roman" panose="02020603050405020304" pitchFamily="18" charset="0"/>
                <a:ea typeface="ＭＳ 明朝" panose="02020609040205080304" pitchFamily="17" charset="-128"/>
                <a:cs typeface="Times New Roman" panose="02020603050405020304" pitchFamily="18" charset="0"/>
              </a:rPr>
              <a:t>良太　“音声対話における韻律変化をもたらす要因分析</a:t>
            </a:r>
            <a:endParaRPr lang="ja-JP" altLang="en-US" sz="1200" dirty="0">
              <a:solidFill>
                <a:schemeClr val="bg1">
                  <a:lumMod val="50000"/>
                </a:schemeClr>
              </a:solidFill>
            </a:endParaRPr>
          </a:p>
        </p:txBody>
      </p:sp>
    </p:spTree>
    <p:extLst>
      <p:ext uri="{BB962C8B-B14F-4D97-AF65-F5344CB8AC3E}">
        <p14:creationId xmlns:p14="http://schemas.microsoft.com/office/powerpoint/2010/main" val="30202665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目的</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6</a:t>
            </a:fld>
            <a:endParaRPr kumimoji="1" lang="ja-JP" altLang="en-US" dirty="0"/>
          </a:p>
        </p:txBody>
      </p:sp>
      <p:sp>
        <p:nvSpPr>
          <p:cNvPr id="10" name="角丸四角形 9"/>
          <p:cNvSpPr/>
          <p:nvPr/>
        </p:nvSpPr>
        <p:spPr>
          <a:xfrm>
            <a:off x="647564" y="1630615"/>
            <a:ext cx="7848872" cy="1584176"/>
          </a:xfrm>
          <a:prstGeom prst="roundRect">
            <a:avLst/>
          </a:prstGeom>
          <a:solidFill>
            <a:schemeClr val="accent5">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800" dirty="0">
                <a:solidFill>
                  <a:schemeClr val="tx1"/>
                </a:solidFill>
              </a:rPr>
              <a:t>相手</a:t>
            </a:r>
            <a:r>
              <a:rPr lang="ja-JP" altLang="en-US" sz="2800" dirty="0" smtClean="0">
                <a:solidFill>
                  <a:schemeClr val="tx1"/>
                </a:solidFill>
              </a:rPr>
              <a:t>の韻律に</a:t>
            </a:r>
            <a:r>
              <a:rPr lang="ja-JP" altLang="en-US" sz="2800" dirty="0">
                <a:solidFill>
                  <a:schemeClr val="tx1"/>
                </a:solidFill>
              </a:rPr>
              <a:t>合わせた音声応答を行い</a:t>
            </a:r>
            <a:r>
              <a:rPr lang="ja-JP" altLang="en-US" sz="2800" dirty="0" smtClean="0">
                <a:solidFill>
                  <a:schemeClr val="tx1"/>
                </a:solidFill>
              </a:rPr>
              <a:t>、話者</a:t>
            </a:r>
            <a:r>
              <a:rPr lang="ja-JP" altLang="en-US" sz="2800" dirty="0">
                <a:solidFill>
                  <a:schemeClr val="tx1"/>
                </a:solidFill>
              </a:rPr>
              <a:t>の発言を自然に引き出す対話エージェントの実現</a:t>
            </a:r>
            <a:endParaRPr lang="en-US" altLang="ja-JP" sz="2800" dirty="0">
              <a:solidFill>
                <a:schemeClr val="tx1"/>
              </a:solidFill>
            </a:endParaRPr>
          </a:p>
        </p:txBody>
      </p:sp>
      <p:sp>
        <p:nvSpPr>
          <p:cNvPr id="7" name="下矢印 6"/>
          <p:cNvSpPr/>
          <p:nvPr/>
        </p:nvSpPr>
        <p:spPr>
          <a:xfrm>
            <a:off x="4247964" y="3462439"/>
            <a:ext cx="648072" cy="576064"/>
          </a:xfrm>
          <a:prstGeom prst="downArrow">
            <a:avLst/>
          </a:prstGeom>
          <a:solidFill>
            <a:schemeClr val="tx1">
              <a:lumMod val="85000"/>
              <a:lumOff val="1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ボックス 8"/>
          <p:cNvSpPr txBox="1"/>
          <p:nvPr/>
        </p:nvSpPr>
        <p:spPr>
          <a:xfrm>
            <a:off x="1331640" y="4175502"/>
            <a:ext cx="6984776" cy="523220"/>
          </a:xfrm>
          <a:prstGeom prst="rect">
            <a:avLst/>
          </a:prstGeom>
          <a:noFill/>
        </p:spPr>
        <p:txBody>
          <a:bodyPr wrap="square" rtlCol="0">
            <a:spAutoFit/>
          </a:bodyPr>
          <a:lstStyle/>
          <a:p>
            <a:pPr algn="ctr"/>
            <a:r>
              <a:rPr lang="ja-JP" altLang="en-US" sz="2800" u="sng" dirty="0" smtClean="0"/>
              <a:t>「あいづち」の対話応答に着目する</a:t>
            </a:r>
            <a:endParaRPr kumimoji="1" lang="ja-JP" altLang="en-US" sz="2800" u="sng" dirty="0"/>
          </a:p>
        </p:txBody>
      </p:sp>
    </p:spTree>
    <p:extLst>
      <p:ext uri="{BB962C8B-B14F-4D97-AF65-F5344CB8AC3E}">
        <p14:creationId xmlns:p14="http://schemas.microsoft.com/office/powerpoint/2010/main" val="34227330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先行研究</a:t>
            </a:r>
            <a:endParaRPr kumimoji="1" lang="ja-JP" altLang="en-US" dirty="0"/>
          </a:p>
        </p:txBody>
      </p:sp>
      <p:sp>
        <p:nvSpPr>
          <p:cNvPr id="3" name="コンテンツ プレースホルダー 2"/>
          <p:cNvSpPr>
            <a:spLocks noGrp="1"/>
          </p:cNvSpPr>
          <p:nvPr>
            <p:ph idx="1"/>
          </p:nvPr>
        </p:nvSpPr>
        <p:spPr>
          <a:xfrm>
            <a:off x="457200" y="1214422"/>
            <a:ext cx="8229600" cy="4518834"/>
          </a:xfrm>
        </p:spPr>
        <p:txBody>
          <a:bodyPr>
            <a:normAutofit/>
          </a:bodyPr>
          <a:lstStyle/>
          <a:p>
            <a:pPr marL="0" indent="0">
              <a:buNone/>
            </a:pPr>
            <a:endParaRPr lang="en-US" altLang="ja-JP" dirty="0"/>
          </a:p>
          <a:p>
            <a:r>
              <a:rPr lang="ja-JP" altLang="ja-JP" dirty="0" smtClean="0"/>
              <a:t>ヤマハ</a:t>
            </a:r>
            <a:r>
              <a:rPr lang="ja-JP" altLang="ja-JP" dirty="0"/>
              <a:t>の</a:t>
            </a:r>
            <a:r>
              <a:rPr lang="en-US" altLang="ja-JP" dirty="0" err="1" smtClean="0"/>
              <a:t>HEARTalk</a:t>
            </a:r>
            <a:r>
              <a:rPr lang="en-US" altLang="ja-JP" baseline="30000" dirty="0"/>
              <a:t> </a:t>
            </a:r>
            <a:r>
              <a:rPr lang="en-US" altLang="ja-JP" baseline="30000" dirty="0" smtClean="0"/>
              <a:t>[2]</a:t>
            </a:r>
            <a:r>
              <a:rPr lang="ja-JP" altLang="ja-JP" dirty="0" smtClean="0"/>
              <a:t>は</a:t>
            </a:r>
            <a:r>
              <a:rPr lang="ja-JP" altLang="ja-JP" dirty="0"/>
              <a:t>話し手の韻律をリアルタイムに解析し、その応答に適した自然な韻律を返すことができる対話システムで</a:t>
            </a:r>
            <a:r>
              <a:rPr lang="ja-JP" altLang="ja-JP" dirty="0" smtClean="0"/>
              <a:t>ある</a:t>
            </a:r>
            <a:endParaRPr lang="en-US" altLang="ja-JP" dirty="0" smtClean="0"/>
          </a:p>
          <a:p>
            <a:endParaRPr lang="en-US" altLang="ja-JP" dirty="0"/>
          </a:p>
          <a:p>
            <a:r>
              <a:rPr lang="ja-JP" altLang="en-US" dirty="0" smtClean="0"/>
              <a:t>西村ら</a:t>
            </a:r>
            <a:r>
              <a:rPr lang="en-US" altLang="ja-JP" baseline="30000" dirty="0" smtClean="0"/>
              <a:t>[3]</a:t>
            </a:r>
            <a:r>
              <a:rPr lang="ja-JP" altLang="en-US" dirty="0" smtClean="0"/>
              <a:t>の考案した韻律においては、会話における韻律の同調に加え、音声認識を用いており、あいづち以外にもいくつかの返答文の生成を可能にしている</a:t>
            </a:r>
            <a:endParaRPr lang="en-US" altLang="ja-JP" baseline="30000"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7</a:t>
            </a:fld>
            <a:endParaRPr kumimoji="1" lang="ja-JP" altLang="en-US" dirty="0"/>
          </a:p>
        </p:txBody>
      </p:sp>
      <p:sp>
        <p:nvSpPr>
          <p:cNvPr id="5" name="テキスト ボックス 4"/>
          <p:cNvSpPr txBox="1"/>
          <p:nvPr/>
        </p:nvSpPr>
        <p:spPr>
          <a:xfrm>
            <a:off x="1187624" y="5715611"/>
            <a:ext cx="7931224" cy="415498"/>
          </a:xfrm>
          <a:prstGeom prst="rect">
            <a:avLst/>
          </a:prstGeom>
          <a:noFill/>
        </p:spPr>
        <p:txBody>
          <a:bodyPr wrap="square" rtlCol="0">
            <a:spAutoFit/>
          </a:bodyPr>
          <a:lstStyle/>
          <a:p>
            <a:r>
              <a:rPr kumimoji="1" lang="en-US" altLang="ja-JP" sz="1050" dirty="0" smtClean="0">
                <a:solidFill>
                  <a:schemeClr val="bg1">
                    <a:lumMod val="50000"/>
                  </a:schemeClr>
                </a:solidFill>
              </a:rPr>
              <a:t>[</a:t>
            </a:r>
            <a:r>
              <a:rPr lang="en-US" altLang="ja-JP" sz="1050" dirty="0">
                <a:solidFill>
                  <a:schemeClr val="bg1">
                    <a:lumMod val="50000"/>
                  </a:schemeClr>
                </a:solidFill>
              </a:rPr>
              <a:t>2</a:t>
            </a:r>
            <a:r>
              <a:rPr kumimoji="1" lang="en-US" altLang="ja-JP" sz="1050" dirty="0" smtClean="0">
                <a:solidFill>
                  <a:schemeClr val="bg1">
                    <a:lumMod val="50000"/>
                  </a:schemeClr>
                </a:solidFill>
              </a:rPr>
              <a:t>] </a:t>
            </a:r>
            <a:r>
              <a:rPr lang="en-US" altLang="ja-JP" sz="1050" dirty="0" smtClean="0">
                <a:solidFill>
                  <a:schemeClr val="bg1">
                    <a:lumMod val="50000"/>
                  </a:schemeClr>
                </a:solidFill>
              </a:rPr>
              <a:t>“</a:t>
            </a:r>
            <a:r>
              <a:rPr lang="ja-JP" altLang="ja-JP" sz="1050" dirty="0">
                <a:solidFill>
                  <a:schemeClr val="bg1">
                    <a:lumMod val="50000"/>
                  </a:schemeClr>
                </a:solidFill>
              </a:rPr>
              <a:t>心が感じられる音声対話システム</a:t>
            </a:r>
            <a:r>
              <a:rPr lang="en-US" altLang="ja-JP" sz="1050" dirty="0">
                <a:solidFill>
                  <a:schemeClr val="bg1">
                    <a:lumMod val="50000"/>
                  </a:schemeClr>
                </a:solidFill>
              </a:rPr>
              <a:t>” </a:t>
            </a:r>
            <a:r>
              <a:rPr lang="en-US" altLang="ja-JP" sz="1050" dirty="0" err="1">
                <a:solidFill>
                  <a:schemeClr val="bg1">
                    <a:lumMod val="50000"/>
                  </a:schemeClr>
                </a:solidFill>
              </a:rPr>
              <a:t>HEARTalk</a:t>
            </a:r>
            <a:r>
              <a:rPr lang="ja-JP" altLang="ja-JP" sz="1050" dirty="0" smtClean="0">
                <a:solidFill>
                  <a:schemeClr val="bg1">
                    <a:lumMod val="50000"/>
                  </a:schemeClr>
                </a:solidFill>
              </a:rPr>
              <a:t>™</a:t>
            </a:r>
            <a:r>
              <a:rPr lang="en-US" altLang="ja-JP" sz="1050" dirty="0" smtClean="0">
                <a:solidFill>
                  <a:schemeClr val="bg1">
                    <a:lumMod val="50000"/>
                  </a:schemeClr>
                </a:solidFill>
              </a:rPr>
              <a:t>”    </a:t>
            </a:r>
            <a:r>
              <a:rPr lang="ja-JP" altLang="en-US" sz="1050" dirty="0" smtClean="0">
                <a:solidFill>
                  <a:schemeClr val="bg1">
                    <a:lumMod val="50000"/>
                  </a:schemeClr>
                </a:solidFill>
              </a:rPr>
              <a:t>（</a:t>
            </a:r>
            <a:r>
              <a:rPr lang="en-US" altLang="ja-JP" sz="1050" dirty="0" smtClean="0">
                <a:solidFill>
                  <a:schemeClr val="bg1">
                    <a:lumMod val="50000"/>
                  </a:schemeClr>
                </a:solidFill>
              </a:rPr>
              <a:t>2016</a:t>
            </a:r>
            <a:r>
              <a:rPr lang="ja-JP" altLang="en-US" sz="1050" dirty="0" smtClean="0">
                <a:solidFill>
                  <a:schemeClr val="bg1">
                    <a:lumMod val="50000"/>
                  </a:schemeClr>
                </a:solidFill>
              </a:rPr>
              <a:t>）</a:t>
            </a:r>
            <a:r>
              <a:rPr lang="en-US" altLang="ja-JP" sz="1050" dirty="0" smtClean="0">
                <a:solidFill>
                  <a:schemeClr val="bg1">
                    <a:lumMod val="50000"/>
                  </a:schemeClr>
                </a:solidFill>
              </a:rPr>
              <a:t>	</a:t>
            </a:r>
            <a:r>
              <a:rPr lang="en-US" altLang="ja-JP" sz="1050" dirty="0">
                <a:solidFill>
                  <a:schemeClr val="bg1">
                    <a:lumMod val="50000"/>
                  </a:schemeClr>
                </a:solidFill>
              </a:rPr>
              <a:t>[http://www.y2lab.com/project/heartalk/]</a:t>
            </a:r>
          </a:p>
          <a:p>
            <a:r>
              <a:rPr kumimoji="1" lang="en-US" altLang="ja-JP" sz="1050" dirty="0" smtClean="0">
                <a:solidFill>
                  <a:schemeClr val="bg1">
                    <a:lumMod val="50000"/>
                  </a:schemeClr>
                </a:solidFill>
              </a:rPr>
              <a:t>[3]</a:t>
            </a:r>
            <a:r>
              <a:rPr kumimoji="1" lang="ja-JP" altLang="en-US" sz="1050" dirty="0" smtClean="0">
                <a:solidFill>
                  <a:schemeClr val="bg1">
                    <a:lumMod val="50000"/>
                  </a:schemeClr>
                </a:solidFill>
              </a:rPr>
              <a:t>　</a:t>
            </a:r>
            <a:r>
              <a:rPr lang="ja-JP" altLang="en-US" sz="1050" dirty="0" smtClean="0">
                <a:solidFill>
                  <a:schemeClr val="bg1">
                    <a:lumMod val="50000"/>
                  </a:schemeClr>
                </a:solidFill>
              </a:rPr>
              <a:t>西村</a:t>
            </a:r>
            <a:r>
              <a:rPr lang="ja-JP" altLang="en-US" sz="1050" dirty="0">
                <a:solidFill>
                  <a:schemeClr val="bg1">
                    <a:lumMod val="50000"/>
                  </a:schemeClr>
                </a:solidFill>
              </a:rPr>
              <a:t>良</a:t>
            </a:r>
            <a:r>
              <a:rPr lang="ja-JP" altLang="en-US" sz="1050" dirty="0" smtClean="0">
                <a:solidFill>
                  <a:schemeClr val="bg1">
                    <a:lumMod val="50000"/>
                  </a:schemeClr>
                </a:solidFill>
              </a:rPr>
              <a:t>太　対話</a:t>
            </a:r>
            <a:r>
              <a:rPr lang="ja-JP" altLang="en-US" sz="1050" dirty="0">
                <a:solidFill>
                  <a:schemeClr val="bg1">
                    <a:lumMod val="50000"/>
                  </a:schemeClr>
                </a:solidFill>
              </a:rPr>
              <a:t>における韻律変化・タイミングのモデル化と音声対話システムへの適用</a:t>
            </a:r>
            <a:endParaRPr kumimoji="1" lang="ja-JP" altLang="en-US" sz="1050" dirty="0">
              <a:solidFill>
                <a:schemeClr val="bg1">
                  <a:lumMod val="50000"/>
                </a:schemeClr>
              </a:solidFill>
            </a:endParaRPr>
          </a:p>
        </p:txBody>
      </p:sp>
    </p:spTree>
    <p:extLst>
      <p:ext uri="{BB962C8B-B14F-4D97-AF65-F5344CB8AC3E}">
        <p14:creationId xmlns:p14="http://schemas.microsoft.com/office/powerpoint/2010/main" val="19909923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提案手法</a:t>
            </a:r>
            <a:endParaRPr kumimoji="1" lang="ja-JP" altLang="en-US" dirty="0"/>
          </a:p>
        </p:txBody>
      </p:sp>
      <p:sp>
        <p:nvSpPr>
          <p:cNvPr id="3" name="コンテンツ プレースホルダー 2"/>
          <p:cNvSpPr>
            <a:spLocks noGrp="1"/>
          </p:cNvSpPr>
          <p:nvPr>
            <p:ph idx="1"/>
          </p:nvPr>
        </p:nvSpPr>
        <p:spPr>
          <a:xfrm>
            <a:off x="755576" y="3651208"/>
            <a:ext cx="7370476" cy="2020780"/>
          </a:xfrm>
        </p:spPr>
        <p:txBody>
          <a:bodyPr>
            <a:normAutofit/>
          </a:bodyPr>
          <a:lstStyle/>
          <a:p>
            <a:r>
              <a:rPr lang="ja-JP" altLang="en-US" dirty="0"/>
              <a:t>対話エージェントのあいづちのタイミングは話し手の話終わりを判断し行う</a:t>
            </a:r>
            <a:endParaRPr lang="en-US" altLang="ja-JP" dirty="0"/>
          </a:p>
          <a:p>
            <a:r>
              <a:rPr lang="ja-JP" altLang="en-US" dirty="0" smtClean="0"/>
              <a:t>発声</a:t>
            </a:r>
            <a:r>
              <a:rPr lang="ja-JP" altLang="en-US" dirty="0"/>
              <a:t>における声の音量・ピッチに個人差があるため、実会話で記録した韻律データにおける音量・ピッチに正規化する</a:t>
            </a:r>
            <a:endParaRPr lang="en-US" altLang="ja-JP"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8</a:t>
            </a:fld>
            <a:endParaRPr kumimoji="1" lang="ja-JP" altLang="en-US" dirty="0"/>
          </a:p>
        </p:txBody>
      </p:sp>
      <p:sp>
        <p:nvSpPr>
          <p:cNvPr id="7" name="正方形/長方形 6"/>
          <p:cNvSpPr/>
          <p:nvPr/>
        </p:nvSpPr>
        <p:spPr>
          <a:xfrm>
            <a:off x="457200" y="1693568"/>
            <a:ext cx="8172908" cy="1323439"/>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話し手の話終わりの数十秒の韻律情報（音量、ピッチ）を</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実</a:t>
            </a:r>
            <a:r>
              <a:rPr lang="ja-JP" altLang="en-US" sz="2000" dirty="0">
                <a:latin typeface="メイリオ" panose="020B0604030504040204" pitchFamily="50" charset="-128"/>
                <a:ea typeface="メイリオ" panose="020B0604030504040204" pitchFamily="50" charset="-128"/>
              </a:rPr>
              <a:t>会話で記録した複数の韻律情報と比較し、</a:t>
            </a:r>
          </a:p>
          <a:p>
            <a:r>
              <a:rPr lang="ja-JP" altLang="en-US" sz="2000" dirty="0">
                <a:latin typeface="メイリオ" panose="020B0604030504040204" pitchFamily="50" charset="-128"/>
                <a:ea typeface="メイリオ" panose="020B0604030504040204" pitchFamily="50" charset="-128"/>
              </a:rPr>
              <a:t>韻律情報が一定の類似度を持つ場合、実会話において記録したその話終わりに対する音声応答を対話エージェントが</a:t>
            </a:r>
            <a:r>
              <a:rPr lang="ja-JP" altLang="en-US" sz="2000" dirty="0" smtClean="0">
                <a:latin typeface="メイリオ" panose="020B0604030504040204" pitchFamily="50" charset="-128"/>
                <a:ea typeface="メイリオ" panose="020B0604030504040204" pitchFamily="50" charset="-128"/>
              </a:rPr>
              <a:t>行う</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02985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円/楕円 119"/>
          <p:cNvSpPr/>
          <p:nvPr/>
        </p:nvSpPr>
        <p:spPr>
          <a:xfrm>
            <a:off x="4746407" y="5143707"/>
            <a:ext cx="1039664" cy="1334648"/>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円/楕円 18"/>
          <p:cNvSpPr/>
          <p:nvPr/>
        </p:nvSpPr>
        <p:spPr>
          <a:xfrm>
            <a:off x="6882388" y="1441239"/>
            <a:ext cx="1039664" cy="1334648"/>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システム全体像</a:t>
            </a:r>
            <a:endParaRPr kumimoji="1" lang="ja-JP" altLang="en-US" dirty="0"/>
          </a:p>
        </p:txBody>
      </p:sp>
      <p:sp>
        <p:nvSpPr>
          <p:cNvPr id="4" name="スライド番号プレースホルダー 3"/>
          <p:cNvSpPr>
            <a:spLocks noGrp="1"/>
          </p:cNvSpPr>
          <p:nvPr>
            <p:ph type="sldNum" sz="quarter" idx="12"/>
          </p:nvPr>
        </p:nvSpPr>
        <p:spPr/>
        <p:txBody>
          <a:bodyPr/>
          <a:lstStyle/>
          <a:p>
            <a:fld id="{3BC5F85C-CA89-4DD9-8F34-0CEC0BCAD652}" type="slidenum">
              <a:rPr kumimoji="1" lang="ja-JP" altLang="en-US" smtClean="0"/>
              <a:pPr/>
              <a:t>9</a:t>
            </a:fld>
            <a:endParaRPr kumimoji="1" lang="ja-JP" altLang="en-US" dirty="0"/>
          </a:p>
        </p:txBody>
      </p:sp>
      <p:sp>
        <p:nvSpPr>
          <p:cNvPr id="6" name="フリーフォーム 5"/>
          <p:cNvSpPr/>
          <p:nvPr/>
        </p:nvSpPr>
        <p:spPr>
          <a:xfrm>
            <a:off x="829340" y="1760802"/>
            <a:ext cx="4869711" cy="1917340"/>
          </a:xfrm>
          <a:custGeom>
            <a:avLst/>
            <a:gdLst>
              <a:gd name="connsiteX0" fmla="*/ 0 w 4869711"/>
              <a:gd name="connsiteY0" fmla="*/ 1163151 h 1917340"/>
              <a:gd name="connsiteX1" fmla="*/ 1509823 w 4869711"/>
              <a:gd name="connsiteY1" fmla="*/ 14835 h 1917340"/>
              <a:gd name="connsiteX2" fmla="*/ 2732567 w 4869711"/>
              <a:gd name="connsiteY2" fmla="*/ 1886165 h 1917340"/>
              <a:gd name="connsiteX3" fmla="*/ 3902148 w 4869711"/>
              <a:gd name="connsiteY3" fmla="*/ 1226947 h 1917340"/>
              <a:gd name="connsiteX4" fmla="*/ 4380613 w 4869711"/>
              <a:gd name="connsiteY4" fmla="*/ 1790472 h 1917340"/>
              <a:gd name="connsiteX5" fmla="*/ 4710223 w 4869711"/>
              <a:gd name="connsiteY5" fmla="*/ 1864900 h 1917340"/>
              <a:gd name="connsiteX6" fmla="*/ 4869711 w 4869711"/>
              <a:gd name="connsiteY6" fmla="*/ 1843635 h 191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9711" h="1917340">
                <a:moveTo>
                  <a:pt x="0" y="1163151"/>
                </a:moveTo>
                <a:cubicBezTo>
                  <a:pt x="527197" y="528742"/>
                  <a:pt x="1054395" y="-105667"/>
                  <a:pt x="1509823" y="14835"/>
                </a:cubicBezTo>
                <a:cubicBezTo>
                  <a:pt x="1965251" y="135337"/>
                  <a:pt x="2333846" y="1684146"/>
                  <a:pt x="2732567" y="1886165"/>
                </a:cubicBezTo>
                <a:cubicBezTo>
                  <a:pt x="3131288" y="2088184"/>
                  <a:pt x="3627474" y="1242896"/>
                  <a:pt x="3902148" y="1226947"/>
                </a:cubicBezTo>
                <a:cubicBezTo>
                  <a:pt x="4176822" y="1210998"/>
                  <a:pt x="4245934" y="1684147"/>
                  <a:pt x="4380613" y="1790472"/>
                </a:cubicBezTo>
                <a:cubicBezTo>
                  <a:pt x="4515292" y="1896797"/>
                  <a:pt x="4628707" y="1856040"/>
                  <a:pt x="4710223" y="1864900"/>
                </a:cubicBezTo>
                <a:cubicBezTo>
                  <a:pt x="4791739" y="1873760"/>
                  <a:pt x="4830725" y="1858697"/>
                  <a:pt x="4869711" y="1843635"/>
                </a:cubicBezTo>
              </a:path>
            </a:pathLst>
          </a:cu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391580" y="3065078"/>
            <a:ext cx="1859844" cy="763486"/>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t>実会話事例の韻律データとマッチング</a:t>
            </a:r>
          </a:p>
        </p:txBody>
      </p:sp>
      <p:grpSp>
        <p:nvGrpSpPr>
          <p:cNvPr id="71" name="グループ化 70"/>
          <p:cNvGrpSpPr/>
          <p:nvPr/>
        </p:nvGrpSpPr>
        <p:grpSpPr>
          <a:xfrm>
            <a:off x="4055662" y="1427113"/>
            <a:ext cx="4690864" cy="1345432"/>
            <a:chOff x="3995936" y="1340768"/>
            <a:chExt cx="4690864" cy="1345432"/>
          </a:xfrm>
        </p:grpSpPr>
        <p:sp>
          <p:nvSpPr>
            <p:cNvPr id="20" name="角丸四角形吹き出し 19"/>
            <p:cNvSpPr/>
            <p:nvPr/>
          </p:nvSpPr>
          <p:spPr>
            <a:xfrm>
              <a:off x="3995936" y="1340768"/>
              <a:ext cx="4690864" cy="1334648"/>
            </a:xfrm>
            <a:prstGeom prst="wedgeRoundRectCallout">
              <a:avLst>
                <a:gd name="adj1" fmla="val -22189"/>
                <a:gd name="adj2" fmla="val 71816"/>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1" name="グループ化 20"/>
            <p:cNvGrpSpPr/>
            <p:nvPr/>
          </p:nvGrpSpPr>
          <p:grpSpPr>
            <a:xfrm>
              <a:off x="7014194" y="1491190"/>
              <a:ext cx="648072" cy="941094"/>
              <a:chOff x="829340" y="1412776"/>
              <a:chExt cx="3454628" cy="5016620"/>
            </a:xfrm>
          </p:grpSpPr>
          <p:sp>
            <p:nvSpPr>
              <p:cNvPr id="22" name="フリーフォーム 21"/>
              <p:cNvSpPr/>
              <p:nvPr/>
            </p:nvSpPr>
            <p:spPr>
              <a:xfrm>
                <a:off x="829340" y="1990691"/>
                <a:ext cx="3168352" cy="1687451"/>
              </a:xfrm>
              <a:custGeom>
                <a:avLst/>
                <a:gdLst>
                  <a:gd name="connsiteX0" fmla="*/ 0 w 4699590"/>
                  <a:gd name="connsiteY0" fmla="*/ 778312 h 1687451"/>
                  <a:gd name="connsiteX1" fmla="*/ 935665 w 4699590"/>
                  <a:gd name="connsiteY1" fmla="*/ 23400 h 1687451"/>
                  <a:gd name="connsiteX2" fmla="*/ 2083981 w 4699590"/>
                  <a:gd name="connsiteY2" fmla="*/ 1565121 h 1687451"/>
                  <a:gd name="connsiteX3" fmla="*/ 2817628 w 4699590"/>
                  <a:gd name="connsiteY3" fmla="*/ 448702 h 1687451"/>
                  <a:gd name="connsiteX4" fmla="*/ 3827721 w 4699590"/>
                  <a:gd name="connsiteY4" fmla="*/ 1565121 h 1687451"/>
                  <a:gd name="connsiteX5" fmla="*/ 4242390 w 4699590"/>
                  <a:gd name="connsiteY5" fmla="*/ 1671447 h 1687451"/>
                  <a:gd name="connsiteX6" fmla="*/ 4699590 w 4699590"/>
                  <a:gd name="connsiteY6" fmla="*/ 1682079 h 16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90" h="1687451">
                    <a:moveTo>
                      <a:pt x="0" y="778312"/>
                    </a:moveTo>
                    <a:cubicBezTo>
                      <a:pt x="294167" y="335288"/>
                      <a:pt x="588335" y="-107735"/>
                      <a:pt x="935665" y="23400"/>
                    </a:cubicBezTo>
                    <a:cubicBezTo>
                      <a:pt x="1282995" y="154535"/>
                      <a:pt x="1770321" y="1494237"/>
                      <a:pt x="2083981" y="1565121"/>
                    </a:cubicBezTo>
                    <a:cubicBezTo>
                      <a:pt x="2397642" y="1636005"/>
                      <a:pt x="2527005" y="448702"/>
                      <a:pt x="2817628" y="448702"/>
                    </a:cubicBezTo>
                    <a:cubicBezTo>
                      <a:pt x="3108251" y="448702"/>
                      <a:pt x="3590261" y="1361330"/>
                      <a:pt x="3827721" y="1565121"/>
                    </a:cubicBezTo>
                    <a:cubicBezTo>
                      <a:pt x="4065181" y="1768912"/>
                      <a:pt x="4097078" y="1651954"/>
                      <a:pt x="4242390" y="1671447"/>
                    </a:cubicBezTo>
                    <a:cubicBezTo>
                      <a:pt x="4387702" y="1690940"/>
                      <a:pt x="4543646" y="1686509"/>
                      <a:pt x="4699590" y="1682079"/>
                    </a:cubicBezTo>
                  </a:path>
                </a:pathLst>
              </a:cu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7" name="フリーフォーム 26"/>
              <p:cNvSpPr/>
              <p:nvPr/>
            </p:nvSpPr>
            <p:spPr>
              <a:xfrm>
                <a:off x="1069884" y="5039365"/>
                <a:ext cx="1553231" cy="1269341"/>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フリーフォーム 27"/>
              <p:cNvSpPr/>
              <p:nvPr/>
            </p:nvSpPr>
            <p:spPr>
              <a:xfrm>
                <a:off x="2623115" y="5099710"/>
                <a:ext cx="1553231" cy="1269341"/>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39" name="グループ化 38"/>
            <p:cNvGrpSpPr/>
            <p:nvPr/>
          </p:nvGrpSpPr>
          <p:grpSpPr>
            <a:xfrm>
              <a:off x="4189461" y="1432228"/>
              <a:ext cx="677927" cy="984448"/>
              <a:chOff x="3264195" y="4377993"/>
              <a:chExt cx="1348745" cy="1958573"/>
            </a:xfrm>
          </p:grpSpPr>
          <p:grpSp>
            <p:nvGrpSpPr>
              <p:cNvPr id="29" name="グループ化 28"/>
              <p:cNvGrpSpPr/>
              <p:nvPr/>
            </p:nvGrpSpPr>
            <p:grpSpPr>
              <a:xfrm>
                <a:off x="3264195" y="4377993"/>
                <a:ext cx="1348745" cy="1958573"/>
                <a:chOff x="829340" y="1412776"/>
                <a:chExt cx="3454628" cy="5016620"/>
              </a:xfrm>
            </p:grpSpPr>
            <p:cxnSp>
              <p:nvCxnSpPr>
                <p:cNvPr id="31" name="直線矢印コネクタ 30"/>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37" name="フリーフォーム 36"/>
              <p:cNvSpPr/>
              <p:nvPr/>
            </p:nvSpPr>
            <p:spPr>
              <a:xfrm>
                <a:off x="3327991" y="4667072"/>
                <a:ext cx="1254642" cy="585412"/>
              </a:xfrm>
              <a:custGeom>
                <a:avLst/>
                <a:gdLst>
                  <a:gd name="connsiteX0" fmla="*/ 0 w 1254642"/>
                  <a:gd name="connsiteY0" fmla="*/ 489719 h 585412"/>
                  <a:gd name="connsiteX1" fmla="*/ 148856 w 1254642"/>
                  <a:gd name="connsiteY1" fmla="*/ 11254 h 585412"/>
                  <a:gd name="connsiteX2" fmla="*/ 223283 w 1254642"/>
                  <a:gd name="connsiteY2" fmla="*/ 181375 h 585412"/>
                  <a:gd name="connsiteX3" fmla="*/ 340242 w 1254642"/>
                  <a:gd name="connsiteY3" fmla="*/ 521616 h 585412"/>
                  <a:gd name="connsiteX4" fmla="*/ 542260 w 1254642"/>
                  <a:gd name="connsiteY4" fmla="*/ 457821 h 585412"/>
                  <a:gd name="connsiteX5" fmla="*/ 552893 w 1254642"/>
                  <a:gd name="connsiteY5" fmla="*/ 170742 h 585412"/>
                  <a:gd name="connsiteX6" fmla="*/ 754911 w 1254642"/>
                  <a:gd name="connsiteY6" fmla="*/ 287700 h 585412"/>
                  <a:gd name="connsiteX7" fmla="*/ 818707 w 1254642"/>
                  <a:gd name="connsiteY7" fmla="*/ 532249 h 585412"/>
                  <a:gd name="connsiteX8" fmla="*/ 1020725 w 1254642"/>
                  <a:gd name="connsiteY8" fmla="*/ 447188 h 585412"/>
                  <a:gd name="connsiteX9" fmla="*/ 1095153 w 1254642"/>
                  <a:gd name="connsiteY9" fmla="*/ 521616 h 585412"/>
                  <a:gd name="connsiteX10" fmla="*/ 1254642 w 1254642"/>
                  <a:gd name="connsiteY10" fmla="*/ 585412 h 5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4642" h="585412">
                    <a:moveTo>
                      <a:pt x="0" y="489719"/>
                    </a:moveTo>
                    <a:cubicBezTo>
                      <a:pt x="55821" y="276182"/>
                      <a:pt x="111642" y="62645"/>
                      <a:pt x="148856" y="11254"/>
                    </a:cubicBezTo>
                    <a:cubicBezTo>
                      <a:pt x="186070" y="-40137"/>
                      <a:pt x="191385" y="96315"/>
                      <a:pt x="223283" y="181375"/>
                    </a:cubicBezTo>
                    <a:cubicBezTo>
                      <a:pt x="255181" y="266435"/>
                      <a:pt x="287079" y="475542"/>
                      <a:pt x="340242" y="521616"/>
                    </a:cubicBezTo>
                    <a:cubicBezTo>
                      <a:pt x="393405" y="567690"/>
                      <a:pt x="506818" y="516300"/>
                      <a:pt x="542260" y="457821"/>
                    </a:cubicBezTo>
                    <a:cubicBezTo>
                      <a:pt x="577702" y="399342"/>
                      <a:pt x="517451" y="199096"/>
                      <a:pt x="552893" y="170742"/>
                    </a:cubicBezTo>
                    <a:cubicBezTo>
                      <a:pt x="588335" y="142388"/>
                      <a:pt x="710609" y="227449"/>
                      <a:pt x="754911" y="287700"/>
                    </a:cubicBezTo>
                    <a:cubicBezTo>
                      <a:pt x="799213" y="347951"/>
                      <a:pt x="774405" y="505668"/>
                      <a:pt x="818707" y="532249"/>
                    </a:cubicBezTo>
                    <a:cubicBezTo>
                      <a:pt x="863009" y="558830"/>
                      <a:pt x="974651" y="448960"/>
                      <a:pt x="1020725" y="447188"/>
                    </a:cubicBezTo>
                    <a:cubicBezTo>
                      <a:pt x="1066799" y="445416"/>
                      <a:pt x="1056167" y="498579"/>
                      <a:pt x="1095153" y="521616"/>
                    </a:cubicBezTo>
                    <a:cubicBezTo>
                      <a:pt x="1134139" y="544653"/>
                      <a:pt x="1240465" y="580096"/>
                      <a:pt x="1254642" y="585412"/>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8" name="フリーフォーム 37"/>
              <p:cNvSpPr/>
              <p:nvPr/>
            </p:nvSpPr>
            <p:spPr>
              <a:xfrm>
                <a:off x="3306726" y="5563224"/>
                <a:ext cx="1280310" cy="760596"/>
              </a:xfrm>
              <a:custGeom>
                <a:avLst/>
                <a:gdLst>
                  <a:gd name="connsiteX0" fmla="*/ 0 w 1280310"/>
                  <a:gd name="connsiteY0" fmla="*/ 72032 h 760596"/>
                  <a:gd name="connsiteX1" fmla="*/ 255181 w 1280310"/>
                  <a:gd name="connsiteY1" fmla="*/ 50767 h 760596"/>
                  <a:gd name="connsiteX2" fmla="*/ 308344 w 1280310"/>
                  <a:gd name="connsiteY2" fmla="*/ 646190 h 760596"/>
                  <a:gd name="connsiteX3" fmla="*/ 478465 w 1280310"/>
                  <a:gd name="connsiteY3" fmla="*/ 656823 h 760596"/>
                  <a:gd name="connsiteX4" fmla="*/ 552893 w 1280310"/>
                  <a:gd name="connsiteY4" fmla="*/ 507967 h 760596"/>
                  <a:gd name="connsiteX5" fmla="*/ 595423 w 1280310"/>
                  <a:gd name="connsiteY5" fmla="*/ 135827 h 760596"/>
                  <a:gd name="connsiteX6" fmla="*/ 723014 w 1280310"/>
                  <a:gd name="connsiteY6" fmla="*/ 72032 h 760596"/>
                  <a:gd name="connsiteX7" fmla="*/ 744279 w 1280310"/>
                  <a:gd name="connsiteY7" fmla="*/ 337846 h 760596"/>
                  <a:gd name="connsiteX8" fmla="*/ 754911 w 1280310"/>
                  <a:gd name="connsiteY8" fmla="*/ 678088 h 760596"/>
                  <a:gd name="connsiteX9" fmla="*/ 818707 w 1280310"/>
                  <a:gd name="connsiteY9" fmla="*/ 699353 h 760596"/>
                  <a:gd name="connsiteX10" fmla="*/ 914400 w 1280310"/>
                  <a:gd name="connsiteY10" fmla="*/ 444171 h 760596"/>
                  <a:gd name="connsiteX11" fmla="*/ 925032 w 1280310"/>
                  <a:gd name="connsiteY11" fmla="*/ 125195 h 760596"/>
                  <a:gd name="connsiteX12" fmla="*/ 978195 w 1280310"/>
                  <a:gd name="connsiteY12" fmla="*/ 433539 h 760596"/>
                  <a:gd name="connsiteX13" fmla="*/ 1020725 w 1280310"/>
                  <a:gd name="connsiteY13" fmla="*/ 688720 h 760596"/>
                  <a:gd name="connsiteX14" fmla="*/ 1084521 w 1280310"/>
                  <a:gd name="connsiteY14" fmla="*/ 752516 h 760596"/>
                  <a:gd name="connsiteX15" fmla="*/ 1127051 w 1280310"/>
                  <a:gd name="connsiteY15" fmla="*/ 539864 h 760596"/>
                  <a:gd name="connsiteX16" fmla="*/ 1158948 w 1280310"/>
                  <a:gd name="connsiteY16" fmla="*/ 188990 h 760596"/>
                  <a:gd name="connsiteX17" fmla="*/ 1201479 w 1280310"/>
                  <a:gd name="connsiteY17" fmla="*/ 571762 h 760596"/>
                  <a:gd name="connsiteX18" fmla="*/ 1275907 w 1280310"/>
                  <a:gd name="connsiteY18" fmla="*/ 699353 h 760596"/>
                  <a:gd name="connsiteX19" fmla="*/ 1265274 w 1280310"/>
                  <a:gd name="connsiteY19" fmla="*/ 327213 h 7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0310" h="760596">
                    <a:moveTo>
                      <a:pt x="0" y="72032"/>
                    </a:moveTo>
                    <a:cubicBezTo>
                      <a:pt x="101895" y="13553"/>
                      <a:pt x="203790" y="-44926"/>
                      <a:pt x="255181" y="50767"/>
                    </a:cubicBezTo>
                    <a:cubicBezTo>
                      <a:pt x="306572" y="146460"/>
                      <a:pt x="271130" y="545181"/>
                      <a:pt x="308344" y="646190"/>
                    </a:cubicBezTo>
                    <a:cubicBezTo>
                      <a:pt x="345558" y="747199"/>
                      <a:pt x="437707" y="679860"/>
                      <a:pt x="478465" y="656823"/>
                    </a:cubicBezTo>
                    <a:cubicBezTo>
                      <a:pt x="519223" y="633786"/>
                      <a:pt x="533400" y="594800"/>
                      <a:pt x="552893" y="507967"/>
                    </a:cubicBezTo>
                    <a:cubicBezTo>
                      <a:pt x="572386" y="421134"/>
                      <a:pt x="567070" y="208483"/>
                      <a:pt x="595423" y="135827"/>
                    </a:cubicBezTo>
                    <a:cubicBezTo>
                      <a:pt x="623776" y="63171"/>
                      <a:pt x="698205" y="38362"/>
                      <a:pt x="723014" y="72032"/>
                    </a:cubicBezTo>
                    <a:cubicBezTo>
                      <a:pt x="747823" y="105702"/>
                      <a:pt x="738963" y="236837"/>
                      <a:pt x="744279" y="337846"/>
                    </a:cubicBezTo>
                    <a:cubicBezTo>
                      <a:pt x="749595" y="438855"/>
                      <a:pt x="742506" y="617837"/>
                      <a:pt x="754911" y="678088"/>
                    </a:cubicBezTo>
                    <a:cubicBezTo>
                      <a:pt x="767316" y="738339"/>
                      <a:pt x="792126" y="738339"/>
                      <a:pt x="818707" y="699353"/>
                    </a:cubicBezTo>
                    <a:cubicBezTo>
                      <a:pt x="845288" y="660367"/>
                      <a:pt x="896679" y="539864"/>
                      <a:pt x="914400" y="444171"/>
                    </a:cubicBezTo>
                    <a:cubicBezTo>
                      <a:pt x="932121" y="348478"/>
                      <a:pt x="914399" y="126967"/>
                      <a:pt x="925032" y="125195"/>
                    </a:cubicBezTo>
                    <a:cubicBezTo>
                      <a:pt x="935665" y="123423"/>
                      <a:pt x="962246" y="339618"/>
                      <a:pt x="978195" y="433539"/>
                    </a:cubicBezTo>
                    <a:cubicBezTo>
                      <a:pt x="994144" y="527460"/>
                      <a:pt x="1003004" y="635557"/>
                      <a:pt x="1020725" y="688720"/>
                    </a:cubicBezTo>
                    <a:cubicBezTo>
                      <a:pt x="1038446" y="741883"/>
                      <a:pt x="1066800" y="777325"/>
                      <a:pt x="1084521" y="752516"/>
                    </a:cubicBezTo>
                    <a:cubicBezTo>
                      <a:pt x="1102242" y="727707"/>
                      <a:pt x="1114647" y="633785"/>
                      <a:pt x="1127051" y="539864"/>
                    </a:cubicBezTo>
                    <a:cubicBezTo>
                      <a:pt x="1139455" y="445943"/>
                      <a:pt x="1146543" y="183674"/>
                      <a:pt x="1158948" y="188990"/>
                    </a:cubicBezTo>
                    <a:cubicBezTo>
                      <a:pt x="1171353" y="194306"/>
                      <a:pt x="1181986" y="486701"/>
                      <a:pt x="1201479" y="571762"/>
                    </a:cubicBezTo>
                    <a:cubicBezTo>
                      <a:pt x="1220972" y="656823"/>
                      <a:pt x="1265275" y="740111"/>
                      <a:pt x="1275907" y="699353"/>
                    </a:cubicBezTo>
                    <a:cubicBezTo>
                      <a:pt x="1286539" y="658595"/>
                      <a:pt x="1275906" y="492904"/>
                      <a:pt x="1265274" y="327213"/>
                    </a:cubicBezTo>
                  </a:path>
                </a:pathLst>
              </a:custGeom>
              <a:noFill/>
              <a:ln w="12700">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p:nvGrpSpPr>
          <p:grpSpPr>
            <a:xfrm>
              <a:off x="5113853" y="1436813"/>
              <a:ext cx="690487" cy="995472"/>
              <a:chOff x="2926400" y="4346377"/>
              <a:chExt cx="1358521" cy="1958573"/>
            </a:xfrm>
          </p:grpSpPr>
          <p:grpSp>
            <p:nvGrpSpPr>
              <p:cNvPr id="40" name="グループ化 39"/>
              <p:cNvGrpSpPr/>
              <p:nvPr/>
            </p:nvGrpSpPr>
            <p:grpSpPr>
              <a:xfrm>
                <a:off x="2926400" y="4346377"/>
                <a:ext cx="1348745" cy="1958573"/>
                <a:chOff x="829340" y="1412776"/>
                <a:chExt cx="3454628" cy="5016620"/>
              </a:xfrm>
            </p:grpSpPr>
            <p:cxnSp>
              <p:nvCxnSpPr>
                <p:cNvPr id="42" name="直線矢印コネクタ 41"/>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44"/>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50" name="フリーフォーム 49"/>
              <p:cNvSpPr/>
              <p:nvPr/>
            </p:nvSpPr>
            <p:spPr>
              <a:xfrm>
                <a:off x="2945219" y="4527690"/>
                <a:ext cx="1339702" cy="746059"/>
              </a:xfrm>
              <a:custGeom>
                <a:avLst/>
                <a:gdLst>
                  <a:gd name="connsiteX0" fmla="*/ 0 w 1339702"/>
                  <a:gd name="connsiteY0" fmla="*/ 118738 h 746059"/>
                  <a:gd name="connsiteX1" fmla="*/ 180753 w 1339702"/>
                  <a:gd name="connsiteY1" fmla="*/ 65575 h 746059"/>
                  <a:gd name="connsiteX2" fmla="*/ 329609 w 1339702"/>
                  <a:gd name="connsiteY2" fmla="*/ 554673 h 746059"/>
                  <a:gd name="connsiteX3" fmla="*/ 457200 w 1339702"/>
                  <a:gd name="connsiteY3" fmla="*/ 86840 h 746059"/>
                  <a:gd name="connsiteX4" fmla="*/ 595423 w 1339702"/>
                  <a:gd name="connsiteY4" fmla="*/ 512143 h 746059"/>
                  <a:gd name="connsiteX5" fmla="*/ 712381 w 1339702"/>
                  <a:gd name="connsiteY5" fmla="*/ 140003 h 746059"/>
                  <a:gd name="connsiteX6" fmla="*/ 776176 w 1339702"/>
                  <a:gd name="connsiteY6" fmla="*/ 639733 h 746059"/>
                  <a:gd name="connsiteX7" fmla="*/ 893134 w 1339702"/>
                  <a:gd name="connsiteY7" fmla="*/ 682263 h 746059"/>
                  <a:gd name="connsiteX8" fmla="*/ 1052623 w 1339702"/>
                  <a:gd name="connsiteY8" fmla="*/ 1780 h 746059"/>
                  <a:gd name="connsiteX9" fmla="*/ 1095153 w 1339702"/>
                  <a:gd name="connsiteY9" fmla="*/ 490877 h 746059"/>
                  <a:gd name="connsiteX10" fmla="*/ 1222744 w 1339702"/>
                  <a:gd name="connsiteY10" fmla="*/ 692896 h 746059"/>
                  <a:gd name="connsiteX11" fmla="*/ 1339702 w 1339702"/>
                  <a:gd name="connsiteY11" fmla="*/ 746059 h 74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9702" h="746059">
                    <a:moveTo>
                      <a:pt x="0" y="118738"/>
                    </a:moveTo>
                    <a:cubicBezTo>
                      <a:pt x="62909" y="55828"/>
                      <a:pt x="125818" y="-7081"/>
                      <a:pt x="180753" y="65575"/>
                    </a:cubicBezTo>
                    <a:cubicBezTo>
                      <a:pt x="235688" y="138231"/>
                      <a:pt x="283535" y="551129"/>
                      <a:pt x="329609" y="554673"/>
                    </a:cubicBezTo>
                    <a:cubicBezTo>
                      <a:pt x="375683" y="558217"/>
                      <a:pt x="412898" y="93928"/>
                      <a:pt x="457200" y="86840"/>
                    </a:cubicBezTo>
                    <a:cubicBezTo>
                      <a:pt x="501502" y="79752"/>
                      <a:pt x="552893" y="503282"/>
                      <a:pt x="595423" y="512143"/>
                    </a:cubicBezTo>
                    <a:cubicBezTo>
                      <a:pt x="637953" y="521004"/>
                      <a:pt x="682256" y="118738"/>
                      <a:pt x="712381" y="140003"/>
                    </a:cubicBezTo>
                    <a:cubicBezTo>
                      <a:pt x="742506" y="161268"/>
                      <a:pt x="746051" y="549356"/>
                      <a:pt x="776176" y="639733"/>
                    </a:cubicBezTo>
                    <a:cubicBezTo>
                      <a:pt x="806301" y="730110"/>
                      <a:pt x="847060" y="788588"/>
                      <a:pt x="893134" y="682263"/>
                    </a:cubicBezTo>
                    <a:cubicBezTo>
                      <a:pt x="939208" y="575938"/>
                      <a:pt x="1018953" y="33678"/>
                      <a:pt x="1052623" y="1780"/>
                    </a:cubicBezTo>
                    <a:cubicBezTo>
                      <a:pt x="1086293" y="-30118"/>
                      <a:pt x="1066799" y="375691"/>
                      <a:pt x="1095153" y="490877"/>
                    </a:cubicBezTo>
                    <a:cubicBezTo>
                      <a:pt x="1123507" y="606063"/>
                      <a:pt x="1181986" y="650366"/>
                      <a:pt x="1222744" y="692896"/>
                    </a:cubicBezTo>
                    <a:cubicBezTo>
                      <a:pt x="1263502" y="735426"/>
                      <a:pt x="1301602" y="740742"/>
                      <a:pt x="1339702" y="746059"/>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1" name="フリーフォーム 50"/>
              <p:cNvSpPr/>
              <p:nvPr/>
            </p:nvSpPr>
            <p:spPr>
              <a:xfrm>
                <a:off x="2960169" y="5532885"/>
                <a:ext cx="1303487" cy="747985"/>
              </a:xfrm>
              <a:custGeom>
                <a:avLst/>
                <a:gdLst>
                  <a:gd name="connsiteX0" fmla="*/ 16947 w 1303487"/>
                  <a:gd name="connsiteY0" fmla="*/ 708427 h 747985"/>
                  <a:gd name="connsiteX1" fmla="*/ 6315 w 1303487"/>
                  <a:gd name="connsiteY1" fmla="*/ 144901 h 747985"/>
                  <a:gd name="connsiteX2" fmla="*/ 102008 w 1303487"/>
                  <a:gd name="connsiteY2" fmla="*/ 70473 h 747985"/>
                  <a:gd name="connsiteX3" fmla="*/ 261496 w 1303487"/>
                  <a:gd name="connsiteY3" fmla="*/ 59841 h 747985"/>
                  <a:gd name="connsiteX4" fmla="*/ 314659 w 1303487"/>
                  <a:gd name="connsiteY4" fmla="*/ 155534 h 747985"/>
                  <a:gd name="connsiteX5" fmla="*/ 325291 w 1303487"/>
                  <a:gd name="connsiteY5" fmla="*/ 538306 h 747985"/>
                  <a:gd name="connsiteX6" fmla="*/ 420984 w 1303487"/>
                  <a:gd name="connsiteY6" fmla="*/ 708427 h 747985"/>
                  <a:gd name="connsiteX7" fmla="*/ 516678 w 1303487"/>
                  <a:gd name="connsiteY7" fmla="*/ 687162 h 747985"/>
                  <a:gd name="connsiteX8" fmla="*/ 548575 w 1303487"/>
                  <a:gd name="connsiteY8" fmla="*/ 70473 h 747985"/>
                  <a:gd name="connsiteX9" fmla="*/ 591105 w 1303487"/>
                  <a:gd name="connsiteY9" fmla="*/ 38575 h 747985"/>
                  <a:gd name="connsiteX10" fmla="*/ 665533 w 1303487"/>
                  <a:gd name="connsiteY10" fmla="*/ 293757 h 747985"/>
                  <a:gd name="connsiteX11" fmla="*/ 708064 w 1303487"/>
                  <a:gd name="connsiteY11" fmla="*/ 697794 h 747985"/>
                  <a:gd name="connsiteX12" fmla="*/ 846287 w 1303487"/>
                  <a:gd name="connsiteY12" fmla="*/ 697794 h 747985"/>
                  <a:gd name="connsiteX13" fmla="*/ 825022 w 1303487"/>
                  <a:gd name="connsiteY13" fmla="*/ 431980 h 747985"/>
                  <a:gd name="connsiteX14" fmla="*/ 920715 w 1303487"/>
                  <a:gd name="connsiteY14" fmla="*/ 591468 h 747985"/>
                  <a:gd name="connsiteX15" fmla="*/ 995143 w 1303487"/>
                  <a:gd name="connsiteY15" fmla="*/ 719059 h 747985"/>
                  <a:gd name="connsiteX16" fmla="*/ 1069571 w 1303487"/>
                  <a:gd name="connsiteY16" fmla="*/ 389450 h 747985"/>
                  <a:gd name="connsiteX17" fmla="*/ 1112101 w 1303487"/>
                  <a:gd name="connsiteY17" fmla="*/ 623366 h 747985"/>
                  <a:gd name="connsiteX18" fmla="*/ 1218426 w 1303487"/>
                  <a:gd name="connsiteY18" fmla="*/ 697794 h 747985"/>
                  <a:gd name="connsiteX19" fmla="*/ 1239691 w 1303487"/>
                  <a:gd name="connsiteY19" fmla="*/ 336287 h 747985"/>
                  <a:gd name="connsiteX20" fmla="*/ 1282222 w 1303487"/>
                  <a:gd name="connsiteY20" fmla="*/ 633999 h 747985"/>
                  <a:gd name="connsiteX21" fmla="*/ 1303487 w 1303487"/>
                  <a:gd name="connsiteY21" fmla="*/ 697794 h 74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3487" h="747985">
                    <a:moveTo>
                      <a:pt x="16947" y="708427"/>
                    </a:moveTo>
                    <a:cubicBezTo>
                      <a:pt x="4542" y="479827"/>
                      <a:pt x="-7862" y="251227"/>
                      <a:pt x="6315" y="144901"/>
                    </a:cubicBezTo>
                    <a:cubicBezTo>
                      <a:pt x="20492" y="38575"/>
                      <a:pt x="59478" y="84650"/>
                      <a:pt x="102008" y="70473"/>
                    </a:cubicBezTo>
                    <a:cubicBezTo>
                      <a:pt x="144538" y="56296"/>
                      <a:pt x="226054" y="45664"/>
                      <a:pt x="261496" y="59841"/>
                    </a:cubicBezTo>
                    <a:cubicBezTo>
                      <a:pt x="296938" y="74018"/>
                      <a:pt x="304027" y="75790"/>
                      <a:pt x="314659" y="155534"/>
                    </a:cubicBezTo>
                    <a:cubicBezTo>
                      <a:pt x="325291" y="235278"/>
                      <a:pt x="307570" y="446157"/>
                      <a:pt x="325291" y="538306"/>
                    </a:cubicBezTo>
                    <a:cubicBezTo>
                      <a:pt x="343012" y="630455"/>
                      <a:pt x="389086" y="683618"/>
                      <a:pt x="420984" y="708427"/>
                    </a:cubicBezTo>
                    <a:cubicBezTo>
                      <a:pt x="452882" y="733236"/>
                      <a:pt x="495413" y="793488"/>
                      <a:pt x="516678" y="687162"/>
                    </a:cubicBezTo>
                    <a:cubicBezTo>
                      <a:pt x="537943" y="580836"/>
                      <a:pt x="548575" y="70473"/>
                      <a:pt x="548575" y="70473"/>
                    </a:cubicBezTo>
                    <a:cubicBezTo>
                      <a:pt x="560979" y="-37625"/>
                      <a:pt x="571612" y="1361"/>
                      <a:pt x="591105" y="38575"/>
                    </a:cubicBezTo>
                    <a:cubicBezTo>
                      <a:pt x="610598" y="75789"/>
                      <a:pt x="646040" y="183887"/>
                      <a:pt x="665533" y="293757"/>
                    </a:cubicBezTo>
                    <a:cubicBezTo>
                      <a:pt x="685026" y="403627"/>
                      <a:pt x="677938" y="630454"/>
                      <a:pt x="708064" y="697794"/>
                    </a:cubicBezTo>
                    <a:cubicBezTo>
                      <a:pt x="738190" y="765134"/>
                      <a:pt x="826794" y="742096"/>
                      <a:pt x="846287" y="697794"/>
                    </a:cubicBezTo>
                    <a:cubicBezTo>
                      <a:pt x="865780" y="653492"/>
                      <a:pt x="812617" y="449701"/>
                      <a:pt x="825022" y="431980"/>
                    </a:cubicBezTo>
                    <a:cubicBezTo>
                      <a:pt x="837427" y="414259"/>
                      <a:pt x="892361" y="543621"/>
                      <a:pt x="920715" y="591468"/>
                    </a:cubicBezTo>
                    <a:cubicBezTo>
                      <a:pt x="949069" y="639315"/>
                      <a:pt x="970334" y="752729"/>
                      <a:pt x="995143" y="719059"/>
                    </a:cubicBezTo>
                    <a:cubicBezTo>
                      <a:pt x="1019952" y="685389"/>
                      <a:pt x="1050078" y="405399"/>
                      <a:pt x="1069571" y="389450"/>
                    </a:cubicBezTo>
                    <a:cubicBezTo>
                      <a:pt x="1089064" y="373501"/>
                      <a:pt x="1087292" y="571975"/>
                      <a:pt x="1112101" y="623366"/>
                    </a:cubicBezTo>
                    <a:cubicBezTo>
                      <a:pt x="1136910" y="674757"/>
                      <a:pt x="1197161" y="745640"/>
                      <a:pt x="1218426" y="697794"/>
                    </a:cubicBezTo>
                    <a:cubicBezTo>
                      <a:pt x="1239691" y="649948"/>
                      <a:pt x="1229058" y="346919"/>
                      <a:pt x="1239691" y="336287"/>
                    </a:cubicBezTo>
                    <a:cubicBezTo>
                      <a:pt x="1250324" y="325655"/>
                      <a:pt x="1271589" y="573748"/>
                      <a:pt x="1282222" y="633999"/>
                    </a:cubicBezTo>
                    <a:cubicBezTo>
                      <a:pt x="1292855" y="694250"/>
                      <a:pt x="1298171" y="696022"/>
                      <a:pt x="1303487" y="697794"/>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53" name="楕円 52"/>
            <p:cNvSpPr/>
            <p:nvPr/>
          </p:nvSpPr>
          <p:spPr>
            <a:xfrm>
              <a:off x="5926598" y="1979709"/>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4" name="楕円 53"/>
            <p:cNvSpPr/>
            <p:nvPr/>
          </p:nvSpPr>
          <p:spPr>
            <a:xfrm>
              <a:off x="6164149" y="1975416"/>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5" name="楕円 54"/>
            <p:cNvSpPr/>
            <p:nvPr/>
          </p:nvSpPr>
          <p:spPr>
            <a:xfrm>
              <a:off x="6412723" y="1975417"/>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6" name="楕円 55"/>
            <p:cNvSpPr/>
            <p:nvPr/>
          </p:nvSpPr>
          <p:spPr>
            <a:xfrm>
              <a:off x="6674930" y="1975418"/>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7" name="楕円 56"/>
            <p:cNvSpPr/>
            <p:nvPr/>
          </p:nvSpPr>
          <p:spPr>
            <a:xfrm>
              <a:off x="7890418" y="1979709"/>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8" name="楕円 57"/>
            <p:cNvSpPr/>
            <p:nvPr/>
          </p:nvSpPr>
          <p:spPr>
            <a:xfrm>
              <a:off x="8138992" y="1979710"/>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9" name="テキスト ボックス 58"/>
            <p:cNvSpPr txBox="1"/>
            <p:nvPr/>
          </p:nvSpPr>
          <p:spPr>
            <a:xfrm>
              <a:off x="4221527" y="2432284"/>
              <a:ext cx="3440739" cy="253916"/>
            </a:xfrm>
            <a:prstGeom prst="rect">
              <a:avLst/>
            </a:prstGeom>
            <a:noFill/>
          </p:spPr>
          <p:txBody>
            <a:bodyPr wrap="square" rtlCol="0">
              <a:spAutoFit/>
            </a:bodyPr>
            <a:lstStyle/>
            <a:p>
              <a:r>
                <a:rPr kumimoji="1" lang="en-US" altLang="ja-JP" sz="1050" dirty="0" smtClean="0"/>
                <a:t>     (1)	      (2)		</a:t>
              </a:r>
              <a:r>
                <a:rPr kumimoji="1" lang="ja-JP" altLang="en-US" sz="1050" dirty="0" smtClean="0"/>
                <a:t>　　 </a:t>
              </a:r>
              <a:r>
                <a:rPr kumimoji="1" lang="en-US" altLang="ja-JP" sz="1050" dirty="0" smtClean="0"/>
                <a:t>(16)</a:t>
              </a:r>
              <a:endParaRPr kumimoji="1" lang="ja-JP" altLang="en-US" sz="1050" dirty="0"/>
            </a:p>
          </p:txBody>
        </p:sp>
      </p:grpSp>
      <p:grpSp>
        <p:nvGrpSpPr>
          <p:cNvPr id="60" name="グループ化 59"/>
          <p:cNvGrpSpPr/>
          <p:nvPr/>
        </p:nvGrpSpPr>
        <p:grpSpPr>
          <a:xfrm>
            <a:off x="743167" y="3780687"/>
            <a:ext cx="705210" cy="1988642"/>
            <a:chOff x="1876301" y="1995055"/>
            <a:chExt cx="1465503" cy="4132613"/>
          </a:xfrm>
        </p:grpSpPr>
        <p:sp>
          <p:nvSpPr>
            <p:cNvPr id="61" name="楕円 60"/>
            <p:cNvSpPr/>
            <p:nvPr/>
          </p:nvSpPr>
          <p:spPr>
            <a:xfrm>
              <a:off x="1876301" y="1995055"/>
              <a:ext cx="1465503" cy="1413163"/>
            </a:xfrm>
            <a:prstGeom prst="ellipse">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62" name="角丸四角形 61"/>
            <p:cNvSpPr/>
            <p:nvPr/>
          </p:nvSpPr>
          <p:spPr>
            <a:xfrm>
              <a:off x="1953490" y="3598222"/>
              <a:ext cx="1311124" cy="2529446"/>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63" name="直線コネクタ 62"/>
            <p:cNvCxnSpPr>
              <a:stCxn id="61" idx="6"/>
            </p:cNvCxnSpPr>
            <p:nvPr/>
          </p:nvCxnSpPr>
          <p:spPr>
            <a:xfrm flipH="1" flipV="1">
              <a:off x="2755075" y="2695699"/>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64" name="直線コネクタ 63"/>
            <p:cNvCxnSpPr>
              <a:endCxn id="61" idx="5"/>
            </p:cNvCxnSpPr>
            <p:nvPr/>
          </p:nvCxnSpPr>
          <p:spPr>
            <a:xfrm>
              <a:off x="2755075" y="2695699"/>
              <a:ext cx="372111" cy="505566"/>
            </a:xfrm>
            <a:prstGeom prst="line">
              <a:avLst/>
            </a:prstGeom>
            <a:ln w="12700"/>
          </p:spPr>
          <p:style>
            <a:lnRef idx="1">
              <a:schemeClr val="dk1"/>
            </a:lnRef>
            <a:fillRef idx="0">
              <a:schemeClr val="dk1"/>
            </a:fillRef>
            <a:effectRef idx="0">
              <a:schemeClr val="dk1"/>
            </a:effectRef>
            <a:fontRef idx="minor">
              <a:schemeClr val="tx1"/>
            </a:fontRef>
          </p:style>
        </p:cxnSp>
        <p:sp>
          <p:nvSpPr>
            <p:cNvPr id="65" name="楕円 64"/>
            <p:cNvSpPr/>
            <p:nvPr/>
          </p:nvSpPr>
          <p:spPr>
            <a:xfrm>
              <a:off x="2648197" y="2280062"/>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grpSp>
      <p:cxnSp>
        <p:nvCxnSpPr>
          <p:cNvPr id="66" name="直線矢印コネクタ 65"/>
          <p:cNvCxnSpPr/>
          <p:nvPr/>
        </p:nvCxnSpPr>
        <p:spPr>
          <a:xfrm>
            <a:off x="1448377" y="3554270"/>
            <a:ext cx="2943203" cy="680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5" name="グループ化 144"/>
          <p:cNvGrpSpPr/>
          <p:nvPr/>
        </p:nvGrpSpPr>
        <p:grpSpPr>
          <a:xfrm>
            <a:off x="1692056" y="1357808"/>
            <a:ext cx="1814638" cy="2000032"/>
            <a:chOff x="1691680" y="1594072"/>
            <a:chExt cx="1814638" cy="2000032"/>
          </a:xfrm>
        </p:grpSpPr>
        <p:grpSp>
          <p:nvGrpSpPr>
            <p:cNvPr id="17" name="グループ化 16"/>
            <p:cNvGrpSpPr/>
            <p:nvPr/>
          </p:nvGrpSpPr>
          <p:grpSpPr>
            <a:xfrm>
              <a:off x="1691680" y="1594707"/>
              <a:ext cx="1814638" cy="1999397"/>
              <a:chOff x="-280261" y="1400459"/>
              <a:chExt cx="4564229" cy="5028937"/>
            </a:xfrm>
          </p:grpSpPr>
          <p:sp>
            <p:nvSpPr>
              <p:cNvPr id="5" name="フリーフォーム 4"/>
              <p:cNvSpPr/>
              <p:nvPr/>
            </p:nvSpPr>
            <p:spPr>
              <a:xfrm>
                <a:off x="1396853" y="1986567"/>
                <a:ext cx="2840498" cy="1687451"/>
              </a:xfrm>
              <a:custGeom>
                <a:avLst/>
                <a:gdLst>
                  <a:gd name="connsiteX0" fmla="*/ 0 w 4699590"/>
                  <a:gd name="connsiteY0" fmla="*/ 778312 h 1687451"/>
                  <a:gd name="connsiteX1" fmla="*/ 935665 w 4699590"/>
                  <a:gd name="connsiteY1" fmla="*/ 23400 h 1687451"/>
                  <a:gd name="connsiteX2" fmla="*/ 2083981 w 4699590"/>
                  <a:gd name="connsiteY2" fmla="*/ 1565121 h 1687451"/>
                  <a:gd name="connsiteX3" fmla="*/ 2817628 w 4699590"/>
                  <a:gd name="connsiteY3" fmla="*/ 448702 h 1687451"/>
                  <a:gd name="connsiteX4" fmla="*/ 3827721 w 4699590"/>
                  <a:gd name="connsiteY4" fmla="*/ 1565121 h 1687451"/>
                  <a:gd name="connsiteX5" fmla="*/ 4242390 w 4699590"/>
                  <a:gd name="connsiteY5" fmla="*/ 1671447 h 1687451"/>
                  <a:gd name="connsiteX6" fmla="*/ 4699590 w 4699590"/>
                  <a:gd name="connsiteY6" fmla="*/ 1682079 h 16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90" h="1687451">
                    <a:moveTo>
                      <a:pt x="0" y="778312"/>
                    </a:moveTo>
                    <a:cubicBezTo>
                      <a:pt x="294167" y="335288"/>
                      <a:pt x="588335" y="-107735"/>
                      <a:pt x="935665" y="23400"/>
                    </a:cubicBezTo>
                    <a:cubicBezTo>
                      <a:pt x="1282995" y="154535"/>
                      <a:pt x="1770321" y="1494237"/>
                      <a:pt x="2083981" y="1565121"/>
                    </a:cubicBezTo>
                    <a:cubicBezTo>
                      <a:pt x="2397642" y="1636005"/>
                      <a:pt x="2527005" y="448702"/>
                      <a:pt x="2817628" y="448702"/>
                    </a:cubicBezTo>
                    <a:cubicBezTo>
                      <a:pt x="3108251" y="448702"/>
                      <a:pt x="3590261" y="1361330"/>
                      <a:pt x="3827721" y="1565121"/>
                    </a:cubicBezTo>
                    <a:cubicBezTo>
                      <a:pt x="4065181" y="1768912"/>
                      <a:pt x="4097078" y="1651954"/>
                      <a:pt x="4242390" y="1671447"/>
                    </a:cubicBezTo>
                    <a:cubicBezTo>
                      <a:pt x="4387702" y="1690940"/>
                      <a:pt x="4543646" y="1686509"/>
                      <a:pt x="4699590" y="1682079"/>
                    </a:cubicBezTo>
                  </a:path>
                </a:pathLst>
              </a:cu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V="1">
                <a:off x="-280261" y="1400459"/>
                <a:ext cx="0" cy="244827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a:off x="-280261" y="3826483"/>
                <a:ext cx="4483188" cy="3395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280261" y="3920779"/>
                <a:ext cx="0" cy="244827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a:off x="-280261" y="6369051"/>
                <a:ext cx="4564229" cy="6034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フリーフォーム 14"/>
              <p:cNvSpPr/>
              <p:nvPr/>
            </p:nvSpPr>
            <p:spPr>
              <a:xfrm>
                <a:off x="680413" y="5039363"/>
                <a:ext cx="1553231" cy="1269342"/>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フリーフォーム 15"/>
              <p:cNvSpPr/>
              <p:nvPr/>
            </p:nvSpPr>
            <p:spPr>
              <a:xfrm>
                <a:off x="2212589" y="5073510"/>
                <a:ext cx="1553231" cy="1269342"/>
              </a:xfrm>
              <a:custGeom>
                <a:avLst/>
                <a:gdLst>
                  <a:gd name="connsiteX0" fmla="*/ 0 w 3423683"/>
                  <a:gd name="connsiteY0" fmla="*/ 1858339 h 1969132"/>
                  <a:gd name="connsiteX1" fmla="*/ 265813 w 3423683"/>
                  <a:gd name="connsiteY1" fmla="*/ 1390506 h 1969132"/>
                  <a:gd name="connsiteX2" fmla="*/ 265813 w 3423683"/>
                  <a:gd name="connsiteY2" fmla="*/ 624962 h 1969132"/>
                  <a:gd name="connsiteX3" fmla="*/ 489097 w 3423683"/>
                  <a:gd name="connsiteY3" fmla="*/ 93334 h 1969132"/>
                  <a:gd name="connsiteX4" fmla="*/ 723013 w 3423683"/>
                  <a:gd name="connsiteY4" fmla="*/ 18906 h 1969132"/>
                  <a:gd name="connsiteX5" fmla="*/ 786809 w 3423683"/>
                  <a:gd name="connsiteY5" fmla="*/ 305985 h 1969132"/>
                  <a:gd name="connsiteX6" fmla="*/ 967562 w 3423683"/>
                  <a:gd name="connsiteY6" fmla="*/ 178394 h 1969132"/>
                  <a:gd name="connsiteX7" fmla="*/ 1010093 w 3423683"/>
                  <a:gd name="connsiteY7" fmla="*/ 295352 h 1969132"/>
                  <a:gd name="connsiteX8" fmla="*/ 1020725 w 3423683"/>
                  <a:gd name="connsiteY8" fmla="*/ 688757 h 1969132"/>
                  <a:gd name="connsiteX9" fmla="*/ 1052623 w 3423683"/>
                  <a:gd name="connsiteY9" fmla="*/ 1709483 h 1969132"/>
                  <a:gd name="connsiteX10" fmla="*/ 1180213 w 3423683"/>
                  <a:gd name="connsiteY10" fmla="*/ 1868971 h 1969132"/>
                  <a:gd name="connsiteX11" fmla="*/ 1499190 w 3423683"/>
                  <a:gd name="connsiteY11" fmla="*/ 1868971 h 1969132"/>
                  <a:gd name="connsiteX12" fmla="*/ 1552353 w 3423683"/>
                  <a:gd name="connsiteY12" fmla="*/ 773818 h 1969132"/>
                  <a:gd name="connsiteX13" fmla="*/ 1733107 w 3423683"/>
                  <a:gd name="connsiteY13" fmla="*/ 614329 h 1969132"/>
                  <a:gd name="connsiteX14" fmla="*/ 1945758 w 3423683"/>
                  <a:gd name="connsiteY14" fmla="*/ 1486199 h 1969132"/>
                  <a:gd name="connsiteX15" fmla="*/ 2020186 w 3423683"/>
                  <a:gd name="connsiteY15" fmla="*/ 1762646 h 1969132"/>
                  <a:gd name="connsiteX16" fmla="*/ 2158409 w 3423683"/>
                  <a:gd name="connsiteY16" fmla="*/ 1890236 h 1969132"/>
                  <a:gd name="connsiteX17" fmla="*/ 2275367 w 3423683"/>
                  <a:gd name="connsiteY17" fmla="*/ 497371 h 1969132"/>
                  <a:gd name="connsiteX18" fmla="*/ 2541181 w 3423683"/>
                  <a:gd name="connsiteY18" fmla="*/ 348515 h 1969132"/>
                  <a:gd name="connsiteX19" fmla="*/ 2690037 w 3423683"/>
                  <a:gd name="connsiteY19" fmla="*/ 699390 h 1969132"/>
                  <a:gd name="connsiteX20" fmla="*/ 2796362 w 3423683"/>
                  <a:gd name="connsiteY20" fmla="*/ 1337343 h 1969132"/>
                  <a:gd name="connsiteX21" fmla="*/ 2796362 w 3423683"/>
                  <a:gd name="connsiteY21" fmla="*/ 1698850 h 1969132"/>
                  <a:gd name="connsiteX22" fmla="*/ 2945218 w 3423683"/>
                  <a:gd name="connsiteY22" fmla="*/ 1922134 h 1969132"/>
                  <a:gd name="connsiteX23" fmla="*/ 3094074 w 3423683"/>
                  <a:gd name="connsiteY23" fmla="*/ 912041 h 1969132"/>
                  <a:gd name="connsiteX24" fmla="*/ 3125972 w 3423683"/>
                  <a:gd name="connsiteY24" fmla="*/ 305985 h 1969132"/>
                  <a:gd name="connsiteX25" fmla="*/ 3264195 w 3423683"/>
                  <a:gd name="connsiteY25" fmla="*/ 869511 h 1969132"/>
                  <a:gd name="connsiteX26" fmla="*/ 3338623 w 3423683"/>
                  <a:gd name="connsiteY26" fmla="*/ 1496832 h 1969132"/>
                  <a:gd name="connsiteX27" fmla="*/ 3370520 w 3423683"/>
                  <a:gd name="connsiteY27" fmla="*/ 1858339 h 1969132"/>
                  <a:gd name="connsiteX28" fmla="*/ 3423683 w 3423683"/>
                  <a:gd name="connsiteY28" fmla="*/ 1932766 h 196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3683" h="1969132">
                    <a:moveTo>
                      <a:pt x="0" y="1858339"/>
                    </a:moveTo>
                    <a:cubicBezTo>
                      <a:pt x="110755" y="1727204"/>
                      <a:pt x="221511" y="1596069"/>
                      <a:pt x="265813" y="1390506"/>
                    </a:cubicBezTo>
                    <a:cubicBezTo>
                      <a:pt x="310115" y="1184943"/>
                      <a:pt x="228599" y="841157"/>
                      <a:pt x="265813" y="624962"/>
                    </a:cubicBezTo>
                    <a:cubicBezTo>
                      <a:pt x="303027" y="408767"/>
                      <a:pt x="412897" y="194343"/>
                      <a:pt x="489097" y="93334"/>
                    </a:cubicBezTo>
                    <a:cubicBezTo>
                      <a:pt x="565297" y="-7675"/>
                      <a:pt x="673394" y="-16536"/>
                      <a:pt x="723013" y="18906"/>
                    </a:cubicBezTo>
                    <a:cubicBezTo>
                      <a:pt x="772632" y="54348"/>
                      <a:pt x="746051" y="279404"/>
                      <a:pt x="786809" y="305985"/>
                    </a:cubicBezTo>
                    <a:cubicBezTo>
                      <a:pt x="827567" y="332566"/>
                      <a:pt x="930348" y="180166"/>
                      <a:pt x="967562" y="178394"/>
                    </a:cubicBezTo>
                    <a:cubicBezTo>
                      <a:pt x="1004776" y="176622"/>
                      <a:pt x="1001233" y="210292"/>
                      <a:pt x="1010093" y="295352"/>
                    </a:cubicBezTo>
                    <a:cubicBezTo>
                      <a:pt x="1018953" y="380412"/>
                      <a:pt x="1013637" y="453069"/>
                      <a:pt x="1020725" y="688757"/>
                    </a:cubicBezTo>
                    <a:cubicBezTo>
                      <a:pt x="1027813" y="924445"/>
                      <a:pt x="1026042" y="1512781"/>
                      <a:pt x="1052623" y="1709483"/>
                    </a:cubicBezTo>
                    <a:cubicBezTo>
                      <a:pt x="1079204" y="1906185"/>
                      <a:pt x="1105785" y="1842390"/>
                      <a:pt x="1180213" y="1868971"/>
                    </a:cubicBezTo>
                    <a:cubicBezTo>
                      <a:pt x="1254641" y="1895552"/>
                      <a:pt x="1437167" y="2051496"/>
                      <a:pt x="1499190" y="1868971"/>
                    </a:cubicBezTo>
                    <a:cubicBezTo>
                      <a:pt x="1561213" y="1686446"/>
                      <a:pt x="1513367" y="982925"/>
                      <a:pt x="1552353" y="773818"/>
                    </a:cubicBezTo>
                    <a:cubicBezTo>
                      <a:pt x="1591339" y="564711"/>
                      <a:pt x="1667540" y="495599"/>
                      <a:pt x="1733107" y="614329"/>
                    </a:cubicBezTo>
                    <a:cubicBezTo>
                      <a:pt x="1798674" y="733059"/>
                      <a:pt x="1897912" y="1294813"/>
                      <a:pt x="1945758" y="1486199"/>
                    </a:cubicBezTo>
                    <a:cubicBezTo>
                      <a:pt x="1993604" y="1677585"/>
                      <a:pt x="1984744" y="1695307"/>
                      <a:pt x="2020186" y="1762646"/>
                    </a:cubicBezTo>
                    <a:cubicBezTo>
                      <a:pt x="2055628" y="1829985"/>
                      <a:pt x="2115879" y="2101115"/>
                      <a:pt x="2158409" y="1890236"/>
                    </a:cubicBezTo>
                    <a:cubicBezTo>
                      <a:pt x="2200939" y="1679357"/>
                      <a:pt x="2211572" y="754325"/>
                      <a:pt x="2275367" y="497371"/>
                    </a:cubicBezTo>
                    <a:cubicBezTo>
                      <a:pt x="2339162" y="240417"/>
                      <a:pt x="2472069" y="314845"/>
                      <a:pt x="2541181" y="348515"/>
                    </a:cubicBezTo>
                    <a:cubicBezTo>
                      <a:pt x="2610293" y="382185"/>
                      <a:pt x="2647507" y="534585"/>
                      <a:pt x="2690037" y="699390"/>
                    </a:cubicBezTo>
                    <a:cubicBezTo>
                      <a:pt x="2732567" y="864195"/>
                      <a:pt x="2778641" y="1170766"/>
                      <a:pt x="2796362" y="1337343"/>
                    </a:cubicBezTo>
                    <a:cubicBezTo>
                      <a:pt x="2814083" y="1503920"/>
                      <a:pt x="2771553" y="1601385"/>
                      <a:pt x="2796362" y="1698850"/>
                    </a:cubicBezTo>
                    <a:cubicBezTo>
                      <a:pt x="2821171" y="1796315"/>
                      <a:pt x="2895599" y="2053269"/>
                      <a:pt x="2945218" y="1922134"/>
                    </a:cubicBezTo>
                    <a:cubicBezTo>
                      <a:pt x="2994837" y="1790999"/>
                      <a:pt x="3063948" y="1181399"/>
                      <a:pt x="3094074" y="912041"/>
                    </a:cubicBezTo>
                    <a:cubicBezTo>
                      <a:pt x="3124200" y="642683"/>
                      <a:pt x="3097619" y="313073"/>
                      <a:pt x="3125972" y="305985"/>
                    </a:cubicBezTo>
                    <a:cubicBezTo>
                      <a:pt x="3154325" y="298897"/>
                      <a:pt x="3228753" y="671036"/>
                      <a:pt x="3264195" y="869511"/>
                    </a:cubicBezTo>
                    <a:cubicBezTo>
                      <a:pt x="3299637" y="1067985"/>
                      <a:pt x="3320902" y="1332027"/>
                      <a:pt x="3338623" y="1496832"/>
                    </a:cubicBezTo>
                    <a:cubicBezTo>
                      <a:pt x="3356344" y="1661637"/>
                      <a:pt x="3356343" y="1785683"/>
                      <a:pt x="3370520" y="1858339"/>
                    </a:cubicBezTo>
                    <a:cubicBezTo>
                      <a:pt x="3384697" y="1930995"/>
                      <a:pt x="3407734" y="1923906"/>
                      <a:pt x="3423683" y="1932766"/>
                    </a:cubicBezTo>
                  </a:path>
                </a:pathLst>
              </a:cu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76" name="フリーフォーム 75"/>
            <p:cNvSpPr/>
            <p:nvPr/>
          </p:nvSpPr>
          <p:spPr>
            <a:xfrm>
              <a:off x="1756658" y="1946463"/>
              <a:ext cx="616688" cy="489131"/>
            </a:xfrm>
            <a:custGeom>
              <a:avLst/>
              <a:gdLst>
                <a:gd name="connsiteX0" fmla="*/ 616688 w 616688"/>
                <a:gd name="connsiteY0" fmla="*/ 167435 h 489131"/>
                <a:gd name="connsiteX1" fmla="*/ 393405 w 616688"/>
                <a:gd name="connsiteY1" fmla="*/ 486411 h 489131"/>
                <a:gd name="connsiteX2" fmla="*/ 308344 w 616688"/>
                <a:gd name="connsiteY2" fmla="*/ 7946 h 489131"/>
                <a:gd name="connsiteX3" fmla="*/ 95693 w 616688"/>
                <a:gd name="connsiteY3" fmla="*/ 178067 h 489131"/>
                <a:gd name="connsiteX4" fmla="*/ 0 w 616688"/>
                <a:gd name="connsiteY4" fmla="*/ 50476 h 4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88" h="489131">
                  <a:moveTo>
                    <a:pt x="616688" y="167435"/>
                  </a:moveTo>
                  <a:cubicBezTo>
                    <a:pt x="530742" y="340213"/>
                    <a:pt x="444796" y="512992"/>
                    <a:pt x="393405" y="486411"/>
                  </a:cubicBezTo>
                  <a:cubicBezTo>
                    <a:pt x="342014" y="459830"/>
                    <a:pt x="357963" y="59337"/>
                    <a:pt x="308344" y="7946"/>
                  </a:cubicBezTo>
                  <a:cubicBezTo>
                    <a:pt x="258725" y="-43445"/>
                    <a:pt x="147084" y="170979"/>
                    <a:pt x="95693" y="178067"/>
                  </a:cubicBezTo>
                  <a:cubicBezTo>
                    <a:pt x="44302" y="185155"/>
                    <a:pt x="22151" y="117815"/>
                    <a:pt x="0" y="50476"/>
                  </a:cubicBezTo>
                </a:path>
              </a:pathLst>
            </a:cu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p:cNvSpPr/>
            <p:nvPr/>
          </p:nvSpPr>
          <p:spPr>
            <a:xfrm>
              <a:off x="1695299" y="3067547"/>
              <a:ext cx="374706" cy="453415"/>
            </a:xfrm>
            <a:custGeom>
              <a:avLst/>
              <a:gdLst>
                <a:gd name="connsiteX0" fmla="*/ 538315 w 538315"/>
                <a:gd name="connsiteY0" fmla="*/ 432891 h 432891"/>
                <a:gd name="connsiteX1" fmla="*/ 404965 w 538315"/>
                <a:gd name="connsiteY1" fmla="*/ 299541 h 432891"/>
                <a:gd name="connsiteX2" fmla="*/ 338290 w 538315"/>
                <a:gd name="connsiteY2" fmla="*/ 9028 h 432891"/>
                <a:gd name="connsiteX3" fmla="*/ 238277 w 538315"/>
                <a:gd name="connsiteY3" fmla="*/ 70941 h 432891"/>
                <a:gd name="connsiteX4" fmla="*/ 123977 w 538315"/>
                <a:gd name="connsiteY4" fmla="*/ 42366 h 432891"/>
                <a:gd name="connsiteX5" fmla="*/ 62065 w 538315"/>
                <a:gd name="connsiteY5" fmla="*/ 37603 h 432891"/>
                <a:gd name="connsiteX6" fmla="*/ 9677 w 538315"/>
                <a:gd name="connsiteY6" fmla="*/ 85228 h 432891"/>
                <a:gd name="connsiteX7" fmla="*/ 152 w 538315"/>
                <a:gd name="connsiteY7" fmla="*/ 123328 h 4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315" h="432891">
                  <a:moveTo>
                    <a:pt x="538315" y="432891"/>
                  </a:moveTo>
                  <a:cubicBezTo>
                    <a:pt x="488308" y="401538"/>
                    <a:pt x="438302" y="370185"/>
                    <a:pt x="404965" y="299541"/>
                  </a:cubicBezTo>
                  <a:cubicBezTo>
                    <a:pt x="371627" y="228897"/>
                    <a:pt x="366071" y="47128"/>
                    <a:pt x="338290" y="9028"/>
                  </a:cubicBezTo>
                  <a:cubicBezTo>
                    <a:pt x="310509" y="-29072"/>
                    <a:pt x="273996" y="65385"/>
                    <a:pt x="238277" y="70941"/>
                  </a:cubicBezTo>
                  <a:cubicBezTo>
                    <a:pt x="202558" y="76497"/>
                    <a:pt x="153346" y="47922"/>
                    <a:pt x="123977" y="42366"/>
                  </a:cubicBezTo>
                  <a:cubicBezTo>
                    <a:pt x="94608" y="36810"/>
                    <a:pt x="81115" y="30459"/>
                    <a:pt x="62065" y="37603"/>
                  </a:cubicBezTo>
                  <a:cubicBezTo>
                    <a:pt x="43015" y="44747"/>
                    <a:pt x="19996" y="70941"/>
                    <a:pt x="9677" y="85228"/>
                  </a:cubicBezTo>
                  <a:cubicBezTo>
                    <a:pt x="-642" y="99515"/>
                    <a:pt x="-245" y="111421"/>
                    <a:pt x="152" y="123328"/>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正方形/長方形 78"/>
            <p:cNvSpPr/>
            <p:nvPr/>
          </p:nvSpPr>
          <p:spPr>
            <a:xfrm>
              <a:off x="2214753" y="1594072"/>
              <a:ext cx="1105066" cy="964535"/>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正方形/長方形 79"/>
            <p:cNvSpPr/>
            <p:nvPr/>
          </p:nvSpPr>
          <p:spPr>
            <a:xfrm>
              <a:off x="2214753" y="2625536"/>
              <a:ext cx="1105066" cy="964535"/>
            </a:xfrm>
            <a:prstGeom prst="rect">
              <a:avLst/>
            </a:prstGeom>
            <a:noFill/>
            <a:ln w="22225">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90" name="グループ化 89"/>
          <p:cNvGrpSpPr/>
          <p:nvPr/>
        </p:nvGrpSpPr>
        <p:grpSpPr>
          <a:xfrm>
            <a:off x="7002909" y="3803954"/>
            <a:ext cx="1324318" cy="2421016"/>
            <a:chOff x="6498094" y="2890074"/>
            <a:chExt cx="2212146" cy="4044075"/>
          </a:xfrm>
        </p:grpSpPr>
        <p:sp>
          <p:nvSpPr>
            <p:cNvPr id="91" name="角丸四角形 90"/>
            <p:cNvSpPr/>
            <p:nvPr/>
          </p:nvSpPr>
          <p:spPr>
            <a:xfrm>
              <a:off x="6760957" y="2890074"/>
              <a:ext cx="1382517" cy="3313215"/>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grpSp>
          <p:nvGrpSpPr>
            <p:cNvPr id="92" name="グループ化 91"/>
            <p:cNvGrpSpPr/>
            <p:nvPr/>
          </p:nvGrpSpPr>
          <p:grpSpPr>
            <a:xfrm>
              <a:off x="6876256" y="2996952"/>
              <a:ext cx="1099127" cy="3099460"/>
              <a:chOff x="1876301" y="1995055"/>
              <a:chExt cx="1465503" cy="4132613"/>
            </a:xfrm>
          </p:grpSpPr>
          <p:sp>
            <p:nvSpPr>
              <p:cNvPr id="94" name="楕円 93"/>
              <p:cNvSpPr/>
              <p:nvPr/>
            </p:nvSpPr>
            <p:spPr>
              <a:xfrm>
                <a:off x="1876301" y="1995055"/>
                <a:ext cx="1465503" cy="1413163"/>
              </a:xfrm>
              <a:prstGeom prst="ellipse">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sp>
            <p:nvSpPr>
              <p:cNvPr id="95" name="角丸四角形 94"/>
              <p:cNvSpPr/>
              <p:nvPr/>
            </p:nvSpPr>
            <p:spPr>
              <a:xfrm>
                <a:off x="1953490" y="3598222"/>
                <a:ext cx="1311124" cy="2529446"/>
              </a:xfrm>
              <a:prstGeom prst="roundRect">
                <a:avLst/>
              </a:prstGeom>
              <a:solidFill>
                <a:schemeClr val="accent1">
                  <a:lumMod val="60000"/>
                  <a:lumOff val="4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ja-JP" altLang="en-US" sz="1350"/>
              </a:p>
            </p:txBody>
          </p:sp>
          <p:cxnSp>
            <p:nvCxnSpPr>
              <p:cNvPr id="96" name="直線コネクタ 95"/>
              <p:cNvCxnSpPr/>
              <p:nvPr/>
            </p:nvCxnSpPr>
            <p:spPr>
              <a:xfrm flipH="1" flipV="1">
                <a:off x="1927320" y="2707572"/>
                <a:ext cx="586729" cy="5938"/>
              </a:xfrm>
              <a:prstGeom prst="line">
                <a:avLst/>
              </a:prstGeom>
              <a:ln/>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flipH="1">
                <a:off x="2131619" y="2707572"/>
                <a:ext cx="415637" cy="554738"/>
              </a:xfrm>
              <a:prstGeom prst="line">
                <a:avLst/>
              </a:prstGeom>
              <a:ln w="12700"/>
            </p:spPr>
            <p:style>
              <a:lnRef idx="1">
                <a:schemeClr val="dk1"/>
              </a:lnRef>
              <a:fillRef idx="0">
                <a:schemeClr val="dk1"/>
              </a:fillRef>
              <a:effectRef idx="0">
                <a:schemeClr val="dk1"/>
              </a:effectRef>
              <a:fontRef idx="minor">
                <a:schemeClr val="tx1"/>
              </a:fontRef>
            </p:style>
          </p:cxnSp>
          <p:sp>
            <p:nvSpPr>
              <p:cNvPr id="98" name="楕円 97"/>
              <p:cNvSpPr/>
              <p:nvPr/>
            </p:nvSpPr>
            <p:spPr>
              <a:xfrm>
                <a:off x="2220685" y="2280061"/>
                <a:ext cx="237507" cy="237507"/>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ja-JP" altLang="en-US" sz="1350"/>
              </a:p>
            </p:txBody>
          </p:sp>
        </p:grpSp>
        <p:sp>
          <p:nvSpPr>
            <p:cNvPr id="93" name="テキスト ボックス 92"/>
            <p:cNvSpPr txBox="1"/>
            <p:nvPr/>
          </p:nvSpPr>
          <p:spPr>
            <a:xfrm>
              <a:off x="6498094" y="6368627"/>
              <a:ext cx="2212146" cy="565522"/>
            </a:xfrm>
            <a:prstGeom prst="rect">
              <a:avLst/>
            </a:prstGeom>
            <a:noFill/>
          </p:spPr>
          <p:txBody>
            <a:bodyPr wrap="square" rtlCol="0">
              <a:spAutoFit/>
            </a:bodyPr>
            <a:lstStyle/>
            <a:p>
              <a:r>
                <a:rPr lang="ja-JP" altLang="en-US" sz="1600" b="1" dirty="0"/>
                <a:t>エージェント</a:t>
              </a:r>
            </a:p>
          </p:txBody>
        </p:sp>
      </p:grpSp>
      <p:grpSp>
        <p:nvGrpSpPr>
          <p:cNvPr id="99" name="グループ化 98"/>
          <p:cNvGrpSpPr/>
          <p:nvPr/>
        </p:nvGrpSpPr>
        <p:grpSpPr>
          <a:xfrm>
            <a:off x="2823020" y="5178799"/>
            <a:ext cx="3926370" cy="1344063"/>
            <a:chOff x="3995936" y="1340768"/>
            <a:chExt cx="5395607" cy="1344063"/>
          </a:xfrm>
        </p:grpSpPr>
        <p:sp>
          <p:nvSpPr>
            <p:cNvPr id="100" name="角丸四角形吹き出し 99"/>
            <p:cNvSpPr/>
            <p:nvPr/>
          </p:nvSpPr>
          <p:spPr>
            <a:xfrm>
              <a:off x="3995936" y="1340768"/>
              <a:ext cx="4690864" cy="1334648"/>
            </a:xfrm>
            <a:prstGeom prst="wedgeRoundRectCallout">
              <a:avLst>
                <a:gd name="adj1" fmla="val 27058"/>
                <a:gd name="adj2" fmla="val -73850"/>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1" name="グループ化 100"/>
            <p:cNvGrpSpPr/>
            <p:nvPr/>
          </p:nvGrpSpPr>
          <p:grpSpPr>
            <a:xfrm>
              <a:off x="7014194" y="1491190"/>
              <a:ext cx="648072" cy="941094"/>
              <a:chOff x="829340" y="1412776"/>
              <a:chExt cx="3454628" cy="5016620"/>
            </a:xfrm>
          </p:grpSpPr>
          <p:cxnSp>
            <p:nvCxnSpPr>
              <p:cNvPr id="126" name="直線矢印コネクタ 125"/>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7" name="直線矢印コネクタ 126"/>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8" name="直線矢印コネクタ 127"/>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9" name="直線矢印コネクタ 128"/>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118" name="グループ化 117"/>
            <p:cNvGrpSpPr/>
            <p:nvPr/>
          </p:nvGrpSpPr>
          <p:grpSpPr>
            <a:xfrm>
              <a:off x="4189461" y="1432228"/>
              <a:ext cx="677927" cy="984448"/>
              <a:chOff x="829340" y="1412776"/>
              <a:chExt cx="3454628" cy="5016620"/>
            </a:xfrm>
          </p:grpSpPr>
          <p:cxnSp>
            <p:nvCxnSpPr>
              <p:cNvPr id="121" name="直線矢印コネクタ 120"/>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2" name="直線矢印コネクタ 121"/>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3" name="直線矢印コネクタ 122"/>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4" name="直線矢印コネクタ 123"/>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111" name="グループ化 110"/>
            <p:cNvGrpSpPr/>
            <p:nvPr/>
          </p:nvGrpSpPr>
          <p:grpSpPr>
            <a:xfrm>
              <a:off x="5113852" y="1436813"/>
              <a:ext cx="685518" cy="995472"/>
              <a:chOff x="829340" y="1412776"/>
              <a:chExt cx="3454628" cy="5016620"/>
            </a:xfrm>
          </p:grpSpPr>
          <p:cxnSp>
            <p:nvCxnSpPr>
              <p:cNvPr id="114" name="直線矢印コネクタ 113"/>
              <p:cNvCxnSpPr/>
              <p:nvPr/>
            </p:nvCxnSpPr>
            <p:spPr>
              <a:xfrm flipV="1">
                <a:off x="829340" y="1412776"/>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a:off x="829340" y="3861048"/>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V="1">
                <a:off x="832885" y="3981124"/>
                <a:ext cx="0" cy="244827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7" name="直線矢印コネクタ 116"/>
              <p:cNvCxnSpPr/>
              <p:nvPr/>
            </p:nvCxnSpPr>
            <p:spPr>
              <a:xfrm>
                <a:off x="829340" y="6429396"/>
                <a:ext cx="3454628"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104" name="楕円 103"/>
            <p:cNvSpPr/>
            <p:nvPr/>
          </p:nvSpPr>
          <p:spPr>
            <a:xfrm>
              <a:off x="5926598" y="1979709"/>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5" name="楕円 104"/>
            <p:cNvSpPr/>
            <p:nvPr/>
          </p:nvSpPr>
          <p:spPr>
            <a:xfrm>
              <a:off x="6164149" y="1975416"/>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6" name="楕円 105"/>
            <p:cNvSpPr/>
            <p:nvPr/>
          </p:nvSpPr>
          <p:spPr>
            <a:xfrm>
              <a:off x="6412723" y="1975417"/>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7" name="楕円 106"/>
            <p:cNvSpPr/>
            <p:nvPr/>
          </p:nvSpPr>
          <p:spPr>
            <a:xfrm>
              <a:off x="6674930" y="1975418"/>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8" name="楕円 107"/>
            <p:cNvSpPr/>
            <p:nvPr/>
          </p:nvSpPr>
          <p:spPr>
            <a:xfrm>
              <a:off x="7890418" y="1979709"/>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9" name="楕円 108"/>
            <p:cNvSpPr/>
            <p:nvPr/>
          </p:nvSpPr>
          <p:spPr>
            <a:xfrm>
              <a:off x="8138992" y="1979710"/>
              <a:ext cx="81549" cy="81549"/>
            </a:xfrm>
            <a:prstGeom prst="ellipse">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10" name="テキスト ボックス 109"/>
            <p:cNvSpPr txBox="1"/>
            <p:nvPr/>
          </p:nvSpPr>
          <p:spPr>
            <a:xfrm>
              <a:off x="4087350" y="2430915"/>
              <a:ext cx="5304193" cy="253916"/>
            </a:xfrm>
            <a:prstGeom prst="rect">
              <a:avLst/>
            </a:prstGeom>
            <a:noFill/>
          </p:spPr>
          <p:txBody>
            <a:bodyPr wrap="square" rtlCol="0">
              <a:spAutoFit/>
            </a:bodyPr>
            <a:lstStyle/>
            <a:p>
              <a:r>
                <a:rPr kumimoji="1" lang="en-US" altLang="ja-JP" sz="1050" dirty="0" smtClean="0"/>
                <a:t>     (1)</a:t>
              </a:r>
              <a:r>
                <a:rPr lang="en-US" altLang="ja-JP" sz="1050" dirty="0"/>
                <a:t> </a:t>
              </a:r>
              <a:r>
                <a:rPr lang="en-US" altLang="ja-JP" sz="1050" dirty="0" smtClean="0"/>
                <a:t>              </a:t>
              </a:r>
              <a:r>
                <a:rPr kumimoji="1" lang="en-US" altLang="ja-JP" sz="1050" dirty="0" smtClean="0"/>
                <a:t>  (2)</a:t>
              </a:r>
              <a:r>
                <a:rPr lang="en-US" altLang="ja-JP" sz="1050" dirty="0"/>
                <a:t> </a:t>
              </a:r>
              <a:r>
                <a:rPr lang="en-US" altLang="ja-JP" sz="1050" dirty="0" smtClean="0"/>
                <a:t>  	  </a:t>
              </a:r>
              <a:r>
                <a:rPr kumimoji="1" lang="ja-JP" altLang="en-US" sz="1050" dirty="0" smtClean="0"/>
                <a:t>　      </a:t>
              </a:r>
              <a:r>
                <a:rPr kumimoji="1" lang="en-US" altLang="ja-JP" sz="1050" dirty="0" smtClean="0"/>
                <a:t>(16)</a:t>
              </a:r>
              <a:endParaRPr kumimoji="1" lang="ja-JP" altLang="en-US" sz="1050" dirty="0"/>
            </a:p>
          </p:txBody>
        </p:sp>
      </p:grpSp>
      <p:cxnSp>
        <p:nvCxnSpPr>
          <p:cNvPr id="132" name="直線矢印コネクタ 131"/>
          <p:cNvCxnSpPr/>
          <p:nvPr/>
        </p:nvCxnSpPr>
        <p:spPr>
          <a:xfrm flipH="1">
            <a:off x="1835696" y="4694038"/>
            <a:ext cx="255588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4" name="グループ化 143"/>
          <p:cNvGrpSpPr/>
          <p:nvPr/>
        </p:nvGrpSpPr>
        <p:grpSpPr>
          <a:xfrm>
            <a:off x="2981300" y="5347523"/>
            <a:ext cx="2498725" cy="917592"/>
            <a:chOff x="3000375" y="5019864"/>
            <a:chExt cx="2498725" cy="917592"/>
          </a:xfrm>
        </p:grpSpPr>
        <p:sp>
          <p:nvSpPr>
            <p:cNvPr id="137" name="フリーフォーム 136"/>
            <p:cNvSpPr/>
            <p:nvPr/>
          </p:nvSpPr>
          <p:spPr>
            <a:xfrm>
              <a:off x="3000375" y="5021425"/>
              <a:ext cx="463550" cy="366550"/>
            </a:xfrm>
            <a:custGeom>
              <a:avLst/>
              <a:gdLst>
                <a:gd name="connsiteX0" fmla="*/ 0 w 463550"/>
                <a:gd name="connsiteY0" fmla="*/ 99850 h 366550"/>
                <a:gd name="connsiteX1" fmla="*/ 66675 w 463550"/>
                <a:gd name="connsiteY1" fmla="*/ 14125 h 366550"/>
                <a:gd name="connsiteX2" fmla="*/ 98425 w 463550"/>
                <a:gd name="connsiteY2" fmla="*/ 360200 h 366550"/>
                <a:gd name="connsiteX3" fmla="*/ 161925 w 463550"/>
                <a:gd name="connsiteY3" fmla="*/ 118900 h 366550"/>
                <a:gd name="connsiteX4" fmla="*/ 241300 w 463550"/>
                <a:gd name="connsiteY4" fmla="*/ 357025 h 366550"/>
                <a:gd name="connsiteX5" fmla="*/ 307975 w 463550"/>
                <a:gd name="connsiteY5" fmla="*/ 39525 h 366550"/>
                <a:gd name="connsiteX6" fmla="*/ 371475 w 463550"/>
                <a:gd name="connsiteY6" fmla="*/ 350675 h 366550"/>
                <a:gd name="connsiteX7" fmla="*/ 412750 w 463550"/>
                <a:gd name="connsiteY7" fmla="*/ 45875 h 366550"/>
                <a:gd name="connsiteX8" fmla="*/ 463550 w 463550"/>
                <a:gd name="connsiteY8" fmla="*/ 366550 h 36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550" h="366550">
                  <a:moveTo>
                    <a:pt x="0" y="99850"/>
                  </a:moveTo>
                  <a:cubicBezTo>
                    <a:pt x="25135" y="35291"/>
                    <a:pt x="50271" y="-29267"/>
                    <a:pt x="66675" y="14125"/>
                  </a:cubicBezTo>
                  <a:cubicBezTo>
                    <a:pt x="83079" y="57517"/>
                    <a:pt x="82550" y="342738"/>
                    <a:pt x="98425" y="360200"/>
                  </a:cubicBezTo>
                  <a:cubicBezTo>
                    <a:pt x="114300" y="377662"/>
                    <a:pt x="138113" y="119429"/>
                    <a:pt x="161925" y="118900"/>
                  </a:cubicBezTo>
                  <a:cubicBezTo>
                    <a:pt x="185737" y="118371"/>
                    <a:pt x="216958" y="370254"/>
                    <a:pt x="241300" y="357025"/>
                  </a:cubicBezTo>
                  <a:cubicBezTo>
                    <a:pt x="265642" y="343796"/>
                    <a:pt x="286279" y="40583"/>
                    <a:pt x="307975" y="39525"/>
                  </a:cubicBezTo>
                  <a:cubicBezTo>
                    <a:pt x="329671" y="38467"/>
                    <a:pt x="354013" y="349617"/>
                    <a:pt x="371475" y="350675"/>
                  </a:cubicBezTo>
                  <a:cubicBezTo>
                    <a:pt x="388937" y="351733"/>
                    <a:pt x="397404" y="43229"/>
                    <a:pt x="412750" y="45875"/>
                  </a:cubicBezTo>
                  <a:cubicBezTo>
                    <a:pt x="428096" y="48521"/>
                    <a:pt x="452967" y="316808"/>
                    <a:pt x="463550" y="366550"/>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38" name="フリーフォーム 137"/>
            <p:cNvSpPr/>
            <p:nvPr/>
          </p:nvSpPr>
          <p:spPr>
            <a:xfrm>
              <a:off x="3000375" y="5527602"/>
              <a:ext cx="460375" cy="371209"/>
            </a:xfrm>
            <a:custGeom>
              <a:avLst/>
              <a:gdLst>
                <a:gd name="connsiteX0" fmla="*/ 0 w 460375"/>
                <a:gd name="connsiteY0" fmla="*/ 50873 h 371209"/>
                <a:gd name="connsiteX1" fmla="*/ 82550 w 460375"/>
                <a:gd name="connsiteY1" fmla="*/ 60398 h 371209"/>
                <a:gd name="connsiteX2" fmla="*/ 104775 w 460375"/>
                <a:gd name="connsiteY2" fmla="*/ 320748 h 371209"/>
                <a:gd name="connsiteX3" fmla="*/ 158750 w 460375"/>
                <a:gd name="connsiteY3" fmla="*/ 355673 h 371209"/>
                <a:gd name="connsiteX4" fmla="*/ 171450 w 460375"/>
                <a:gd name="connsiteY4" fmla="*/ 136598 h 371209"/>
                <a:gd name="connsiteX5" fmla="*/ 225425 w 460375"/>
                <a:gd name="connsiteY5" fmla="*/ 139773 h 371209"/>
                <a:gd name="connsiteX6" fmla="*/ 260350 w 460375"/>
                <a:gd name="connsiteY6" fmla="*/ 365198 h 371209"/>
                <a:gd name="connsiteX7" fmla="*/ 301625 w 460375"/>
                <a:gd name="connsiteY7" fmla="*/ 73 h 371209"/>
                <a:gd name="connsiteX8" fmla="*/ 358775 w 460375"/>
                <a:gd name="connsiteY8" fmla="*/ 333448 h 371209"/>
                <a:gd name="connsiteX9" fmla="*/ 396875 w 460375"/>
                <a:gd name="connsiteY9" fmla="*/ 342973 h 371209"/>
                <a:gd name="connsiteX10" fmla="*/ 403225 w 460375"/>
                <a:gd name="connsiteY10" fmla="*/ 193748 h 371209"/>
                <a:gd name="connsiteX11" fmla="*/ 444500 w 460375"/>
                <a:gd name="connsiteY11" fmla="*/ 317573 h 371209"/>
                <a:gd name="connsiteX12" fmla="*/ 460375 w 460375"/>
                <a:gd name="connsiteY12" fmla="*/ 368373 h 37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375" h="371209">
                  <a:moveTo>
                    <a:pt x="0" y="50873"/>
                  </a:moveTo>
                  <a:cubicBezTo>
                    <a:pt x="32544" y="33146"/>
                    <a:pt x="65088" y="15419"/>
                    <a:pt x="82550" y="60398"/>
                  </a:cubicBezTo>
                  <a:cubicBezTo>
                    <a:pt x="100012" y="105377"/>
                    <a:pt x="92075" y="271536"/>
                    <a:pt x="104775" y="320748"/>
                  </a:cubicBezTo>
                  <a:cubicBezTo>
                    <a:pt x="117475" y="369960"/>
                    <a:pt x="147638" y="386365"/>
                    <a:pt x="158750" y="355673"/>
                  </a:cubicBezTo>
                  <a:cubicBezTo>
                    <a:pt x="169863" y="324981"/>
                    <a:pt x="160337" y="172581"/>
                    <a:pt x="171450" y="136598"/>
                  </a:cubicBezTo>
                  <a:cubicBezTo>
                    <a:pt x="182563" y="100615"/>
                    <a:pt x="210608" y="101673"/>
                    <a:pt x="225425" y="139773"/>
                  </a:cubicBezTo>
                  <a:cubicBezTo>
                    <a:pt x="240242" y="177873"/>
                    <a:pt x="247650" y="388481"/>
                    <a:pt x="260350" y="365198"/>
                  </a:cubicBezTo>
                  <a:cubicBezTo>
                    <a:pt x="273050" y="341915"/>
                    <a:pt x="285221" y="5365"/>
                    <a:pt x="301625" y="73"/>
                  </a:cubicBezTo>
                  <a:cubicBezTo>
                    <a:pt x="318029" y="-5219"/>
                    <a:pt x="342900" y="276298"/>
                    <a:pt x="358775" y="333448"/>
                  </a:cubicBezTo>
                  <a:cubicBezTo>
                    <a:pt x="374650" y="390598"/>
                    <a:pt x="389467" y="366256"/>
                    <a:pt x="396875" y="342973"/>
                  </a:cubicBezTo>
                  <a:cubicBezTo>
                    <a:pt x="404283" y="319690"/>
                    <a:pt x="395288" y="197981"/>
                    <a:pt x="403225" y="193748"/>
                  </a:cubicBezTo>
                  <a:cubicBezTo>
                    <a:pt x="411162" y="189515"/>
                    <a:pt x="434975" y="288469"/>
                    <a:pt x="444500" y="317573"/>
                  </a:cubicBezTo>
                  <a:cubicBezTo>
                    <a:pt x="454025" y="346677"/>
                    <a:pt x="457200" y="357525"/>
                    <a:pt x="460375" y="368373"/>
                  </a:cubicBezTo>
                </a:path>
              </a:pathLst>
            </a:custGeom>
            <a:noFill/>
            <a:ln w="12700">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フリーフォーム 138"/>
            <p:cNvSpPr/>
            <p:nvPr/>
          </p:nvSpPr>
          <p:spPr>
            <a:xfrm>
              <a:off x="3670523" y="5019864"/>
              <a:ext cx="473869" cy="384879"/>
            </a:xfrm>
            <a:custGeom>
              <a:avLst/>
              <a:gdLst>
                <a:gd name="connsiteX0" fmla="*/ 0 w 473869"/>
                <a:gd name="connsiteY0" fmla="*/ 382497 h 384879"/>
                <a:gd name="connsiteX1" fmla="*/ 64294 w 473869"/>
                <a:gd name="connsiteY1" fmla="*/ 30072 h 384879"/>
                <a:gd name="connsiteX2" fmla="*/ 180975 w 473869"/>
                <a:gd name="connsiteY2" fmla="*/ 56266 h 384879"/>
                <a:gd name="connsiteX3" fmla="*/ 216694 w 473869"/>
                <a:gd name="connsiteY3" fmla="*/ 358685 h 384879"/>
                <a:gd name="connsiteX4" fmla="*/ 264319 w 473869"/>
                <a:gd name="connsiteY4" fmla="*/ 153897 h 384879"/>
                <a:gd name="connsiteX5" fmla="*/ 295275 w 473869"/>
                <a:gd name="connsiteY5" fmla="*/ 322966 h 384879"/>
                <a:gd name="connsiteX6" fmla="*/ 319087 w 473869"/>
                <a:gd name="connsiteY6" fmla="*/ 361066 h 384879"/>
                <a:gd name="connsiteX7" fmla="*/ 350044 w 473869"/>
                <a:gd name="connsiteY7" fmla="*/ 37216 h 384879"/>
                <a:gd name="connsiteX8" fmla="*/ 390525 w 473869"/>
                <a:gd name="connsiteY8" fmla="*/ 313441 h 384879"/>
                <a:gd name="connsiteX9" fmla="*/ 419100 w 473869"/>
                <a:gd name="connsiteY9" fmla="*/ 344397 h 384879"/>
                <a:gd name="connsiteX10" fmla="*/ 459581 w 473869"/>
                <a:gd name="connsiteY10" fmla="*/ 203904 h 384879"/>
                <a:gd name="connsiteX11" fmla="*/ 473869 w 473869"/>
                <a:gd name="connsiteY11" fmla="*/ 384879 h 38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869" h="384879">
                  <a:moveTo>
                    <a:pt x="0" y="382497"/>
                  </a:moveTo>
                  <a:cubicBezTo>
                    <a:pt x="17066" y="233470"/>
                    <a:pt x="34132" y="84444"/>
                    <a:pt x="64294" y="30072"/>
                  </a:cubicBezTo>
                  <a:cubicBezTo>
                    <a:pt x="94456" y="-24300"/>
                    <a:pt x="155575" y="1497"/>
                    <a:pt x="180975" y="56266"/>
                  </a:cubicBezTo>
                  <a:cubicBezTo>
                    <a:pt x="206375" y="111035"/>
                    <a:pt x="202803" y="342413"/>
                    <a:pt x="216694" y="358685"/>
                  </a:cubicBezTo>
                  <a:cubicBezTo>
                    <a:pt x="230585" y="374957"/>
                    <a:pt x="251222" y="159850"/>
                    <a:pt x="264319" y="153897"/>
                  </a:cubicBezTo>
                  <a:cubicBezTo>
                    <a:pt x="277416" y="147944"/>
                    <a:pt x="286147" y="288438"/>
                    <a:pt x="295275" y="322966"/>
                  </a:cubicBezTo>
                  <a:cubicBezTo>
                    <a:pt x="304403" y="357494"/>
                    <a:pt x="309959" y="408691"/>
                    <a:pt x="319087" y="361066"/>
                  </a:cubicBezTo>
                  <a:cubicBezTo>
                    <a:pt x="328215" y="313441"/>
                    <a:pt x="338138" y="45153"/>
                    <a:pt x="350044" y="37216"/>
                  </a:cubicBezTo>
                  <a:cubicBezTo>
                    <a:pt x="361950" y="29279"/>
                    <a:pt x="379016" y="262244"/>
                    <a:pt x="390525" y="313441"/>
                  </a:cubicBezTo>
                  <a:cubicBezTo>
                    <a:pt x="402034" y="364638"/>
                    <a:pt x="407591" y="362653"/>
                    <a:pt x="419100" y="344397"/>
                  </a:cubicBezTo>
                  <a:cubicBezTo>
                    <a:pt x="430609" y="326141"/>
                    <a:pt x="450453" y="197157"/>
                    <a:pt x="459581" y="203904"/>
                  </a:cubicBezTo>
                  <a:cubicBezTo>
                    <a:pt x="468709" y="210651"/>
                    <a:pt x="471488" y="357098"/>
                    <a:pt x="473869" y="384879"/>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40" name="フリーフォーム 139"/>
            <p:cNvSpPr/>
            <p:nvPr/>
          </p:nvSpPr>
          <p:spPr>
            <a:xfrm>
              <a:off x="3674269" y="5533505"/>
              <a:ext cx="438150" cy="366990"/>
            </a:xfrm>
            <a:custGeom>
              <a:avLst/>
              <a:gdLst>
                <a:gd name="connsiteX0" fmla="*/ 0 w 438150"/>
                <a:gd name="connsiteY0" fmla="*/ 91008 h 366990"/>
                <a:gd name="connsiteX1" fmla="*/ 142875 w 438150"/>
                <a:gd name="connsiteY1" fmla="*/ 95770 h 366990"/>
                <a:gd name="connsiteX2" fmla="*/ 159544 w 438150"/>
                <a:gd name="connsiteY2" fmla="*/ 357708 h 366990"/>
                <a:gd name="connsiteX3" fmla="*/ 204787 w 438150"/>
                <a:gd name="connsiteY3" fmla="*/ 186258 h 366990"/>
                <a:gd name="connsiteX4" fmla="*/ 216694 w 438150"/>
                <a:gd name="connsiteY4" fmla="*/ 364851 h 366990"/>
                <a:gd name="connsiteX5" fmla="*/ 304800 w 438150"/>
                <a:gd name="connsiteY5" fmla="*/ 36239 h 366990"/>
                <a:gd name="connsiteX6" fmla="*/ 323850 w 438150"/>
                <a:gd name="connsiteY6" fmla="*/ 43383 h 366990"/>
                <a:gd name="connsiteX7" fmla="*/ 330994 w 438150"/>
                <a:gd name="connsiteY7" fmla="*/ 348183 h 366990"/>
                <a:gd name="connsiteX8" fmla="*/ 385762 w 438150"/>
                <a:gd name="connsiteY8" fmla="*/ 167208 h 366990"/>
                <a:gd name="connsiteX9" fmla="*/ 414337 w 438150"/>
                <a:gd name="connsiteY9" fmla="*/ 331514 h 366990"/>
                <a:gd name="connsiteX10" fmla="*/ 438150 w 438150"/>
                <a:gd name="connsiteY10" fmla="*/ 357708 h 3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366990">
                  <a:moveTo>
                    <a:pt x="0" y="91008"/>
                  </a:moveTo>
                  <a:cubicBezTo>
                    <a:pt x="58142" y="71164"/>
                    <a:pt x="116284" y="51320"/>
                    <a:pt x="142875" y="95770"/>
                  </a:cubicBezTo>
                  <a:cubicBezTo>
                    <a:pt x="169466" y="140220"/>
                    <a:pt x="149225" y="342627"/>
                    <a:pt x="159544" y="357708"/>
                  </a:cubicBezTo>
                  <a:cubicBezTo>
                    <a:pt x="169863" y="372789"/>
                    <a:pt x="195262" y="185068"/>
                    <a:pt x="204787" y="186258"/>
                  </a:cubicBezTo>
                  <a:cubicBezTo>
                    <a:pt x="214312" y="187448"/>
                    <a:pt x="200025" y="389854"/>
                    <a:pt x="216694" y="364851"/>
                  </a:cubicBezTo>
                  <a:cubicBezTo>
                    <a:pt x="233363" y="339848"/>
                    <a:pt x="286941" y="89817"/>
                    <a:pt x="304800" y="36239"/>
                  </a:cubicBezTo>
                  <a:cubicBezTo>
                    <a:pt x="322659" y="-17339"/>
                    <a:pt x="319484" y="-8608"/>
                    <a:pt x="323850" y="43383"/>
                  </a:cubicBezTo>
                  <a:cubicBezTo>
                    <a:pt x="328216" y="95374"/>
                    <a:pt x="320675" y="327546"/>
                    <a:pt x="330994" y="348183"/>
                  </a:cubicBezTo>
                  <a:cubicBezTo>
                    <a:pt x="341313" y="368821"/>
                    <a:pt x="371872" y="169986"/>
                    <a:pt x="385762" y="167208"/>
                  </a:cubicBezTo>
                  <a:cubicBezTo>
                    <a:pt x="399653" y="164430"/>
                    <a:pt x="405606" y="299764"/>
                    <a:pt x="414337" y="331514"/>
                  </a:cubicBezTo>
                  <a:cubicBezTo>
                    <a:pt x="423068" y="363264"/>
                    <a:pt x="430609" y="360486"/>
                    <a:pt x="438150" y="357708"/>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1" name="フリーフォーム 140"/>
            <p:cNvSpPr/>
            <p:nvPr/>
          </p:nvSpPr>
          <p:spPr>
            <a:xfrm>
              <a:off x="5057775" y="5080801"/>
              <a:ext cx="441325" cy="342099"/>
            </a:xfrm>
            <a:custGeom>
              <a:avLst/>
              <a:gdLst>
                <a:gd name="connsiteX0" fmla="*/ 0 w 441325"/>
                <a:gd name="connsiteY0" fmla="*/ 126199 h 342099"/>
                <a:gd name="connsiteX1" fmla="*/ 50800 w 441325"/>
                <a:gd name="connsiteY1" fmla="*/ 8724 h 342099"/>
                <a:gd name="connsiteX2" fmla="*/ 111125 w 441325"/>
                <a:gd name="connsiteY2" fmla="*/ 335749 h 342099"/>
                <a:gd name="connsiteX3" fmla="*/ 171450 w 441325"/>
                <a:gd name="connsiteY3" fmla="*/ 69049 h 342099"/>
                <a:gd name="connsiteX4" fmla="*/ 228600 w 441325"/>
                <a:gd name="connsiteY4" fmla="*/ 319874 h 342099"/>
                <a:gd name="connsiteX5" fmla="*/ 279400 w 441325"/>
                <a:gd name="connsiteY5" fmla="*/ 81749 h 342099"/>
                <a:gd name="connsiteX6" fmla="*/ 311150 w 441325"/>
                <a:gd name="connsiteY6" fmla="*/ 316699 h 342099"/>
                <a:gd name="connsiteX7" fmla="*/ 371475 w 441325"/>
                <a:gd name="connsiteY7" fmla="*/ 202399 h 342099"/>
                <a:gd name="connsiteX8" fmla="*/ 441325 w 441325"/>
                <a:gd name="connsiteY8" fmla="*/ 342099 h 3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25" h="342099">
                  <a:moveTo>
                    <a:pt x="0" y="126199"/>
                  </a:moveTo>
                  <a:cubicBezTo>
                    <a:pt x="16139" y="49999"/>
                    <a:pt x="32279" y="-26201"/>
                    <a:pt x="50800" y="8724"/>
                  </a:cubicBezTo>
                  <a:cubicBezTo>
                    <a:pt x="69321" y="43649"/>
                    <a:pt x="91017" y="325695"/>
                    <a:pt x="111125" y="335749"/>
                  </a:cubicBezTo>
                  <a:cubicBezTo>
                    <a:pt x="131233" y="345803"/>
                    <a:pt x="151871" y="71695"/>
                    <a:pt x="171450" y="69049"/>
                  </a:cubicBezTo>
                  <a:cubicBezTo>
                    <a:pt x="191029" y="66403"/>
                    <a:pt x="210608" y="317757"/>
                    <a:pt x="228600" y="319874"/>
                  </a:cubicBezTo>
                  <a:cubicBezTo>
                    <a:pt x="246592" y="321991"/>
                    <a:pt x="265642" y="82278"/>
                    <a:pt x="279400" y="81749"/>
                  </a:cubicBezTo>
                  <a:cubicBezTo>
                    <a:pt x="293158" y="81220"/>
                    <a:pt x="295804" y="296591"/>
                    <a:pt x="311150" y="316699"/>
                  </a:cubicBezTo>
                  <a:cubicBezTo>
                    <a:pt x="326496" y="336807"/>
                    <a:pt x="349779" y="198166"/>
                    <a:pt x="371475" y="202399"/>
                  </a:cubicBezTo>
                  <a:cubicBezTo>
                    <a:pt x="393171" y="206632"/>
                    <a:pt x="433917" y="319345"/>
                    <a:pt x="441325" y="342099"/>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42" name="フリーフォーム 141"/>
            <p:cNvSpPr/>
            <p:nvPr/>
          </p:nvSpPr>
          <p:spPr>
            <a:xfrm>
              <a:off x="5062028" y="5585647"/>
              <a:ext cx="393700" cy="351809"/>
            </a:xfrm>
            <a:custGeom>
              <a:avLst/>
              <a:gdLst>
                <a:gd name="connsiteX0" fmla="*/ 0 w 393700"/>
                <a:gd name="connsiteY0" fmla="*/ 23913 h 351809"/>
                <a:gd name="connsiteX1" fmla="*/ 98425 w 393700"/>
                <a:gd name="connsiteY1" fmla="*/ 30263 h 351809"/>
                <a:gd name="connsiteX2" fmla="*/ 120650 w 393700"/>
                <a:gd name="connsiteY2" fmla="*/ 322363 h 351809"/>
                <a:gd name="connsiteX3" fmla="*/ 161925 w 393700"/>
                <a:gd name="connsiteY3" fmla="*/ 322363 h 351809"/>
                <a:gd name="connsiteX4" fmla="*/ 168275 w 393700"/>
                <a:gd name="connsiteY4" fmla="*/ 150913 h 351809"/>
                <a:gd name="connsiteX5" fmla="*/ 219075 w 393700"/>
                <a:gd name="connsiteY5" fmla="*/ 141388 h 351809"/>
                <a:gd name="connsiteX6" fmla="*/ 222250 w 393700"/>
                <a:gd name="connsiteY6" fmla="*/ 303313 h 351809"/>
                <a:gd name="connsiteX7" fmla="*/ 263525 w 393700"/>
                <a:gd name="connsiteY7" fmla="*/ 322363 h 351809"/>
                <a:gd name="connsiteX8" fmla="*/ 250825 w 393700"/>
                <a:gd name="connsiteY8" fmla="*/ 52488 h 351809"/>
                <a:gd name="connsiteX9" fmla="*/ 304800 w 393700"/>
                <a:gd name="connsiteY9" fmla="*/ 74713 h 351809"/>
                <a:gd name="connsiteX10" fmla="*/ 307975 w 393700"/>
                <a:gd name="connsiteY10" fmla="*/ 328713 h 351809"/>
                <a:gd name="connsiteX11" fmla="*/ 352425 w 393700"/>
                <a:gd name="connsiteY11" fmla="*/ 96938 h 351809"/>
                <a:gd name="connsiteX12" fmla="*/ 384175 w 393700"/>
                <a:gd name="connsiteY12" fmla="*/ 119163 h 351809"/>
                <a:gd name="connsiteX13" fmla="*/ 393700 w 393700"/>
                <a:gd name="connsiteY13" fmla="*/ 303313 h 35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00" h="351809">
                  <a:moveTo>
                    <a:pt x="0" y="23913"/>
                  </a:moveTo>
                  <a:cubicBezTo>
                    <a:pt x="39158" y="2217"/>
                    <a:pt x="78317" y="-19479"/>
                    <a:pt x="98425" y="30263"/>
                  </a:cubicBezTo>
                  <a:cubicBezTo>
                    <a:pt x="118533" y="80005"/>
                    <a:pt x="110067" y="273680"/>
                    <a:pt x="120650" y="322363"/>
                  </a:cubicBezTo>
                  <a:cubicBezTo>
                    <a:pt x="131233" y="371046"/>
                    <a:pt x="153987" y="350938"/>
                    <a:pt x="161925" y="322363"/>
                  </a:cubicBezTo>
                  <a:cubicBezTo>
                    <a:pt x="169863" y="293788"/>
                    <a:pt x="158750" y="181075"/>
                    <a:pt x="168275" y="150913"/>
                  </a:cubicBezTo>
                  <a:cubicBezTo>
                    <a:pt x="177800" y="120751"/>
                    <a:pt x="210079" y="115988"/>
                    <a:pt x="219075" y="141388"/>
                  </a:cubicBezTo>
                  <a:cubicBezTo>
                    <a:pt x="228071" y="166788"/>
                    <a:pt x="214842" y="273151"/>
                    <a:pt x="222250" y="303313"/>
                  </a:cubicBezTo>
                  <a:cubicBezTo>
                    <a:pt x="229658" y="333475"/>
                    <a:pt x="258763" y="364167"/>
                    <a:pt x="263525" y="322363"/>
                  </a:cubicBezTo>
                  <a:cubicBezTo>
                    <a:pt x="268287" y="280559"/>
                    <a:pt x="243946" y="93763"/>
                    <a:pt x="250825" y="52488"/>
                  </a:cubicBezTo>
                  <a:cubicBezTo>
                    <a:pt x="257704" y="11213"/>
                    <a:pt x="295275" y="28676"/>
                    <a:pt x="304800" y="74713"/>
                  </a:cubicBezTo>
                  <a:cubicBezTo>
                    <a:pt x="314325" y="120751"/>
                    <a:pt x="300038" y="325009"/>
                    <a:pt x="307975" y="328713"/>
                  </a:cubicBezTo>
                  <a:cubicBezTo>
                    <a:pt x="315912" y="332417"/>
                    <a:pt x="339725" y="131863"/>
                    <a:pt x="352425" y="96938"/>
                  </a:cubicBezTo>
                  <a:cubicBezTo>
                    <a:pt x="365125" y="62013"/>
                    <a:pt x="377296" y="84767"/>
                    <a:pt x="384175" y="119163"/>
                  </a:cubicBezTo>
                  <a:cubicBezTo>
                    <a:pt x="391054" y="153559"/>
                    <a:pt x="392377" y="228436"/>
                    <a:pt x="393700" y="303313"/>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43" name="正方形/長方形 142"/>
          <p:cNvSpPr/>
          <p:nvPr/>
        </p:nvSpPr>
        <p:spPr>
          <a:xfrm>
            <a:off x="4391580" y="4340089"/>
            <a:ext cx="1845885" cy="674373"/>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smtClean="0"/>
              <a:t>あいづちの韻律</a:t>
            </a:r>
            <a:r>
              <a:rPr lang="ja-JP" altLang="en-US" sz="1600" dirty="0"/>
              <a:t>の決定</a:t>
            </a:r>
          </a:p>
        </p:txBody>
      </p:sp>
      <p:cxnSp>
        <p:nvCxnSpPr>
          <p:cNvPr id="150" name="直線矢印コネクタ 149"/>
          <p:cNvCxnSpPr>
            <a:stCxn id="18" idx="2"/>
            <a:endCxn id="143" idx="0"/>
          </p:cNvCxnSpPr>
          <p:nvPr/>
        </p:nvCxnSpPr>
        <p:spPr>
          <a:xfrm flipH="1">
            <a:off x="5314523" y="3828564"/>
            <a:ext cx="6979" cy="51152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54" name="テキスト ボックス 153"/>
          <p:cNvSpPr txBox="1"/>
          <p:nvPr/>
        </p:nvSpPr>
        <p:spPr>
          <a:xfrm>
            <a:off x="743167" y="5789024"/>
            <a:ext cx="863930" cy="369332"/>
          </a:xfrm>
          <a:prstGeom prst="rect">
            <a:avLst/>
          </a:prstGeom>
          <a:noFill/>
        </p:spPr>
        <p:txBody>
          <a:bodyPr wrap="square" rtlCol="0">
            <a:spAutoFit/>
          </a:bodyPr>
          <a:lstStyle/>
          <a:p>
            <a:r>
              <a:rPr lang="ja-JP" altLang="en-US" b="1" dirty="0"/>
              <a:t>話者</a:t>
            </a:r>
          </a:p>
        </p:txBody>
      </p:sp>
      <p:sp>
        <p:nvSpPr>
          <p:cNvPr id="7" name="テキスト ボックス 6"/>
          <p:cNvSpPr txBox="1"/>
          <p:nvPr/>
        </p:nvSpPr>
        <p:spPr>
          <a:xfrm>
            <a:off x="3473415" y="3214727"/>
            <a:ext cx="647441" cy="261610"/>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112" name="テキスト ボックス 111"/>
          <p:cNvSpPr txBox="1"/>
          <p:nvPr/>
        </p:nvSpPr>
        <p:spPr>
          <a:xfrm>
            <a:off x="3432080" y="2229332"/>
            <a:ext cx="647441" cy="261610"/>
          </a:xfrm>
          <a:prstGeom prst="rect">
            <a:avLst/>
          </a:prstGeom>
          <a:noFill/>
        </p:spPr>
        <p:txBody>
          <a:bodyPr wrap="square" rtlCol="0">
            <a:spAutoFit/>
          </a:bodyPr>
          <a:lstStyle/>
          <a:p>
            <a:r>
              <a:rPr lang="en-US" altLang="ja-JP" sz="1100" dirty="0" smtClean="0"/>
              <a:t>T[</a:t>
            </a:r>
            <a:r>
              <a:rPr lang="ja-JP" altLang="en-US" sz="1100" dirty="0" smtClean="0"/>
              <a:t>秒</a:t>
            </a:r>
            <a:r>
              <a:rPr lang="en-US" altLang="ja-JP" sz="1100" dirty="0" smtClean="0"/>
              <a:t>]</a:t>
            </a:r>
            <a:endParaRPr kumimoji="1" lang="ja-JP" altLang="en-US" sz="1100" dirty="0"/>
          </a:p>
        </p:txBody>
      </p:sp>
      <p:sp>
        <p:nvSpPr>
          <p:cNvPr id="10" name="テキスト ボックス 9"/>
          <p:cNvSpPr txBox="1"/>
          <p:nvPr/>
        </p:nvSpPr>
        <p:spPr>
          <a:xfrm>
            <a:off x="1331632" y="1577529"/>
            <a:ext cx="353943" cy="750613"/>
          </a:xfrm>
          <a:prstGeom prst="rect">
            <a:avLst/>
          </a:prstGeom>
          <a:noFill/>
        </p:spPr>
        <p:txBody>
          <a:bodyPr vert="eaVert" wrap="square" rtlCol="0">
            <a:spAutoFit/>
          </a:bodyPr>
          <a:lstStyle/>
          <a:p>
            <a:r>
              <a:rPr kumimoji="1" lang="ja-JP" altLang="en-US" sz="1100" dirty="0" smtClean="0"/>
              <a:t>音量</a:t>
            </a:r>
            <a:r>
              <a:rPr kumimoji="1" lang="en-US" altLang="ja-JP" sz="1100" dirty="0" smtClean="0"/>
              <a:t>[dB]</a:t>
            </a:r>
            <a:endParaRPr kumimoji="1" lang="ja-JP" altLang="en-US" sz="1100" dirty="0"/>
          </a:p>
        </p:txBody>
      </p:sp>
      <p:sp>
        <p:nvSpPr>
          <p:cNvPr id="113" name="テキスト ボックス 112"/>
          <p:cNvSpPr txBox="1"/>
          <p:nvPr/>
        </p:nvSpPr>
        <p:spPr>
          <a:xfrm>
            <a:off x="1306279" y="2497477"/>
            <a:ext cx="353943" cy="750613"/>
          </a:xfrm>
          <a:prstGeom prst="rect">
            <a:avLst/>
          </a:prstGeom>
          <a:noFill/>
        </p:spPr>
        <p:txBody>
          <a:bodyPr vert="eaVert" wrap="square" rtlCol="0">
            <a:spAutoFit/>
          </a:bodyPr>
          <a:lstStyle/>
          <a:p>
            <a:r>
              <a:rPr kumimoji="1" lang="ja-JP" altLang="en-US" sz="1100" dirty="0" smtClean="0"/>
              <a:t>周波数</a:t>
            </a:r>
            <a:r>
              <a:rPr kumimoji="1" lang="en-US" altLang="ja-JP" sz="1100" dirty="0" smtClean="0"/>
              <a:t>[Hz]</a:t>
            </a:r>
            <a:endParaRPr kumimoji="1" lang="ja-JP" altLang="en-US" sz="1100" dirty="0"/>
          </a:p>
        </p:txBody>
      </p:sp>
      <p:sp>
        <p:nvSpPr>
          <p:cNvPr id="11" name="テキスト ボックス 10"/>
          <p:cNvSpPr txBox="1"/>
          <p:nvPr/>
        </p:nvSpPr>
        <p:spPr>
          <a:xfrm>
            <a:off x="2838935" y="3677381"/>
            <a:ext cx="1024745" cy="369332"/>
          </a:xfrm>
          <a:prstGeom prst="rect">
            <a:avLst/>
          </a:prstGeom>
          <a:noFill/>
        </p:spPr>
        <p:txBody>
          <a:bodyPr wrap="square" rtlCol="0">
            <a:spAutoFit/>
          </a:bodyPr>
          <a:lstStyle/>
          <a:p>
            <a:r>
              <a:rPr kumimoji="1" lang="ja-JP" altLang="en-US" dirty="0" smtClean="0"/>
              <a:t>発話</a:t>
            </a:r>
            <a:endParaRPr kumimoji="1" lang="ja-JP" altLang="en-US" dirty="0"/>
          </a:p>
        </p:txBody>
      </p:sp>
      <p:sp>
        <p:nvSpPr>
          <p:cNvPr id="119" name="テキスト ボックス 118"/>
          <p:cNvSpPr txBox="1"/>
          <p:nvPr/>
        </p:nvSpPr>
        <p:spPr>
          <a:xfrm>
            <a:off x="2683160" y="4351179"/>
            <a:ext cx="1209238" cy="369332"/>
          </a:xfrm>
          <a:prstGeom prst="rect">
            <a:avLst/>
          </a:prstGeom>
          <a:noFill/>
        </p:spPr>
        <p:txBody>
          <a:bodyPr wrap="square" rtlCol="0">
            <a:spAutoFit/>
          </a:bodyPr>
          <a:lstStyle/>
          <a:p>
            <a:r>
              <a:rPr kumimoji="1" lang="ja-JP" altLang="en-US" dirty="0" smtClean="0"/>
              <a:t>音声応答</a:t>
            </a:r>
            <a:endParaRPr kumimoji="1" lang="ja-JP" altLang="en-US" dirty="0"/>
          </a:p>
        </p:txBody>
      </p:sp>
      <p:sp>
        <p:nvSpPr>
          <p:cNvPr id="30" name="テキスト ボックス 29"/>
          <p:cNvSpPr txBox="1"/>
          <p:nvPr/>
        </p:nvSpPr>
        <p:spPr>
          <a:xfrm>
            <a:off x="4853513" y="1093655"/>
            <a:ext cx="3541059" cy="369332"/>
          </a:xfrm>
          <a:prstGeom prst="rect">
            <a:avLst/>
          </a:prstGeom>
          <a:noFill/>
        </p:spPr>
        <p:txBody>
          <a:bodyPr wrap="square" rtlCol="0">
            <a:spAutoFit/>
          </a:bodyPr>
          <a:lstStyle/>
          <a:p>
            <a:r>
              <a:rPr kumimoji="1" lang="ja-JP" altLang="en-US" dirty="0" smtClean="0"/>
              <a:t>話し手の話終わりの韻律データ</a:t>
            </a:r>
            <a:endParaRPr kumimoji="1" lang="ja-JP" altLang="en-US" dirty="0"/>
          </a:p>
        </p:txBody>
      </p:sp>
      <p:sp>
        <p:nvSpPr>
          <p:cNvPr id="125" name="テキスト ボックス 124"/>
          <p:cNvSpPr txBox="1"/>
          <p:nvPr/>
        </p:nvSpPr>
        <p:spPr>
          <a:xfrm>
            <a:off x="1675750" y="6533263"/>
            <a:ext cx="6471670" cy="369332"/>
          </a:xfrm>
          <a:prstGeom prst="rect">
            <a:avLst/>
          </a:prstGeom>
          <a:noFill/>
        </p:spPr>
        <p:txBody>
          <a:bodyPr wrap="square" rtlCol="0">
            <a:spAutoFit/>
          </a:bodyPr>
          <a:lstStyle/>
          <a:p>
            <a:r>
              <a:rPr kumimoji="1" lang="ja-JP" altLang="en-US" dirty="0" smtClean="0"/>
              <a:t>話し手の話終わりの対応した聴き手の「なるほど」の</a:t>
            </a:r>
            <a:r>
              <a:rPr lang="ja-JP" altLang="en-US" dirty="0"/>
              <a:t>音声</a:t>
            </a:r>
            <a:r>
              <a:rPr kumimoji="1" lang="ja-JP" altLang="en-US" dirty="0" smtClean="0"/>
              <a:t>データ</a:t>
            </a:r>
            <a:endParaRPr kumimoji="1" lang="ja-JP" altLang="en-US" dirty="0"/>
          </a:p>
        </p:txBody>
      </p:sp>
    </p:spTree>
    <p:extLst>
      <p:ext uri="{BB962C8B-B14F-4D97-AF65-F5344CB8AC3E}">
        <p14:creationId xmlns:p14="http://schemas.microsoft.com/office/powerpoint/2010/main" val="6486792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9" grpId="0" animBg="1"/>
    </p:bldLst>
  </p:timing>
</p:sld>
</file>

<file path=ppt/theme/theme1.xml><?xml version="1.0" encoding="utf-8"?>
<a:theme xmlns:a="http://schemas.openxmlformats.org/drawingml/2006/main" name="PopHaselabTitechHiragin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a:no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bg1">
              <a:lumMod val="7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ezoe 発表用</Template>
  <TotalTime>11572</TotalTime>
  <Words>1579</Words>
  <Application>Microsoft Macintosh PowerPoint</Application>
  <PresentationFormat>画面に合わせる (4:3)</PresentationFormat>
  <Paragraphs>201</Paragraphs>
  <Slides>18</Slides>
  <Notes>14</Notes>
  <HiddenSlides>3</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18</vt:i4>
      </vt:variant>
    </vt:vector>
  </HeadingPairs>
  <TitlesOfParts>
    <vt:vector size="20" baseType="lpstr">
      <vt:lpstr>PopHaselabTitechHiragino</vt:lpstr>
      <vt:lpstr>数式</vt:lpstr>
      <vt:lpstr>実会話事例の機械学習により相手の話し方に 合わせた音声応答を行う対話エージェント </vt:lpstr>
      <vt:lpstr>背景</vt:lpstr>
      <vt:lpstr>PowerPoint プレゼンテーション</vt:lpstr>
      <vt:lpstr>PowerPoint プレゼンテーション</vt:lpstr>
      <vt:lpstr>背景</vt:lpstr>
      <vt:lpstr>目的</vt:lpstr>
      <vt:lpstr>先行研究</vt:lpstr>
      <vt:lpstr>提案手法</vt:lpstr>
      <vt:lpstr>システム全体像</vt:lpstr>
      <vt:lpstr>マッチング方法</vt:lpstr>
      <vt:lpstr>システム体験時の様子</vt:lpstr>
      <vt:lpstr>提案手法によるシステムの評価</vt:lpstr>
      <vt:lpstr>まとめ・課題・展望</vt:lpstr>
      <vt:lpstr>PowerPoint プレゼンテーション</vt:lpstr>
      <vt:lpstr>PowerPoint プレゼンテーション</vt:lpstr>
      <vt:lpstr>階層型HMMを用いた学習</vt:lpstr>
      <vt:lpstr>実会話データの収集</vt:lpstr>
      <vt:lpstr>「あいづち」における韻律変化に着目</vt:lpstr>
    </vt:vector>
  </TitlesOfParts>
  <Company>東京工業大学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VR学会</dc:title>
  <dc:creator>shimizu</dc:creator>
  <cp:lastModifiedBy>h h</cp:lastModifiedBy>
  <cp:revision>730</cp:revision>
  <cp:lastPrinted>2013-05-01T07:40:02Z</cp:lastPrinted>
  <dcterms:created xsi:type="dcterms:W3CDTF">2014-02-12T15:12:52Z</dcterms:created>
  <dcterms:modified xsi:type="dcterms:W3CDTF">2017-09-17T07:17:41Z</dcterms:modified>
</cp:coreProperties>
</file>