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78" r:id="rId3"/>
    <p:sldId id="271" r:id="rId4"/>
    <p:sldId id="262" r:id="rId5"/>
    <p:sldId id="270" r:id="rId6"/>
    <p:sldId id="272" r:id="rId7"/>
    <p:sldId id="276" r:id="rId8"/>
    <p:sldId id="277" r:id="rId9"/>
    <p:sldId id="275" r:id="rId10"/>
  </p:sldIdLst>
  <p:sldSz cx="9144000" cy="6858000" type="screen4x3"/>
  <p:notesSz cx="9939338" cy="6805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u9uvqTXdS5dT6KnanZ1iMBLSt8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アカウント" initials="Mア" lastIdx="1" clrIdx="0">
    <p:extLst>
      <p:ext uri="{19B8F6BF-5375-455C-9EA6-DF929625EA0E}">
        <p15:presenceInfo xmlns:p15="http://schemas.microsoft.com/office/powerpoint/2012/main" userId="4a4e61eea3e9fb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75024" autoAdjust="0"/>
  </p:normalViewPr>
  <p:slideViewPr>
    <p:cSldViewPr snapToGrid="0">
      <p:cViewPr varScale="1">
        <p:scale>
          <a:sx n="55" d="100"/>
          <a:sy n="55" d="100"/>
        </p:scale>
        <p:origin x="160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ommentAuthors" Target="commentAuthors.xml"/><Relationship Id="rId5" Type="http://schemas.openxmlformats.org/officeDocument/2006/relationships/slide" Target="slides/slide4.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307047" cy="340281"/>
          </a:xfrm>
          <a:prstGeom prst="rect">
            <a:avLst/>
          </a:prstGeom>
          <a:noFill/>
          <a:ln>
            <a:noFill/>
          </a:ln>
        </p:spPr>
        <p:txBody>
          <a:bodyPr spcFirstLastPara="1" wrap="square" lIns="95650" tIns="47825" rIns="95650" bIns="478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9993" y="2"/>
            <a:ext cx="4307047" cy="340281"/>
          </a:xfrm>
          <a:prstGeom prst="rect">
            <a:avLst/>
          </a:prstGeom>
          <a:noFill/>
          <a:ln>
            <a:noFill/>
          </a:ln>
        </p:spPr>
        <p:txBody>
          <a:bodyPr spcFirstLastPara="1" wrap="square" lIns="95650" tIns="47825" rIns="95650" bIns="478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268663" y="511175"/>
            <a:ext cx="3402012"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3935" y="3232666"/>
            <a:ext cx="7951470" cy="3062526"/>
          </a:xfrm>
          <a:prstGeom prst="rect">
            <a:avLst/>
          </a:prstGeom>
          <a:noFill/>
          <a:ln>
            <a:noFill/>
          </a:ln>
        </p:spPr>
        <p:txBody>
          <a:bodyPr spcFirstLastPara="1" wrap="square" lIns="95650" tIns="47825" rIns="95650" bIns="4782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64153"/>
            <a:ext cx="4307047" cy="340281"/>
          </a:xfrm>
          <a:prstGeom prst="rect">
            <a:avLst/>
          </a:prstGeom>
          <a:noFill/>
          <a:ln>
            <a:noFill/>
          </a:ln>
        </p:spPr>
        <p:txBody>
          <a:bodyPr spcFirstLastPara="1" wrap="square" lIns="95650" tIns="47825" rIns="95650" bIns="478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9993" y="6464153"/>
            <a:ext cx="4307047" cy="340281"/>
          </a:xfrm>
          <a:prstGeom prst="rect">
            <a:avLst/>
          </a:prstGeom>
          <a:noFill/>
          <a:ln>
            <a:noFill/>
          </a:ln>
        </p:spPr>
        <p:txBody>
          <a:bodyPr spcFirstLastPara="1" wrap="square" lIns="95650" tIns="47825" rIns="95650" bIns="47825" anchor="b" anchorCtr="0">
            <a:noAutofit/>
          </a:bodyPr>
          <a:lstStyle/>
          <a:p>
            <a:pPr marL="0" marR="0" lvl="0" indent="0" algn="r" rtl="0">
              <a:spcBef>
                <a:spcPts val="0"/>
              </a:spcBef>
              <a:spcAft>
                <a:spcPts val="0"/>
              </a:spcAft>
              <a:buNone/>
            </a:pPr>
            <a:fld id="{00000000-1234-1234-1234-123412341234}" type="slidenum">
              <a:rPr lang="ja-JP"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663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3268663" y="511175"/>
            <a:ext cx="3402012"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993935" y="3232666"/>
            <a:ext cx="7951470" cy="3062526"/>
          </a:xfrm>
          <a:prstGeom prst="rect">
            <a:avLst/>
          </a:prstGeom>
          <a:noFill/>
          <a:ln>
            <a:noFill/>
          </a:ln>
        </p:spPr>
        <p:txBody>
          <a:bodyPr spcFirstLastPara="1" wrap="square" lIns="95650" tIns="47825" rIns="95650" bIns="47825" anchor="t" anchorCtr="0">
            <a:normAutofit/>
          </a:bodyPr>
          <a:lstStyle/>
          <a:p>
            <a:pPr marL="0" lvl="0" indent="0" algn="l" rtl="0">
              <a:spcBef>
                <a:spcPts val="0"/>
              </a:spcBef>
              <a:spcAft>
                <a:spcPts val="0"/>
              </a:spcAft>
              <a:buNone/>
            </a:pPr>
            <a:r>
              <a:rPr lang="ja-JP" altLang="en-US" sz="1200" b="0" i="0" u="none" strike="noStrike" cap="none" dirty="0">
                <a:solidFill>
                  <a:schemeClr val="dk1"/>
                </a:solidFill>
                <a:effectLst/>
                <a:latin typeface="Calibri"/>
                <a:ea typeface="Calibri"/>
                <a:cs typeface="Calibri"/>
                <a:sym typeface="Calibri"/>
              </a:rPr>
              <a:t>身体負荷軽減と円滑なコミュニケーションを目的とするメタバースインタフェースのメタバース上シミュレーションによる評価と題し，</a:t>
            </a:r>
            <a:endParaRPr dirty="0"/>
          </a:p>
        </p:txBody>
      </p:sp>
      <p:sp>
        <p:nvSpPr>
          <p:cNvPr id="106" name="Google Shape;106;p1:notes"/>
          <p:cNvSpPr txBox="1">
            <a:spLocks noGrp="1"/>
          </p:cNvSpPr>
          <p:nvPr>
            <p:ph type="sldNum" idx="12"/>
          </p:nvPr>
        </p:nvSpPr>
        <p:spPr>
          <a:xfrm>
            <a:off x="5629993" y="6464153"/>
            <a:ext cx="4307047" cy="340281"/>
          </a:xfrm>
          <a:prstGeom prst="rect">
            <a:avLst/>
          </a:prstGeom>
          <a:noFill/>
          <a:ln>
            <a:noFill/>
          </a:ln>
        </p:spPr>
        <p:txBody>
          <a:bodyPr spcFirstLastPara="1" wrap="square" lIns="95650" tIns="47825" rIns="95650" bIns="47825"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extLst>
      <p:ext uri="{BB962C8B-B14F-4D97-AF65-F5344CB8AC3E}">
        <p14:creationId xmlns:p14="http://schemas.microsoft.com/office/powerpoint/2010/main" val="358688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リモートワークの普及から続いて，メタバースのリモートワークへの利用が非言語情報を多く伝えられる点で優れており，注目されています．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しかしながら，そのメタバースにも</a:t>
            </a:r>
            <a:r>
              <a:rPr lang="en-US" altLang="ja-JP" dirty="0"/>
              <a:t>Web</a:t>
            </a:r>
            <a:r>
              <a:rPr lang="ja-JP" altLang="en-US" dirty="0"/>
              <a:t>会議ツールとは別の，身体負荷，作業性低下の問題があります．</a:t>
            </a:r>
            <a:endParaRPr lang="en-US" altLang="ja-JP" dirty="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2</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95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本研究では優れた遠隔コミュニケーション方法の提案のため，メタバースでのコミュニケーションの優位性に注目し，その欠点を改善することで新たな手法として提案できると考えました．つまり，本研究の目的はＨＭＤを使用したメタバースの欠点を改善したメタバースインタフェースの提案です．</a:t>
            </a:r>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3</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967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続いて，提案手法の説明です．</a:t>
            </a:r>
            <a:endParaRPr kumimoji="1" lang="en-US" altLang="ja-JP" dirty="0"/>
          </a:p>
          <a:p>
            <a:endParaRPr kumimoji="1" lang="en-US" altLang="ja-JP" dirty="0"/>
          </a:p>
          <a:p>
            <a:r>
              <a:rPr kumimoji="1" lang="ja-JP" altLang="en-US" dirty="0"/>
              <a:t>曲面スクリーンをディスプレイの背面に設置し，そちらに</a:t>
            </a:r>
            <a:r>
              <a:rPr kumimoji="1" lang="en-US" altLang="ja-JP" dirty="0"/>
              <a:t>VR</a:t>
            </a:r>
            <a:r>
              <a:rPr kumimoji="1" lang="ja-JP" altLang="en-US" dirty="0"/>
              <a:t>空間を表示します．スクリーンは</a:t>
            </a:r>
            <a:r>
              <a:rPr kumimoji="1" lang="en-US" altLang="ja-JP" dirty="0"/>
              <a:t>VR</a:t>
            </a:r>
            <a:r>
              <a:rPr kumimoji="1" lang="ja-JP" altLang="en-US" dirty="0"/>
              <a:t>空間上での自身のアバターの視点映像を映すようにし，アバターはカメラを用いたトラッキングを行います．また，緑色のディスプレイは通常時はメインの作業に使用し，場合に応じてシステムの一部として使用します．</a:t>
            </a:r>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4</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71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本発表では，提案システムを実際に制作する前に，サイズや機能などを検討するため，シミュレータを用いた評価実験を行いました．シミュレータは</a:t>
            </a:r>
            <a:r>
              <a:rPr kumimoji="1" lang="en-US" altLang="ja-JP" dirty="0" err="1"/>
              <a:t>VRChat</a:t>
            </a:r>
            <a:r>
              <a:rPr kumimoji="1" lang="ja-JP" altLang="en-US" dirty="0"/>
              <a:t>上に制作し，その使用感をインタビューによって評価しました．</a:t>
            </a:r>
            <a:endParaRPr kumimoji="1" lang="en-US" altLang="ja-JP" dirty="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5</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152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つぎに実験内容です．実験は私を含む</a:t>
            </a:r>
            <a:r>
              <a:rPr kumimoji="1" lang="en-US" altLang="ja-JP" dirty="0"/>
              <a:t>3</a:t>
            </a:r>
            <a:r>
              <a:rPr kumimoji="1" lang="ja-JP" altLang="en-US" dirty="0"/>
              <a:t>名で行い，一名がシミュレータ，それ以外は通常の</a:t>
            </a:r>
            <a:r>
              <a:rPr kumimoji="1" lang="en-US" altLang="ja-JP" dirty="0"/>
              <a:t>VR</a:t>
            </a:r>
            <a:r>
              <a:rPr kumimoji="1" lang="ja-JP" altLang="en-US" dirty="0"/>
              <a:t>を使用してメタバース上で</a:t>
            </a:r>
            <a:r>
              <a:rPr kumimoji="1" lang="en-US" altLang="ja-JP" dirty="0"/>
              <a:t>15</a:t>
            </a:r>
            <a:r>
              <a:rPr kumimoji="1" lang="ja-JP" altLang="en-US" dirty="0"/>
              <a:t>分間会話を行います．次に，役割を交代し再度会話を行います．最後に，参加者それぞれにインタビューを行いました．</a:t>
            </a:r>
            <a:endParaRPr kumimoji="1" lang="en-US" altLang="ja-JP" dirty="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6</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799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0">
              <a:buFont typeface="Arial" panose="020B0604020202020204" pitchFamily="34" charset="0"/>
              <a:buNone/>
            </a:pPr>
            <a:endParaRPr kumimoji="1" lang="en-US" altLang="ja-JP" dirty="0"/>
          </a:p>
          <a:p>
            <a:pPr marL="228600" indent="0">
              <a:buFont typeface="Arial" panose="020B0604020202020204" pitchFamily="34" charset="0"/>
              <a:buNone/>
            </a:pPr>
            <a:r>
              <a:rPr kumimoji="1" lang="ja-JP" altLang="en-US" dirty="0"/>
              <a:t>実験結果はこの通りです．参加者は</a:t>
            </a:r>
            <a:r>
              <a:rPr lang="ja-JP" altLang="en-US" dirty="0">
                <a:solidFill>
                  <a:srgbClr val="0070C0"/>
                </a:solidFill>
              </a:rPr>
              <a:t>シミュレータ使用者の首のうなずき，向きやジェスチャーが理解できたと答えました．しかし，体の向きが変わらなかったため，シミュレータ使用者の発言や行動がわかりにくいことがあると答えました．</a:t>
            </a:r>
            <a:endParaRPr kumimoji="1" lang="ja-JP" altLang="en-US" dirty="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7</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593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ja-JP" altLang="en-US" dirty="0"/>
              <a:t>また，シミュレータ使用者視点では，会話相手に話しかける場合，話しかけられる場合のいずれも違和感はあまりなく，視線の区別も容易にできたといいます．しかし，スクリーンに自分の手が映らず，自分がどのような姿勢をとっているのかわからない．会話中に体の向きを変えられないといった回答や，</a:t>
            </a:r>
            <a:r>
              <a:rPr kumimoji="1" lang="ja-JP" altLang="en-US" dirty="0">
                <a:solidFill>
                  <a:srgbClr val="FF0000"/>
                </a:solidFill>
              </a:rPr>
              <a:t>デスクトップモードとあまり変わらない印象</a:t>
            </a:r>
            <a:r>
              <a:rPr kumimoji="1" lang="ja-JP" altLang="en-US" dirty="0">
                <a:solidFill>
                  <a:schemeClr val="dk1"/>
                </a:solidFill>
              </a:rPr>
              <a:t>を受けたとの回答もありました．</a:t>
            </a:r>
            <a:endParaRPr kumimoji="1" lang="en-US" altLang="ja-JP" dirty="0">
              <a:solidFill>
                <a:srgbClr val="FF0000"/>
              </a:solidFill>
            </a:endParaRPr>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8</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054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ビュー結果から，体の向きもスムーズにうごかせることがコミュニケーションにおいて重要であること，また，デスクトップモードとあまり変わらない印象を受けたという回答にたいしては，曲面スクリーンをより</a:t>
            </a:r>
            <a:r>
              <a:rPr kumimoji="1" lang="en-US" altLang="ja-JP" dirty="0"/>
              <a:t>HMD</a:t>
            </a:r>
            <a:r>
              <a:rPr kumimoji="1" lang="ja-JP" altLang="en-US" dirty="0"/>
              <a:t>の没入感に近づける表示の工夫が必要だと思われます．</a:t>
            </a:r>
            <a:endParaRPr kumimoji="1" lang="en-US" altLang="ja-JP" dirty="0"/>
          </a:p>
          <a:p>
            <a:endParaRPr kumimoji="1" lang="en-US" altLang="ja-JP" dirty="0"/>
          </a:p>
          <a:p>
            <a:r>
              <a:rPr kumimoji="1" lang="ja-JP" altLang="en-US" dirty="0"/>
              <a:t>更なる検討のためには，より理想的な条件での実験が必要ですが，一方で</a:t>
            </a:r>
            <a:r>
              <a:rPr kumimoji="1" lang="en-US" altLang="ja-JP" dirty="0"/>
              <a:t>VR</a:t>
            </a:r>
            <a:r>
              <a:rPr kumimoji="1" lang="ja-JP" altLang="en-US" dirty="0"/>
              <a:t>に近い水準でのコミュニケーションができる可能性が示唆される結果になりました．以上で発表を終わります．</a:t>
            </a:r>
            <a:endParaRPr kumimoji="1" lang="en-US" altLang="ja-JP" dirty="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Calibri"/>
                <a:ea typeface="Calibri"/>
                <a:cs typeface="Calibri"/>
                <a:sym typeface="Calibri"/>
              </a:rPr>
              <a:t>9</a:t>
            </a:fld>
            <a:endParaRPr lang="ja-JP"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4667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pic>
        <p:nvPicPr>
          <p:cNvPr id="16" name="Google Shape;16;p5"/>
          <p:cNvPicPr preferRelativeResize="0"/>
          <p:nvPr/>
        </p:nvPicPr>
        <p:blipFill rotWithShape="1">
          <a:blip r:embed="rId2">
            <a:alphaModFix/>
          </a:blip>
          <a:srcRect/>
          <a:stretch/>
        </p:blipFill>
        <p:spPr>
          <a:xfrm>
            <a:off x="6008310" y="6079197"/>
            <a:ext cx="2789560" cy="462089"/>
          </a:xfrm>
          <a:prstGeom prst="rect">
            <a:avLst/>
          </a:prstGeom>
          <a:noFill/>
          <a:ln>
            <a:noFill/>
          </a:ln>
        </p:spPr>
      </p:pic>
      <p:sp>
        <p:nvSpPr>
          <p:cNvPr id="17" name="Google Shape;17;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400"/>
              </a:spcBef>
              <a:spcAft>
                <a:spcPts val="0"/>
              </a:spcAft>
              <a:buSzPts val="2000"/>
              <a:buNone/>
              <a:defRPr>
                <a:solidFill>
                  <a:srgbClr val="595959"/>
                </a:solidFill>
                <a:latin typeface="Arial"/>
                <a:ea typeface="Arial"/>
                <a:cs typeface="Arial"/>
                <a:sym typeface="Arial"/>
              </a:defRPr>
            </a:lvl1pPr>
            <a:lvl2pPr lvl="1" algn="ctr">
              <a:lnSpc>
                <a:spcPct val="120000"/>
              </a:lnSpc>
              <a:spcBef>
                <a:spcPts val="360"/>
              </a:spcBef>
              <a:spcAft>
                <a:spcPts val="0"/>
              </a:spcAft>
              <a:buSzPts val="1800"/>
              <a:buNone/>
              <a:defRPr>
                <a:solidFill>
                  <a:srgbClr val="888888"/>
                </a:solidFill>
              </a:defRPr>
            </a:lvl2pPr>
            <a:lvl3pPr lvl="2" algn="ctr">
              <a:lnSpc>
                <a:spcPct val="120000"/>
              </a:lnSpc>
              <a:spcBef>
                <a:spcPts val="320"/>
              </a:spcBef>
              <a:spcAft>
                <a:spcPts val="0"/>
              </a:spcAft>
              <a:buSzPts val="1600"/>
              <a:buNone/>
              <a:defRPr>
                <a:solidFill>
                  <a:srgbClr val="888888"/>
                </a:solidFill>
              </a:defRPr>
            </a:lvl3pPr>
            <a:lvl4pPr lvl="3" algn="ctr">
              <a:lnSpc>
                <a:spcPct val="120000"/>
              </a:lnSpc>
              <a:spcBef>
                <a:spcPts val="280"/>
              </a:spcBef>
              <a:spcAft>
                <a:spcPts val="0"/>
              </a:spcAft>
              <a:buSzPts val="1400"/>
              <a:buNone/>
              <a:defRPr>
                <a:solidFill>
                  <a:srgbClr val="888888"/>
                </a:solidFill>
              </a:defRPr>
            </a:lvl4pPr>
            <a:lvl5pPr lvl="4" algn="ctr">
              <a:lnSpc>
                <a:spcPct val="120000"/>
              </a:lnSpc>
              <a:spcBef>
                <a:spcPts val="280"/>
              </a:spcBef>
              <a:spcAft>
                <a:spcPts val="0"/>
              </a:spcAft>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5"/>
          <p:cNvSpPr txBox="1">
            <a:spLocks noGrp="1"/>
          </p:cNvSpPr>
          <p:nvPr>
            <p:ph type="dt" idx="10"/>
          </p:nvPr>
        </p:nvSpPr>
        <p:spPr>
          <a:xfrm>
            <a:off x="457200" y="6429396"/>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ftr" idx="11"/>
          </p:nvPr>
        </p:nvSpPr>
        <p:spPr>
          <a:xfrm>
            <a:off x="3124200" y="6429396"/>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blip>
          <a:srcRect/>
          <a:stretch/>
        </p:blipFill>
        <p:spPr>
          <a:xfrm>
            <a:off x="485775" y="876284"/>
            <a:ext cx="8172450" cy="266700"/>
          </a:xfrm>
          <a:prstGeom prst="rect">
            <a:avLst/>
          </a:prstGeom>
          <a:noFill/>
          <a:ln>
            <a:noFill/>
          </a:ln>
        </p:spPr>
      </p:pic>
      <p:sp>
        <p:nvSpPr>
          <p:cNvPr id="23" name="Google Shape;23;p6"/>
          <p:cNvSpPr txBox="1">
            <a:spLocks noGrp="1"/>
          </p:cNvSpPr>
          <p:nvPr>
            <p:ph type="title"/>
          </p:nvPr>
        </p:nvSpPr>
        <p:spPr>
          <a:xfrm>
            <a:off x="457200" y="285728"/>
            <a:ext cx="8229600" cy="78581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4" name="Google Shape;24;p6"/>
          <p:cNvSpPr txBox="1">
            <a:spLocks noGrp="1"/>
          </p:cNvSpPr>
          <p:nvPr>
            <p:ph type="body" idx="1"/>
          </p:nvPr>
        </p:nvSpPr>
        <p:spPr>
          <a:xfrm>
            <a:off x="457200" y="1214422"/>
            <a:ext cx="8229600" cy="5072098"/>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400"/>
              </a:spcBef>
              <a:spcAft>
                <a:spcPts val="0"/>
              </a:spcAft>
              <a:buSzPts val="2000"/>
              <a:buChar char="●"/>
              <a:defRPr>
                <a:latin typeface="Arial"/>
                <a:ea typeface="Arial"/>
                <a:cs typeface="Arial"/>
                <a:sym typeface="Arial"/>
              </a:defRPr>
            </a:lvl1pPr>
            <a:lvl2pPr marL="914400" lvl="1" indent="-342900" algn="l">
              <a:lnSpc>
                <a:spcPct val="120000"/>
              </a:lnSpc>
              <a:spcBef>
                <a:spcPts val="360"/>
              </a:spcBef>
              <a:spcAft>
                <a:spcPts val="0"/>
              </a:spcAft>
              <a:buClr>
                <a:srgbClr val="92D050"/>
              </a:buClr>
              <a:buSzPts val="1800"/>
              <a:buFont typeface="Noto Sans Symbols"/>
              <a:buChar char="●"/>
              <a:defRPr>
                <a:latin typeface="Arial"/>
                <a:ea typeface="Arial"/>
                <a:cs typeface="Arial"/>
                <a:sym typeface="Arial"/>
              </a:defRPr>
            </a:lvl2pPr>
            <a:lvl3pPr marL="1371600" lvl="2" indent="-330200" algn="l">
              <a:lnSpc>
                <a:spcPct val="120000"/>
              </a:lnSpc>
              <a:spcBef>
                <a:spcPts val="320"/>
              </a:spcBef>
              <a:spcAft>
                <a:spcPts val="0"/>
              </a:spcAft>
              <a:buClr>
                <a:srgbClr val="92CCDC"/>
              </a:buClr>
              <a:buSzPts val="1600"/>
              <a:buFont typeface="Noto Sans Symbols"/>
              <a:buChar char="●"/>
              <a:defRPr>
                <a:latin typeface="Arial"/>
                <a:ea typeface="Arial"/>
                <a:cs typeface="Arial"/>
                <a:sym typeface="Arial"/>
              </a:defRPr>
            </a:lvl3pPr>
            <a:lvl4pPr marL="1828800" lvl="3" indent="-317500" algn="l">
              <a:lnSpc>
                <a:spcPct val="120000"/>
              </a:lnSpc>
              <a:spcBef>
                <a:spcPts val="280"/>
              </a:spcBef>
              <a:spcAft>
                <a:spcPts val="0"/>
              </a:spcAft>
              <a:buClr>
                <a:srgbClr val="B2A0C7"/>
              </a:buClr>
              <a:buSzPts val="1400"/>
              <a:buFont typeface="Noto Sans Symbols"/>
              <a:buChar char="●"/>
              <a:defRPr>
                <a:latin typeface="Arial"/>
                <a:ea typeface="Arial"/>
                <a:cs typeface="Arial"/>
                <a:sym typeface="Arial"/>
              </a:defRPr>
            </a:lvl4pPr>
            <a:lvl5pPr marL="2286000" lvl="4" indent="-317500" algn="l">
              <a:lnSpc>
                <a:spcPct val="120000"/>
              </a:lnSpc>
              <a:spcBef>
                <a:spcPts val="280"/>
              </a:spcBef>
              <a:spcAft>
                <a:spcPts val="0"/>
              </a:spcAft>
              <a:buClr>
                <a:srgbClr val="D99593"/>
              </a:buClr>
              <a:buSzPts val="1400"/>
              <a:buFont typeface="Noto Sans Symbols"/>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6"/>
          <p:cNvSpPr txBox="1">
            <a:spLocks noGrp="1"/>
          </p:cNvSpPr>
          <p:nvPr>
            <p:ph type="dt" idx="10"/>
          </p:nvPr>
        </p:nvSpPr>
        <p:spPr>
          <a:xfrm>
            <a:off x="457200" y="6429396"/>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3124200" y="6429396"/>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6553200" y="6429396"/>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cxnSp>
        <p:nvCxnSpPr>
          <p:cNvPr id="28" name="Google Shape;28;p6"/>
          <p:cNvCxnSpPr/>
          <p:nvPr/>
        </p:nvCxnSpPr>
        <p:spPr>
          <a:xfrm>
            <a:off x="6500826" y="6427808"/>
            <a:ext cx="2214578" cy="1588"/>
          </a:xfrm>
          <a:prstGeom prst="straightConnector1">
            <a:avLst/>
          </a:prstGeom>
          <a:noFill/>
          <a:ln w="38100" cap="rnd" cmpd="sng">
            <a:solidFill>
              <a:srgbClr val="FF3300"/>
            </a:solidFill>
            <a:prstDash val="dot"/>
            <a:round/>
            <a:headEnd type="none" w="sm" len="sm"/>
            <a:tailEnd type="none" w="sm" len="sm"/>
          </a:ln>
        </p:spPr>
      </p:cxnSp>
      <p:pic>
        <p:nvPicPr>
          <p:cNvPr id="29" name="Google Shape;29;p6"/>
          <p:cNvPicPr preferRelativeResize="0"/>
          <p:nvPr/>
        </p:nvPicPr>
        <p:blipFill>
          <a:blip r:embed="rId3">
            <a:extLst>
              <a:ext uri="{28A0092B-C50C-407E-A947-70E740481C1C}">
                <a14:useLocalDpi xmlns:a14="http://schemas.microsoft.com/office/drawing/2010/main" val="0"/>
              </a:ext>
            </a:extLst>
          </a:blip>
          <a:stretch>
            <a:fillRect/>
          </a:stretch>
        </p:blipFill>
        <p:spPr>
          <a:xfrm>
            <a:off x="6936892" y="490415"/>
            <a:ext cx="1689381" cy="525585"/>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つのコンテンツ">
  <p:cSld name="2 つのコンテンツ">
    <p:spTree>
      <p:nvGrpSpPr>
        <p:cNvPr id="1" name="Shape 37"/>
        <p:cNvGrpSpPr/>
        <p:nvPr/>
      </p:nvGrpSpPr>
      <p:grpSpPr>
        <a:xfrm>
          <a:off x="0" y="0"/>
          <a:ext cx="0" cy="0"/>
          <a:chOff x="0" y="0"/>
          <a:chExt cx="0" cy="0"/>
        </a:xfrm>
      </p:grpSpPr>
      <p:sp>
        <p:nvSpPr>
          <p:cNvPr id="46" name="Google Shape;46;p8"/>
          <p:cNvSpPr txBox="1">
            <a:spLocks noGrp="1"/>
          </p:cNvSpPr>
          <p:nvPr>
            <p:ph type="title"/>
          </p:nvPr>
        </p:nvSpPr>
        <p:spPr>
          <a:xfrm>
            <a:off x="457200" y="285728"/>
            <a:ext cx="8229600" cy="78581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38" name="Google Shape;38;p8"/>
          <p:cNvPicPr preferRelativeResize="0"/>
          <p:nvPr/>
        </p:nvPicPr>
        <p:blipFill rotWithShape="1">
          <a:blip r:embed="rId2">
            <a:alphaModFix/>
          </a:blip>
          <a:srcRect/>
          <a:stretch/>
        </p:blipFill>
        <p:spPr>
          <a:xfrm>
            <a:off x="485775" y="876284"/>
            <a:ext cx="8172450" cy="266700"/>
          </a:xfrm>
          <a:prstGeom prst="rect">
            <a:avLst/>
          </a:prstGeom>
          <a:noFill/>
          <a:ln>
            <a:noFill/>
          </a:ln>
        </p:spPr>
      </p:pic>
      <p:sp>
        <p:nvSpPr>
          <p:cNvPr id="39" name="Google Shape;39;p8"/>
          <p:cNvSpPr txBox="1">
            <a:spLocks noGrp="1"/>
          </p:cNvSpPr>
          <p:nvPr>
            <p:ph type="body" idx="1"/>
          </p:nvPr>
        </p:nvSpPr>
        <p:spPr>
          <a:xfrm>
            <a:off x="457200" y="1214422"/>
            <a:ext cx="4038600" cy="5072098"/>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400"/>
              </a:spcBef>
              <a:spcAft>
                <a:spcPts val="0"/>
              </a:spcAft>
              <a:buSzPts val="2000"/>
              <a:buChar char="●"/>
              <a:defRPr sz="2000"/>
            </a:lvl1pPr>
            <a:lvl2pPr marL="914400" lvl="1" indent="-342900" algn="l">
              <a:lnSpc>
                <a:spcPct val="120000"/>
              </a:lnSpc>
              <a:spcBef>
                <a:spcPts val="360"/>
              </a:spcBef>
              <a:spcAft>
                <a:spcPts val="0"/>
              </a:spcAft>
              <a:buSzPts val="1800"/>
              <a:buChar char="●"/>
              <a:defRPr sz="1800"/>
            </a:lvl2pPr>
            <a:lvl3pPr marL="1371600" lvl="2" indent="-330200" algn="l">
              <a:lnSpc>
                <a:spcPct val="120000"/>
              </a:lnSpc>
              <a:spcBef>
                <a:spcPts val="320"/>
              </a:spcBef>
              <a:spcAft>
                <a:spcPts val="0"/>
              </a:spcAft>
              <a:buSzPts val="1600"/>
              <a:buChar char="●"/>
              <a:defRPr sz="1600"/>
            </a:lvl3pPr>
            <a:lvl4pPr marL="1828800" lvl="3" indent="-317500" algn="l">
              <a:lnSpc>
                <a:spcPct val="120000"/>
              </a:lnSpc>
              <a:spcBef>
                <a:spcPts val="280"/>
              </a:spcBef>
              <a:spcAft>
                <a:spcPts val="0"/>
              </a:spcAft>
              <a:buSzPts val="1400"/>
              <a:buChar char="●"/>
              <a:defRPr sz="1400"/>
            </a:lvl4pPr>
            <a:lvl5pPr marL="2286000" lvl="4" indent="-317500" algn="l">
              <a:lnSpc>
                <a:spcPct val="120000"/>
              </a:lnSpc>
              <a:spcBef>
                <a:spcPts val="28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8"/>
          <p:cNvSpPr txBox="1">
            <a:spLocks noGrp="1"/>
          </p:cNvSpPr>
          <p:nvPr>
            <p:ph type="body" idx="2"/>
          </p:nvPr>
        </p:nvSpPr>
        <p:spPr>
          <a:xfrm>
            <a:off x="4648200" y="1214422"/>
            <a:ext cx="4038600" cy="5072098"/>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400"/>
              </a:spcBef>
              <a:spcAft>
                <a:spcPts val="0"/>
              </a:spcAft>
              <a:buSzPts val="2000"/>
              <a:buChar char="●"/>
              <a:defRPr sz="2000"/>
            </a:lvl1pPr>
            <a:lvl2pPr marL="914400" lvl="1" indent="-342900" algn="l">
              <a:lnSpc>
                <a:spcPct val="120000"/>
              </a:lnSpc>
              <a:spcBef>
                <a:spcPts val="360"/>
              </a:spcBef>
              <a:spcAft>
                <a:spcPts val="0"/>
              </a:spcAft>
              <a:buSzPts val="1800"/>
              <a:buChar char="●"/>
              <a:defRPr sz="1800"/>
            </a:lvl2pPr>
            <a:lvl3pPr marL="1371600" lvl="2" indent="-330200" algn="l">
              <a:lnSpc>
                <a:spcPct val="120000"/>
              </a:lnSpc>
              <a:spcBef>
                <a:spcPts val="320"/>
              </a:spcBef>
              <a:spcAft>
                <a:spcPts val="0"/>
              </a:spcAft>
              <a:buSzPts val="1600"/>
              <a:buChar char="●"/>
              <a:defRPr sz="1600"/>
            </a:lvl3pPr>
            <a:lvl4pPr marL="1828800" lvl="3" indent="-317500" algn="l">
              <a:lnSpc>
                <a:spcPct val="120000"/>
              </a:lnSpc>
              <a:spcBef>
                <a:spcPts val="280"/>
              </a:spcBef>
              <a:spcAft>
                <a:spcPts val="0"/>
              </a:spcAft>
              <a:buSzPts val="1400"/>
              <a:buChar char="●"/>
              <a:defRPr sz="1400"/>
            </a:lvl4pPr>
            <a:lvl5pPr marL="2286000" lvl="4" indent="-317500" algn="l">
              <a:lnSpc>
                <a:spcPct val="120000"/>
              </a:lnSpc>
              <a:spcBef>
                <a:spcPts val="28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41" name="Google Shape;41;p8"/>
          <p:cNvSpPr txBox="1">
            <a:spLocks noGrp="1"/>
          </p:cNvSpPr>
          <p:nvPr>
            <p:ph type="dt" idx="10"/>
          </p:nvPr>
        </p:nvSpPr>
        <p:spPr>
          <a:xfrm>
            <a:off x="457200" y="6429396"/>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124200" y="6429396"/>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553200" y="6429396"/>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cxnSp>
        <p:nvCxnSpPr>
          <p:cNvPr id="44" name="Google Shape;44;p8"/>
          <p:cNvCxnSpPr/>
          <p:nvPr/>
        </p:nvCxnSpPr>
        <p:spPr>
          <a:xfrm>
            <a:off x="6500826" y="6427808"/>
            <a:ext cx="2214578" cy="1588"/>
          </a:xfrm>
          <a:prstGeom prst="straightConnector1">
            <a:avLst/>
          </a:prstGeom>
          <a:noFill/>
          <a:ln w="38100" cap="rnd" cmpd="sng">
            <a:solidFill>
              <a:srgbClr val="FF3300"/>
            </a:solidFill>
            <a:prstDash val="dot"/>
            <a:round/>
            <a:headEnd type="none" w="sm" len="sm"/>
            <a:tailEnd type="none" w="sm" len="sm"/>
          </a:ln>
        </p:spPr>
      </p:cxnSp>
      <p:pic>
        <p:nvPicPr>
          <p:cNvPr id="45" name="Google Shape;45;p8"/>
          <p:cNvPicPr preferRelativeResize="0"/>
          <p:nvPr/>
        </p:nvPicPr>
        <p:blipFill>
          <a:blip r:embed="rId3">
            <a:extLst>
              <a:ext uri="{28A0092B-C50C-407E-A947-70E740481C1C}">
                <a14:useLocalDpi xmlns:a14="http://schemas.microsoft.com/office/drawing/2010/main" val="0"/>
              </a:ext>
            </a:extLst>
          </a:blip>
          <a:stretch>
            <a:fillRect/>
          </a:stretch>
        </p:blipFill>
        <p:spPr>
          <a:xfrm>
            <a:off x="6936892" y="490415"/>
            <a:ext cx="1689381" cy="525585"/>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59"/>
        <p:cNvGrpSpPr/>
        <p:nvPr/>
      </p:nvGrpSpPr>
      <p:grpSpPr>
        <a:xfrm>
          <a:off x="0" y="0"/>
          <a:ext cx="0" cy="0"/>
          <a:chOff x="0" y="0"/>
          <a:chExt cx="0" cy="0"/>
        </a:xfrm>
      </p:grpSpPr>
      <p:sp>
        <p:nvSpPr>
          <p:cNvPr id="66" name="Google Shape;66;p10"/>
          <p:cNvSpPr txBox="1">
            <a:spLocks noGrp="1"/>
          </p:cNvSpPr>
          <p:nvPr>
            <p:ph type="title"/>
          </p:nvPr>
        </p:nvSpPr>
        <p:spPr>
          <a:xfrm>
            <a:off x="457200" y="285728"/>
            <a:ext cx="8229600" cy="78581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60" name="Google Shape;60;p10"/>
          <p:cNvPicPr preferRelativeResize="0"/>
          <p:nvPr/>
        </p:nvPicPr>
        <p:blipFill rotWithShape="1">
          <a:blip r:embed="rId2">
            <a:alphaModFix/>
          </a:blip>
          <a:srcRect/>
          <a:stretch/>
        </p:blipFill>
        <p:spPr>
          <a:xfrm>
            <a:off x="485775" y="876284"/>
            <a:ext cx="8172450" cy="266700"/>
          </a:xfrm>
          <a:prstGeom prst="rect">
            <a:avLst/>
          </a:prstGeom>
          <a:noFill/>
          <a:ln>
            <a:noFill/>
          </a:ln>
        </p:spPr>
      </p:pic>
      <p:sp>
        <p:nvSpPr>
          <p:cNvPr id="61" name="Google Shape;61;p10"/>
          <p:cNvSpPr txBox="1">
            <a:spLocks noGrp="1"/>
          </p:cNvSpPr>
          <p:nvPr>
            <p:ph type="dt" idx="10"/>
          </p:nvPr>
        </p:nvSpPr>
        <p:spPr>
          <a:xfrm>
            <a:off x="457200" y="6429396"/>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3124200" y="6429396"/>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6553200" y="6429396"/>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cxnSp>
        <p:nvCxnSpPr>
          <p:cNvPr id="64" name="Google Shape;64;p10"/>
          <p:cNvCxnSpPr/>
          <p:nvPr/>
        </p:nvCxnSpPr>
        <p:spPr>
          <a:xfrm>
            <a:off x="6500826" y="6427808"/>
            <a:ext cx="2214578" cy="1588"/>
          </a:xfrm>
          <a:prstGeom prst="straightConnector1">
            <a:avLst/>
          </a:prstGeom>
          <a:noFill/>
          <a:ln w="38100" cap="rnd" cmpd="sng">
            <a:solidFill>
              <a:srgbClr val="FF3300"/>
            </a:solidFill>
            <a:prstDash val="dot"/>
            <a:round/>
            <a:headEnd type="none" w="sm" len="sm"/>
            <a:tailEnd type="none" w="sm" len="sm"/>
          </a:ln>
        </p:spPr>
      </p:cxnSp>
      <p:pic>
        <p:nvPicPr>
          <p:cNvPr id="65" name="Google Shape;65;p10"/>
          <p:cNvPicPr preferRelativeResize="0"/>
          <p:nvPr/>
        </p:nvPicPr>
        <p:blipFill>
          <a:blip r:embed="rId3">
            <a:extLst>
              <a:ext uri="{28A0092B-C50C-407E-A947-70E740481C1C}">
                <a14:useLocalDpi xmlns:a14="http://schemas.microsoft.com/office/drawing/2010/main" val="0"/>
              </a:ext>
            </a:extLst>
          </a:blip>
          <a:stretch>
            <a:fillRect/>
          </a:stretch>
        </p:blipFill>
        <p:spPr>
          <a:xfrm>
            <a:off x="6936892" y="490415"/>
            <a:ext cx="1689381" cy="525585"/>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67"/>
        <p:cNvGrpSpPr/>
        <p:nvPr/>
      </p:nvGrpSpPr>
      <p:grpSpPr>
        <a:xfrm>
          <a:off x="0" y="0"/>
          <a:ext cx="0" cy="0"/>
          <a:chOff x="0" y="0"/>
          <a:chExt cx="0" cy="0"/>
        </a:xfrm>
      </p:grpSpPr>
      <p:sp>
        <p:nvSpPr>
          <p:cNvPr id="68" name="Google Shape;68;p11"/>
          <p:cNvSpPr txBox="1">
            <a:spLocks noGrp="1"/>
          </p:cNvSpPr>
          <p:nvPr>
            <p:ph type="dt" idx="10"/>
          </p:nvPr>
        </p:nvSpPr>
        <p:spPr>
          <a:xfrm>
            <a:off x="457200" y="6429396"/>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3124200" y="6429396"/>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6553200" y="6429396"/>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20000"/>
              </a:lnSpc>
              <a:spcBef>
                <a:spcPts val="0"/>
              </a:spcBef>
              <a:spcAft>
                <a:spcPts val="0"/>
              </a:spcAft>
              <a:buClr>
                <a:srgbClr val="FF0000"/>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480"/>
              </a:spcBef>
              <a:spcAft>
                <a:spcPts val="0"/>
              </a:spcAft>
              <a:buSzPts val="2400"/>
              <a:buChar char="●"/>
              <a:defRPr sz="2400"/>
            </a:lvl1pPr>
            <a:lvl2pPr marL="914400" lvl="1" indent="-355600" algn="l">
              <a:lnSpc>
                <a:spcPct val="120000"/>
              </a:lnSpc>
              <a:spcBef>
                <a:spcPts val="400"/>
              </a:spcBef>
              <a:spcAft>
                <a:spcPts val="0"/>
              </a:spcAft>
              <a:buSzPts val="2000"/>
              <a:buChar char="●"/>
              <a:defRPr sz="2000"/>
            </a:lvl2pPr>
            <a:lvl3pPr marL="1371600" lvl="2" indent="-342900" algn="l">
              <a:lnSpc>
                <a:spcPct val="120000"/>
              </a:lnSpc>
              <a:spcBef>
                <a:spcPts val="360"/>
              </a:spcBef>
              <a:spcAft>
                <a:spcPts val="0"/>
              </a:spcAft>
              <a:buSzPts val="1800"/>
              <a:buChar char="●"/>
              <a:defRPr sz="1800"/>
            </a:lvl3pPr>
            <a:lvl4pPr marL="1828800" lvl="3" indent="-330200" algn="l">
              <a:lnSpc>
                <a:spcPct val="120000"/>
              </a:lnSpc>
              <a:spcBef>
                <a:spcPts val="320"/>
              </a:spcBef>
              <a:spcAft>
                <a:spcPts val="0"/>
              </a:spcAft>
              <a:buSzPts val="1600"/>
              <a:buChar char="●"/>
              <a:defRPr sz="1600"/>
            </a:lvl4pPr>
            <a:lvl5pPr marL="2286000" lvl="4" indent="-330200" algn="l">
              <a:lnSpc>
                <a:spcPct val="120000"/>
              </a:lnSpc>
              <a:spcBef>
                <a:spcPts val="320"/>
              </a:spcBef>
              <a:spcAft>
                <a:spcPts val="0"/>
              </a:spcAft>
              <a:buSzPts val="1600"/>
              <a:buChar char="●"/>
              <a:defRPr sz="16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4" name="Google Shape;74;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320"/>
              </a:spcBef>
              <a:spcAft>
                <a:spcPts val="0"/>
              </a:spcAft>
              <a:buSzPts val="1600"/>
              <a:buNone/>
              <a:defRPr sz="1600"/>
            </a:lvl1pPr>
            <a:lvl2pPr marL="914400" lvl="1" indent="-228600" algn="l">
              <a:lnSpc>
                <a:spcPct val="120000"/>
              </a:lnSpc>
              <a:spcBef>
                <a:spcPts val="240"/>
              </a:spcBef>
              <a:spcAft>
                <a:spcPts val="0"/>
              </a:spcAft>
              <a:buSzPts val="1200"/>
              <a:buNone/>
              <a:defRPr sz="1200"/>
            </a:lvl2pPr>
            <a:lvl3pPr marL="1371600" lvl="2" indent="-228600" algn="l">
              <a:lnSpc>
                <a:spcPct val="120000"/>
              </a:lnSpc>
              <a:spcBef>
                <a:spcPts val="200"/>
              </a:spcBef>
              <a:spcAft>
                <a:spcPts val="0"/>
              </a:spcAft>
              <a:buSzPts val="1000"/>
              <a:buNone/>
              <a:defRPr sz="1000"/>
            </a:lvl3pPr>
            <a:lvl4pPr marL="1828800" lvl="3" indent="-228600" algn="l">
              <a:lnSpc>
                <a:spcPct val="120000"/>
              </a:lnSpc>
              <a:spcBef>
                <a:spcPts val="180"/>
              </a:spcBef>
              <a:spcAft>
                <a:spcPts val="0"/>
              </a:spcAft>
              <a:buSzPts val="900"/>
              <a:buNone/>
              <a:defRPr sz="900"/>
            </a:lvl4pPr>
            <a:lvl5pPr marL="2286000" lvl="4" indent="-228600" algn="l">
              <a:lnSpc>
                <a:spcPct val="120000"/>
              </a:lnSpc>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12"/>
          <p:cNvSpPr txBox="1">
            <a:spLocks noGrp="1"/>
          </p:cNvSpPr>
          <p:nvPr>
            <p:ph type="dt" idx="10"/>
          </p:nvPr>
        </p:nvSpPr>
        <p:spPr>
          <a:xfrm>
            <a:off x="457200" y="6429396"/>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124200" y="6429396"/>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553200" y="6429396"/>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20000"/>
              </a:lnSpc>
              <a:spcBef>
                <a:spcPts val="0"/>
              </a:spcBef>
              <a:spcAft>
                <a:spcPts val="0"/>
              </a:spcAft>
              <a:buClr>
                <a:srgbClr val="FF0000"/>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640"/>
              </a:spcBef>
              <a:spcAft>
                <a:spcPts val="0"/>
              </a:spcAft>
              <a:buClr>
                <a:srgbClr val="FF3300"/>
              </a:buClr>
              <a:buSzPts val="3200"/>
              <a:buFont typeface="Noto Sans Symbols"/>
              <a:buNone/>
              <a:defRPr sz="3200" b="0" i="0" u="none" strike="noStrike" cap="none">
                <a:solidFill>
                  <a:srgbClr val="003300"/>
                </a:solidFill>
                <a:latin typeface="Arial"/>
                <a:ea typeface="Arial"/>
                <a:cs typeface="Arial"/>
                <a:sym typeface="Arial"/>
              </a:defRPr>
            </a:lvl1pPr>
            <a:lvl2pPr marR="0" lvl="1" algn="l" rtl="0">
              <a:lnSpc>
                <a:spcPct val="120000"/>
              </a:lnSpc>
              <a:spcBef>
                <a:spcPts val="560"/>
              </a:spcBef>
              <a:spcAft>
                <a:spcPts val="0"/>
              </a:spcAft>
              <a:buClr>
                <a:srgbClr val="92D050"/>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lnSpc>
                <a:spcPct val="120000"/>
              </a:lnSpc>
              <a:spcBef>
                <a:spcPts val="480"/>
              </a:spcBef>
              <a:spcAft>
                <a:spcPts val="0"/>
              </a:spcAft>
              <a:buClr>
                <a:srgbClr val="92CCDC"/>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lnSpc>
                <a:spcPct val="120000"/>
              </a:lnSpc>
              <a:spcBef>
                <a:spcPts val="400"/>
              </a:spcBef>
              <a:spcAft>
                <a:spcPts val="0"/>
              </a:spcAft>
              <a:buClr>
                <a:srgbClr val="B2A0C7"/>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lnSpc>
                <a:spcPct val="120000"/>
              </a:lnSpc>
              <a:spcBef>
                <a:spcPts val="400"/>
              </a:spcBef>
              <a:spcAft>
                <a:spcPts val="0"/>
              </a:spcAft>
              <a:buClr>
                <a:srgbClr val="D99593"/>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280"/>
              </a:spcBef>
              <a:spcAft>
                <a:spcPts val="0"/>
              </a:spcAft>
              <a:buSzPts val="1400"/>
              <a:buNone/>
              <a:defRPr sz="1400"/>
            </a:lvl1pPr>
            <a:lvl2pPr marL="914400" lvl="1" indent="-228600" algn="l">
              <a:lnSpc>
                <a:spcPct val="120000"/>
              </a:lnSpc>
              <a:spcBef>
                <a:spcPts val="240"/>
              </a:spcBef>
              <a:spcAft>
                <a:spcPts val="0"/>
              </a:spcAft>
              <a:buSzPts val="1200"/>
              <a:buNone/>
              <a:defRPr sz="1200"/>
            </a:lvl2pPr>
            <a:lvl3pPr marL="1371600" lvl="2" indent="-228600" algn="l">
              <a:lnSpc>
                <a:spcPct val="120000"/>
              </a:lnSpc>
              <a:spcBef>
                <a:spcPts val="200"/>
              </a:spcBef>
              <a:spcAft>
                <a:spcPts val="0"/>
              </a:spcAft>
              <a:buSzPts val="1000"/>
              <a:buNone/>
              <a:defRPr sz="1000"/>
            </a:lvl3pPr>
            <a:lvl4pPr marL="1828800" lvl="3" indent="-228600" algn="l">
              <a:lnSpc>
                <a:spcPct val="120000"/>
              </a:lnSpc>
              <a:spcBef>
                <a:spcPts val="180"/>
              </a:spcBef>
              <a:spcAft>
                <a:spcPts val="0"/>
              </a:spcAft>
              <a:buSzPts val="900"/>
              <a:buNone/>
              <a:defRPr sz="900"/>
            </a:lvl4pPr>
            <a:lvl5pPr marL="2286000" lvl="4" indent="-228600" algn="l">
              <a:lnSpc>
                <a:spcPct val="120000"/>
              </a:lnSpc>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2" name="Google Shape;82;p13"/>
          <p:cNvSpPr txBox="1">
            <a:spLocks noGrp="1"/>
          </p:cNvSpPr>
          <p:nvPr>
            <p:ph type="dt" idx="10"/>
          </p:nvPr>
        </p:nvSpPr>
        <p:spPr>
          <a:xfrm>
            <a:off x="457200" y="6429396"/>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3124200" y="6429396"/>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6553200" y="6429396"/>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と縦書きテキスト">
  <p:cSld name="タイトルと縦書きテキスト">
    <p:spTree>
      <p:nvGrpSpPr>
        <p:cNvPr id="1" name="Shape 85"/>
        <p:cNvGrpSpPr/>
        <p:nvPr/>
      </p:nvGrpSpPr>
      <p:grpSpPr>
        <a:xfrm>
          <a:off x="0" y="0"/>
          <a:ext cx="0" cy="0"/>
          <a:chOff x="0" y="0"/>
          <a:chExt cx="0" cy="0"/>
        </a:xfrm>
      </p:grpSpPr>
      <p:sp>
        <p:nvSpPr>
          <p:cNvPr id="93" name="Google Shape;93;p14"/>
          <p:cNvSpPr txBox="1">
            <a:spLocks noGrp="1"/>
          </p:cNvSpPr>
          <p:nvPr>
            <p:ph type="title"/>
          </p:nvPr>
        </p:nvSpPr>
        <p:spPr>
          <a:xfrm>
            <a:off x="457200" y="285728"/>
            <a:ext cx="8229600" cy="785818"/>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rgbClr val="FF0000"/>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86" name="Google Shape;86;p14"/>
          <p:cNvPicPr preferRelativeResize="0"/>
          <p:nvPr/>
        </p:nvPicPr>
        <p:blipFill rotWithShape="1">
          <a:blip r:embed="rId2">
            <a:alphaModFix/>
          </a:blip>
          <a:srcRect/>
          <a:stretch/>
        </p:blipFill>
        <p:spPr>
          <a:xfrm>
            <a:off x="485775" y="876284"/>
            <a:ext cx="8172450" cy="266700"/>
          </a:xfrm>
          <a:prstGeom prst="rect">
            <a:avLst/>
          </a:prstGeom>
          <a:noFill/>
          <a:ln>
            <a:noFill/>
          </a:ln>
        </p:spPr>
      </p:pic>
      <p:sp>
        <p:nvSpPr>
          <p:cNvPr id="87" name="Google Shape;87;p14"/>
          <p:cNvSpPr txBox="1">
            <a:spLocks noGrp="1"/>
          </p:cNvSpPr>
          <p:nvPr>
            <p:ph type="body" idx="1"/>
          </p:nvPr>
        </p:nvSpPr>
        <p:spPr>
          <a:xfrm rot="5400000">
            <a:off x="2035951" y="-364329"/>
            <a:ext cx="5072098"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360"/>
              </a:spcBef>
              <a:spcAft>
                <a:spcPts val="0"/>
              </a:spcAft>
              <a:buSzPts val="1800"/>
              <a:buChar char="●"/>
              <a:defRPr/>
            </a:lvl1pPr>
            <a:lvl2pPr marL="914400" lvl="1" indent="-342900" algn="l">
              <a:lnSpc>
                <a:spcPct val="120000"/>
              </a:lnSpc>
              <a:spcBef>
                <a:spcPts val="360"/>
              </a:spcBef>
              <a:spcAft>
                <a:spcPts val="0"/>
              </a:spcAft>
              <a:buSzPts val="1800"/>
              <a:buChar char="●"/>
              <a:defRPr/>
            </a:lvl2pPr>
            <a:lvl3pPr marL="1371600" lvl="2" indent="-342900" algn="l">
              <a:lnSpc>
                <a:spcPct val="120000"/>
              </a:lnSpc>
              <a:spcBef>
                <a:spcPts val="360"/>
              </a:spcBef>
              <a:spcAft>
                <a:spcPts val="0"/>
              </a:spcAft>
              <a:buSzPts val="1800"/>
              <a:buChar char="●"/>
              <a:defRPr/>
            </a:lvl3pPr>
            <a:lvl4pPr marL="1828800" lvl="3" indent="-342900" algn="l">
              <a:lnSpc>
                <a:spcPct val="120000"/>
              </a:lnSpc>
              <a:spcBef>
                <a:spcPts val="360"/>
              </a:spcBef>
              <a:spcAft>
                <a:spcPts val="0"/>
              </a:spcAft>
              <a:buSzPts val="1800"/>
              <a:buChar char="●"/>
              <a:defRPr/>
            </a:lvl4pPr>
            <a:lvl5pPr marL="2286000" lvl="4" indent="-342900" algn="l">
              <a:lnSpc>
                <a:spcPct val="120000"/>
              </a:lnSpc>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457200" y="6429396"/>
            <a:ext cx="2133600" cy="2920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3124200" y="6429396"/>
            <a:ext cx="2895600" cy="2920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6553200" y="6429396"/>
            <a:ext cx="2133600" cy="29207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cxnSp>
        <p:nvCxnSpPr>
          <p:cNvPr id="91" name="Google Shape;91;p14"/>
          <p:cNvCxnSpPr/>
          <p:nvPr/>
        </p:nvCxnSpPr>
        <p:spPr>
          <a:xfrm>
            <a:off x="6500826" y="6427808"/>
            <a:ext cx="2214578" cy="1588"/>
          </a:xfrm>
          <a:prstGeom prst="straightConnector1">
            <a:avLst/>
          </a:prstGeom>
          <a:noFill/>
          <a:ln w="38100" cap="rnd" cmpd="sng">
            <a:solidFill>
              <a:srgbClr val="FF3300"/>
            </a:solidFill>
            <a:prstDash val="dot"/>
            <a:round/>
            <a:headEnd type="none" w="sm" len="sm"/>
            <a:tailEnd type="none" w="sm" len="sm"/>
          </a:ln>
        </p:spPr>
      </p:cxnSp>
      <p:pic>
        <p:nvPicPr>
          <p:cNvPr id="92" name="Google Shape;92;p14"/>
          <p:cNvPicPr preferRelativeResize="0"/>
          <p:nvPr/>
        </p:nvPicPr>
        <p:blipFill>
          <a:blip r:embed="rId3">
            <a:extLst>
              <a:ext uri="{28A0092B-C50C-407E-A947-70E740481C1C}">
                <a14:useLocalDpi xmlns:a14="http://schemas.microsoft.com/office/drawing/2010/main" val="0"/>
              </a:ext>
            </a:extLst>
          </a:blip>
          <a:stretch>
            <a:fillRect/>
          </a:stretch>
        </p:blipFill>
        <p:spPr>
          <a:xfrm>
            <a:off x="6936892" y="490415"/>
            <a:ext cx="1689381" cy="525585"/>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457200" y="346076"/>
            <a:ext cx="8229600" cy="725470"/>
          </a:xfrm>
          <a:prstGeom prst="rect">
            <a:avLst/>
          </a:prstGeom>
          <a:noFill/>
          <a:ln>
            <a:noFill/>
          </a:ln>
        </p:spPr>
        <p:txBody>
          <a:bodyPr spcFirstLastPara="1" wrap="square" lIns="91425" tIns="45700" rIns="91425" bIns="45700" anchor="ctr" anchorCtr="0">
            <a:normAutofit/>
          </a:bodyPr>
          <a:lstStyle>
            <a:lvl1pPr marR="0" lvl="0" algn="l" rtl="0">
              <a:lnSpc>
                <a:spcPct val="120000"/>
              </a:lnSpc>
              <a:spcBef>
                <a:spcPts val="0"/>
              </a:spcBef>
              <a:spcAft>
                <a:spcPts val="0"/>
              </a:spcAft>
              <a:buClr>
                <a:srgbClr val="FF0000"/>
              </a:buClr>
              <a:buSzPts val="2800"/>
              <a:buFont typeface="Arial"/>
              <a:buNone/>
              <a:defRPr sz="2800" b="0" i="0" u="none" strike="noStrike" cap="none">
                <a:solidFill>
                  <a:srgbClr val="FF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457200" y="1214422"/>
            <a:ext cx="8229600" cy="507209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400"/>
              </a:spcBef>
              <a:spcAft>
                <a:spcPts val="0"/>
              </a:spcAft>
              <a:buClr>
                <a:srgbClr val="FF3300"/>
              </a:buClr>
              <a:buSzPts val="2000"/>
              <a:buFont typeface="Noto Sans Symbols"/>
              <a:buChar char="●"/>
              <a:defRPr sz="2000" b="0" i="0" u="none" strike="noStrike" cap="none">
                <a:solidFill>
                  <a:srgbClr val="003300"/>
                </a:solidFill>
                <a:latin typeface="Arial"/>
                <a:ea typeface="Arial"/>
                <a:cs typeface="Arial"/>
                <a:sym typeface="Arial"/>
              </a:defRPr>
            </a:lvl1pPr>
            <a:lvl2pPr marL="914400" marR="0" lvl="1" indent="-342900" algn="l" rtl="0">
              <a:lnSpc>
                <a:spcPct val="120000"/>
              </a:lnSpc>
              <a:spcBef>
                <a:spcPts val="360"/>
              </a:spcBef>
              <a:spcAft>
                <a:spcPts val="0"/>
              </a:spcAft>
              <a:buClr>
                <a:srgbClr val="92D050"/>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30200" algn="l" rtl="0">
              <a:lnSpc>
                <a:spcPct val="120000"/>
              </a:lnSpc>
              <a:spcBef>
                <a:spcPts val="320"/>
              </a:spcBef>
              <a:spcAft>
                <a:spcPts val="0"/>
              </a:spcAft>
              <a:buClr>
                <a:srgbClr val="92CCDC"/>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17500" algn="l" rtl="0">
              <a:lnSpc>
                <a:spcPct val="120000"/>
              </a:lnSpc>
              <a:spcBef>
                <a:spcPts val="280"/>
              </a:spcBef>
              <a:spcAft>
                <a:spcPts val="0"/>
              </a:spcAft>
              <a:buClr>
                <a:srgbClr val="B2A0C7"/>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120000"/>
              </a:lnSpc>
              <a:spcBef>
                <a:spcPts val="280"/>
              </a:spcBef>
              <a:spcAft>
                <a:spcPts val="0"/>
              </a:spcAft>
              <a:buClr>
                <a:srgbClr val="D99593"/>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457200" y="6429396"/>
            <a:ext cx="2133600" cy="29207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3124200" y="6429396"/>
            <a:ext cx="2895600" cy="2920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6553200" y="6429396"/>
            <a:ext cx="2133600" cy="29207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dk1"/>
                </a:solidFill>
                <a:latin typeface="Arial"/>
                <a:ea typeface="Arial"/>
                <a:cs typeface="Arial"/>
                <a:sym typeface="Arial"/>
              </a:defRPr>
            </a:lvl1pPr>
            <a:lvl2pPr marL="0" marR="0" lvl="1" indent="0" algn="r" rtl="0">
              <a:spcBef>
                <a:spcPts val="0"/>
              </a:spcBef>
              <a:buNone/>
              <a:defRPr sz="1600" b="0" i="0" u="none" strike="noStrike" cap="none">
                <a:solidFill>
                  <a:schemeClr val="dk1"/>
                </a:solidFill>
                <a:latin typeface="Arial"/>
                <a:ea typeface="Arial"/>
                <a:cs typeface="Arial"/>
                <a:sym typeface="Arial"/>
              </a:defRPr>
            </a:lvl2pPr>
            <a:lvl3pPr marL="0" marR="0" lvl="2" indent="0" algn="r" rtl="0">
              <a:spcBef>
                <a:spcPts val="0"/>
              </a:spcBef>
              <a:buNone/>
              <a:defRPr sz="1600" b="0" i="0" u="none" strike="noStrike" cap="none">
                <a:solidFill>
                  <a:schemeClr val="dk1"/>
                </a:solidFill>
                <a:latin typeface="Arial"/>
                <a:ea typeface="Arial"/>
                <a:cs typeface="Arial"/>
                <a:sym typeface="Arial"/>
              </a:defRPr>
            </a:lvl3pPr>
            <a:lvl4pPr marL="0" marR="0" lvl="3" indent="0" algn="r" rtl="0">
              <a:spcBef>
                <a:spcPts val="0"/>
              </a:spcBef>
              <a:buNone/>
              <a:defRPr sz="1600" b="0" i="0" u="none" strike="noStrike" cap="none">
                <a:solidFill>
                  <a:schemeClr val="dk1"/>
                </a:solidFill>
                <a:latin typeface="Arial"/>
                <a:ea typeface="Arial"/>
                <a:cs typeface="Arial"/>
                <a:sym typeface="Arial"/>
              </a:defRPr>
            </a:lvl4pPr>
            <a:lvl5pPr marL="0" marR="0" lvl="4" indent="0" algn="r" rtl="0">
              <a:spcBef>
                <a:spcPts val="0"/>
              </a:spcBef>
              <a:buNone/>
              <a:defRPr sz="1600" b="0" i="0" u="none" strike="noStrike" cap="none">
                <a:solidFill>
                  <a:schemeClr val="dk1"/>
                </a:solidFill>
                <a:latin typeface="Arial"/>
                <a:ea typeface="Arial"/>
                <a:cs typeface="Arial"/>
                <a:sym typeface="Arial"/>
              </a:defRPr>
            </a:lvl5pPr>
            <a:lvl6pPr marL="0" marR="0" lvl="5" indent="0" algn="r" rtl="0">
              <a:spcBef>
                <a:spcPts val="0"/>
              </a:spcBef>
              <a:buNone/>
              <a:defRPr sz="1600" b="0" i="0" u="none" strike="noStrike" cap="none">
                <a:solidFill>
                  <a:schemeClr val="dk1"/>
                </a:solidFill>
                <a:latin typeface="Arial"/>
                <a:ea typeface="Arial"/>
                <a:cs typeface="Arial"/>
                <a:sym typeface="Arial"/>
              </a:defRPr>
            </a:lvl6pPr>
            <a:lvl7pPr marL="0" marR="0" lvl="6" indent="0" algn="r" rtl="0">
              <a:spcBef>
                <a:spcPts val="0"/>
              </a:spcBef>
              <a:buNone/>
              <a:defRPr sz="1600" b="0" i="0" u="none" strike="noStrike" cap="none">
                <a:solidFill>
                  <a:schemeClr val="dk1"/>
                </a:solidFill>
                <a:latin typeface="Arial"/>
                <a:ea typeface="Arial"/>
                <a:cs typeface="Arial"/>
                <a:sym typeface="Arial"/>
              </a:defRPr>
            </a:lvl7pPr>
            <a:lvl8pPr marL="0" marR="0" lvl="7" indent="0" algn="r" rtl="0">
              <a:spcBef>
                <a:spcPts val="0"/>
              </a:spcBef>
              <a:buNone/>
              <a:defRPr sz="1600" b="0" i="0" u="none" strike="noStrike" cap="none">
                <a:solidFill>
                  <a:schemeClr val="dk1"/>
                </a:solidFill>
                <a:latin typeface="Arial"/>
                <a:ea typeface="Arial"/>
                <a:cs typeface="Arial"/>
                <a:sym typeface="Arial"/>
              </a:defRPr>
            </a:lvl8pPr>
            <a:lvl9pPr marL="0" marR="0" lvl="8" indent="0" algn="r" rtl="0">
              <a:spcBef>
                <a:spcPts val="0"/>
              </a:spcBef>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sldNum" idx="4294967295"/>
          </p:nvPr>
        </p:nvSpPr>
        <p:spPr>
          <a:xfrm>
            <a:off x="7010400" y="6429375"/>
            <a:ext cx="2133600" cy="292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a:t>
            </a:fld>
            <a:endParaRPr/>
          </a:p>
        </p:txBody>
      </p:sp>
      <p:sp>
        <p:nvSpPr>
          <p:cNvPr id="109" name="Google Shape;109;p1"/>
          <p:cNvSpPr txBox="1">
            <a:spLocks noGrp="1"/>
          </p:cNvSpPr>
          <p:nvPr>
            <p:ph type="ctrTitle"/>
          </p:nvPr>
        </p:nvSpPr>
        <p:spPr>
          <a:xfrm>
            <a:off x="0" y="1882587"/>
            <a:ext cx="9144000" cy="1736913"/>
          </a:xfrm>
          <a:prstGeom prst="rect">
            <a:avLst/>
          </a:prstGeom>
          <a:noFill/>
          <a:ln>
            <a:noFill/>
          </a:ln>
        </p:spPr>
        <p:txBody>
          <a:bodyPr spcFirstLastPara="1" wrap="square" lIns="91425" tIns="45700" rIns="91425" bIns="45700" anchor="ctr" anchorCtr="0">
            <a:noAutofit/>
          </a:bodyPr>
          <a:lstStyle/>
          <a:p>
            <a:pPr lvl="0">
              <a:buSzPts val="4000"/>
            </a:pPr>
            <a:r>
              <a:rPr lang="ja-JP" altLang="en-US" dirty="0">
                <a:latin typeface="BIZ UDPゴシック" panose="020B0400000000000000" pitchFamily="50" charset="-128"/>
                <a:ea typeface="BIZ UDPゴシック" panose="020B0400000000000000" pitchFamily="50" charset="-128"/>
              </a:rPr>
              <a:t>身体負荷軽減と円滑なコミュニケーションを目的とする</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メタバースインタフェースのメタバース上</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シミュレーションによる評価</a:t>
            </a:r>
            <a:endParaRPr lang="en-US" dirty="0">
              <a:latin typeface="BIZ UDPゴシック" panose="020B0400000000000000" pitchFamily="50" charset="-128"/>
              <a:ea typeface="BIZ UDPゴシック" panose="020B0400000000000000" pitchFamily="50" charset="-128"/>
            </a:endParaRPr>
          </a:p>
        </p:txBody>
      </p:sp>
      <p:sp>
        <p:nvSpPr>
          <p:cNvPr id="110" name="Google Shape;110;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2000"/>
              <a:buNone/>
            </a:pPr>
            <a:r>
              <a:rPr lang="ja-JP" altLang="en-US" dirty="0">
                <a:latin typeface="BIZ UDPゴシック" panose="020B0400000000000000" pitchFamily="50" charset="-128"/>
                <a:ea typeface="BIZ UDPゴシック" panose="020B0400000000000000" pitchFamily="50" charset="-128"/>
              </a:rPr>
              <a:t>坪井優汰，長谷川晶一</a:t>
            </a:r>
            <a:endParaRPr lang="en-US" altLang="ja-JP" dirty="0">
              <a:latin typeface="BIZ UDPゴシック" panose="020B0400000000000000" pitchFamily="50" charset="-128"/>
              <a:ea typeface="BIZ UDPゴシック" panose="020B0400000000000000" pitchFamily="50" charset="-128"/>
            </a:endParaRPr>
          </a:p>
          <a:p>
            <a:pPr marL="0" lvl="0" indent="0" algn="ctr" rtl="0">
              <a:lnSpc>
                <a:spcPct val="120000"/>
              </a:lnSpc>
              <a:spcBef>
                <a:spcPts val="0"/>
              </a:spcBef>
              <a:spcAft>
                <a:spcPts val="0"/>
              </a:spcAft>
              <a:buSzPts val="2000"/>
              <a:buNone/>
            </a:pPr>
            <a:r>
              <a:rPr lang="ja-JP" altLang="en-US" dirty="0">
                <a:latin typeface="BIZ UDPゴシック" panose="020B0400000000000000" pitchFamily="50" charset="-128"/>
                <a:ea typeface="BIZ UDPゴシック" panose="020B0400000000000000" pitchFamily="50" charset="-128"/>
              </a:rPr>
              <a:t>東京工業大学大学院情報通信系</a:t>
            </a:r>
            <a:endParaRPr dirty="0">
              <a:latin typeface="BIZ UDPゴシック" panose="020B0400000000000000" pitchFamily="50" charset="-128"/>
              <a:ea typeface="BIZ UDPゴシック" panose="020B0400000000000000" pitchFamily="50" charset="-128"/>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はじめに </a:t>
            </a:r>
          </a:p>
        </p:txBody>
      </p:sp>
      <p:sp>
        <p:nvSpPr>
          <p:cNvPr id="3" name="テキスト プレースホルダー 2"/>
          <p:cNvSpPr>
            <a:spLocks noGrp="1"/>
          </p:cNvSpPr>
          <p:nvPr>
            <p:ph type="body" idx="1"/>
          </p:nvPr>
        </p:nvSpPr>
        <p:spPr/>
        <p:txBody>
          <a:bodyPr/>
          <a:lstStyle/>
          <a:p>
            <a:pPr>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メタバースのリモートワークへの利用      </a:t>
            </a:r>
            <a:r>
              <a:rPr kumimoji="1" lang="ja-JP" altLang="en-US" dirty="0">
                <a:latin typeface="+mj-lt"/>
                <a:ea typeface="BIZ UDPゴシック" panose="020B0400000000000000" pitchFamily="50" charset="-128"/>
              </a:rPr>
              <a:t>例</a:t>
            </a:r>
            <a:r>
              <a:rPr kumimoji="1" lang="en-US" altLang="ja-JP" dirty="0">
                <a:latin typeface="+mj-lt"/>
                <a:ea typeface="BIZ UDPゴシック" panose="020B0400000000000000" pitchFamily="50" charset="-128"/>
              </a:rPr>
              <a:t>:h</a:t>
            </a:r>
            <a:r>
              <a:rPr lang="en-US" altLang="ja-JP" dirty="0">
                <a:latin typeface="+mj-lt"/>
                <a:ea typeface="BIZ UDPゴシック" panose="020B0400000000000000" pitchFamily="50" charset="-128"/>
              </a:rPr>
              <a:t>orizon Workrooms[2]</a:t>
            </a:r>
            <a:endParaRPr kumimoji="1" lang="en-US" altLang="ja-JP" dirty="0">
              <a:latin typeface="+mj-lt"/>
              <a:ea typeface="BIZ UDPゴシック" panose="020B0400000000000000" pitchFamily="50" charset="-128"/>
            </a:endParaRPr>
          </a:p>
          <a:p>
            <a:pPr lvl="1">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優れた遠隔コミュニケーションのためにメタバースが注目されている．</a:t>
            </a:r>
            <a:endParaRPr kumimoji="1" lang="en-US" altLang="ja-JP" dirty="0">
              <a:latin typeface="BIZ UDPゴシック" panose="020B0400000000000000" pitchFamily="50" charset="-128"/>
              <a:ea typeface="BIZ UDPゴシック" panose="020B0400000000000000" pitchFamily="50" charset="-128"/>
            </a:endParaRPr>
          </a:p>
          <a:p>
            <a:pPr lvl="2">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多くの非言語情報の伝達</a:t>
            </a:r>
            <a:endParaRPr kumimoji="1" lang="en-US" altLang="ja-JP" dirty="0">
              <a:latin typeface="BIZ UDPゴシック" panose="020B0400000000000000" pitchFamily="50" charset="-128"/>
              <a:ea typeface="BIZ UDPゴシック" panose="020B0400000000000000" pitchFamily="50" charset="-128"/>
            </a:endParaRPr>
          </a:p>
          <a:p>
            <a:pPr lvl="1">
              <a:buFont typeface="Wingdings" panose="05000000000000000000" pitchFamily="2" charset="2"/>
              <a:buChar char="u"/>
            </a:pPr>
            <a:r>
              <a:rPr kumimoji="1" lang="ja-JP" altLang="en-US" dirty="0">
                <a:solidFill>
                  <a:srgbClr val="FF0000"/>
                </a:solidFill>
                <a:latin typeface="BIZ UDPゴシック" panose="020B0400000000000000" pitchFamily="50" charset="-128"/>
                <a:ea typeface="BIZ UDPゴシック" panose="020B0400000000000000" pitchFamily="50" charset="-128"/>
              </a:rPr>
              <a:t>しかし，</a:t>
            </a:r>
            <a:r>
              <a:rPr kumimoji="1" lang="en-US" altLang="ja-JP" dirty="0">
                <a:solidFill>
                  <a:srgbClr val="FF0000"/>
                </a:solidFill>
                <a:latin typeface="BIZ UDPゴシック" panose="020B0400000000000000" pitchFamily="50" charset="-128"/>
                <a:ea typeface="BIZ UDPゴシック" panose="020B0400000000000000" pitchFamily="50" charset="-128"/>
              </a:rPr>
              <a:t>HMD</a:t>
            </a:r>
            <a:r>
              <a:rPr kumimoji="1" lang="ja-JP" altLang="en-US" dirty="0">
                <a:solidFill>
                  <a:srgbClr val="FF0000"/>
                </a:solidFill>
                <a:latin typeface="BIZ UDPゴシック" panose="020B0400000000000000" pitchFamily="50" charset="-128"/>
                <a:ea typeface="BIZ UDPゴシック" panose="020B0400000000000000" pitchFamily="50" charset="-128"/>
              </a:rPr>
              <a:t>による身体負荷，作業性低下の問題あり</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lvl="2">
              <a:buFont typeface="Wingdings" panose="05000000000000000000" pitchFamily="2" charset="2"/>
              <a:buChar char="u"/>
            </a:pPr>
            <a:r>
              <a:rPr kumimoji="1" lang="en-US" altLang="ja-JP" dirty="0">
                <a:latin typeface="BIZ UDPゴシック" panose="020B0400000000000000" pitchFamily="50" charset="-128"/>
                <a:ea typeface="BIZ UDPゴシック" panose="020B0400000000000000" pitchFamily="50" charset="-128"/>
              </a:rPr>
              <a:t>Web</a:t>
            </a:r>
            <a:r>
              <a:rPr kumimoji="1" lang="ja-JP" altLang="en-US" dirty="0">
                <a:latin typeface="BIZ UDPゴシック" panose="020B0400000000000000" pitchFamily="50" charset="-128"/>
                <a:ea typeface="BIZ UDPゴシック" panose="020B0400000000000000" pitchFamily="50" charset="-128"/>
              </a:rPr>
              <a:t>会議ツールとは別の課題がある．</a:t>
            </a: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a:t>
            </a:fld>
            <a:endParaRPr lang="ja-JP" altLang="en-US"/>
          </a:p>
        </p:txBody>
      </p:sp>
      <p:sp>
        <p:nvSpPr>
          <p:cNvPr id="7" name="正方形/長方形 6"/>
          <p:cNvSpPr/>
          <p:nvPr/>
        </p:nvSpPr>
        <p:spPr>
          <a:xfrm>
            <a:off x="224118" y="6381430"/>
            <a:ext cx="5803192" cy="307777"/>
          </a:xfrm>
          <a:prstGeom prst="rect">
            <a:avLst/>
          </a:prstGeom>
        </p:spPr>
        <p:txBody>
          <a:bodyPr wrap="none">
            <a:spAutoFit/>
          </a:bodyPr>
          <a:lstStyle/>
          <a:p>
            <a:r>
              <a:rPr lang="en-US" altLang="ja-JP" dirty="0"/>
              <a:t>[2] horizon Workrooms </a:t>
            </a:r>
            <a:r>
              <a:rPr lang="ja-JP" altLang="en-US" dirty="0"/>
              <a:t>https://forwork.meta.com/jp/horizon-workrooms/</a:t>
            </a:r>
          </a:p>
        </p:txBody>
      </p:sp>
      <p:grpSp>
        <p:nvGrpSpPr>
          <p:cNvPr id="9" name="グループ化 8"/>
          <p:cNvGrpSpPr/>
          <p:nvPr/>
        </p:nvGrpSpPr>
        <p:grpSpPr>
          <a:xfrm>
            <a:off x="1354319" y="3128609"/>
            <a:ext cx="6435361" cy="2992458"/>
            <a:chOff x="1153662" y="3110028"/>
            <a:chExt cx="7035239" cy="3271402"/>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662" y="3469956"/>
              <a:ext cx="2551546" cy="255154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499" y="3110028"/>
              <a:ext cx="3271402" cy="3271402"/>
            </a:xfrm>
            <a:prstGeom prst="rect">
              <a:avLst/>
            </a:prstGeom>
          </p:spPr>
        </p:pic>
        <p:sp>
          <p:nvSpPr>
            <p:cNvPr id="8" name="右矢印 7"/>
            <p:cNvSpPr/>
            <p:nvPr/>
          </p:nvSpPr>
          <p:spPr>
            <a:xfrm>
              <a:off x="4089968" y="4548505"/>
              <a:ext cx="827531" cy="394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41527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研究目的</a:t>
            </a:r>
          </a:p>
        </p:txBody>
      </p:sp>
      <p:sp>
        <p:nvSpPr>
          <p:cNvPr id="3" name="テキスト プレースホルダー 2"/>
          <p:cNvSpPr>
            <a:spLocks noGrp="1"/>
          </p:cNvSpPr>
          <p:nvPr>
            <p:ph type="body" idx="1"/>
          </p:nvPr>
        </p:nvSpPr>
        <p:spPr/>
        <p:txBody>
          <a:bodyPr/>
          <a:lstStyle/>
          <a:p>
            <a:pPr>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より優れた遠隔コミュニケーションの方法の提案</a:t>
            </a:r>
            <a:endParaRPr kumimoji="1" lang="en-US" altLang="ja-JP" dirty="0">
              <a:latin typeface="BIZ UDPゴシック" panose="020B0400000000000000" pitchFamily="50" charset="-128"/>
              <a:ea typeface="BIZ UDPゴシック" panose="020B0400000000000000" pitchFamily="50" charset="-128"/>
            </a:endParaRPr>
          </a:p>
          <a:p>
            <a:pPr>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メタバースでのコミュニケーションの優位性に注目</a:t>
            </a:r>
            <a:endParaRPr kumimoji="1" lang="en-US" altLang="ja-JP" dirty="0">
              <a:latin typeface="BIZ UDPゴシック" panose="020B0400000000000000" pitchFamily="50" charset="-128"/>
              <a:ea typeface="BIZ UDPゴシック" panose="020B0400000000000000" pitchFamily="50" charset="-128"/>
            </a:endParaRPr>
          </a:p>
          <a:p>
            <a:pPr>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しかし，</a:t>
            </a:r>
            <a:r>
              <a:rPr kumimoji="1" lang="en-US" altLang="ja-JP" dirty="0">
                <a:latin typeface="BIZ UDPゴシック" panose="020B0400000000000000" pitchFamily="50" charset="-128"/>
                <a:ea typeface="BIZ UDPゴシック" panose="020B0400000000000000" pitchFamily="50" charset="-128"/>
              </a:rPr>
              <a:t>HMD</a:t>
            </a:r>
            <a:r>
              <a:rPr kumimoji="1" lang="ja-JP" altLang="en-US" dirty="0">
                <a:latin typeface="BIZ UDPゴシック" panose="020B0400000000000000" pitchFamily="50" charset="-128"/>
                <a:ea typeface="BIZ UDPゴシック" panose="020B0400000000000000" pitchFamily="50" charset="-128"/>
              </a:rPr>
              <a:t>を用いたメタバースには問題有</a:t>
            </a:r>
            <a:endParaRPr kumimoji="1" lang="en-US" altLang="ja-JP" dirty="0">
              <a:latin typeface="BIZ UDPゴシック" panose="020B0400000000000000" pitchFamily="50" charset="-128"/>
              <a:ea typeface="BIZ UDPゴシック" panose="020B0400000000000000" pitchFamily="50" charset="-128"/>
            </a:endParaRPr>
          </a:p>
          <a:p>
            <a:pPr marL="558800" indent="-457200">
              <a:buFont typeface="+mj-lt"/>
              <a:buAutoNum type="arabicPeriod"/>
            </a:pPr>
            <a:endParaRPr kumimoji="1" lang="en-US" altLang="ja-JP" dirty="0">
              <a:latin typeface="BIZ UDPゴシック" panose="020B0400000000000000" pitchFamily="50" charset="-128"/>
              <a:ea typeface="BIZ UDPゴシック" panose="020B0400000000000000" pitchFamily="50" charset="-128"/>
            </a:endParaRPr>
          </a:p>
          <a:p>
            <a:pPr>
              <a:buFont typeface="Wingdings" panose="05000000000000000000" pitchFamily="2" charset="2"/>
              <a:buChar char="Ø"/>
            </a:pPr>
            <a:r>
              <a:rPr kumimoji="1" lang="en-US" altLang="ja-JP" dirty="0">
                <a:solidFill>
                  <a:srgbClr val="FF0000"/>
                </a:solidFill>
                <a:latin typeface="BIZ UDPゴシック" panose="020B0400000000000000" pitchFamily="50" charset="-128"/>
                <a:ea typeface="BIZ UDPゴシック" panose="020B0400000000000000" pitchFamily="50" charset="-128"/>
              </a:rPr>
              <a:t>HMD</a:t>
            </a:r>
            <a:r>
              <a:rPr kumimoji="1" lang="ja-JP" altLang="en-US" dirty="0">
                <a:solidFill>
                  <a:srgbClr val="FF0000"/>
                </a:solidFill>
                <a:latin typeface="BIZ UDPゴシック" panose="020B0400000000000000" pitchFamily="50" charset="-128"/>
                <a:ea typeface="BIZ UDPゴシック" panose="020B0400000000000000" pitchFamily="50" charset="-128"/>
              </a:rPr>
              <a:t>を使用したメタバースの欠点</a:t>
            </a:r>
            <a:r>
              <a:rPr kumimoji="1" lang="en-US" altLang="ja-JP" dirty="0">
                <a:solidFill>
                  <a:srgbClr val="FF0000"/>
                </a:solidFill>
                <a:latin typeface="BIZ UDPゴシック" panose="020B0400000000000000" pitchFamily="50" charset="-128"/>
                <a:ea typeface="BIZ UDPゴシック" panose="020B0400000000000000" pitchFamily="50" charset="-128"/>
              </a:rPr>
              <a:t>(</a:t>
            </a:r>
            <a:r>
              <a:rPr kumimoji="1" lang="ja-JP" altLang="en-US" dirty="0">
                <a:solidFill>
                  <a:srgbClr val="FF0000"/>
                </a:solidFill>
                <a:latin typeface="BIZ UDPゴシック" panose="020B0400000000000000" pitchFamily="50" charset="-128"/>
                <a:ea typeface="BIZ UDPゴシック" panose="020B0400000000000000" pitchFamily="50" charset="-128"/>
              </a:rPr>
              <a:t>低い作業性，身体負荷</a:t>
            </a:r>
            <a:r>
              <a:rPr kumimoji="1" lang="en-US" altLang="ja-JP" dirty="0">
                <a:solidFill>
                  <a:srgbClr val="FF0000"/>
                </a:solidFill>
                <a:latin typeface="BIZ UDPゴシック" panose="020B0400000000000000" pitchFamily="50" charset="-128"/>
                <a:ea typeface="BIZ UDPゴシック" panose="020B0400000000000000" pitchFamily="50" charset="-128"/>
              </a:rPr>
              <a:t>)</a:t>
            </a:r>
            <a:r>
              <a:rPr kumimoji="1" lang="ja-JP" altLang="en-US" dirty="0">
                <a:solidFill>
                  <a:srgbClr val="FF0000"/>
                </a:solidFill>
                <a:latin typeface="BIZ UDPゴシック" panose="020B0400000000000000" pitchFamily="50" charset="-128"/>
                <a:ea typeface="BIZ UDPゴシック" panose="020B0400000000000000" pitchFamily="50" charset="-128"/>
              </a:rPr>
              <a:t>を改善するメタバースインタフェースの提案</a:t>
            </a: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a:p>
        </p:txBody>
      </p:sp>
    </p:spTree>
    <p:extLst>
      <p:ext uri="{BB962C8B-B14F-4D97-AF65-F5344CB8AC3E}">
        <p14:creationId xmlns:p14="http://schemas.microsoft.com/office/powerpoint/2010/main" val="11832171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提案手法</a:t>
            </a:r>
          </a:p>
        </p:txBody>
      </p:sp>
      <p:sp>
        <p:nvSpPr>
          <p:cNvPr id="3" name="テキスト プレースホルダー 2"/>
          <p:cNvSpPr>
            <a:spLocks noGrp="1"/>
          </p:cNvSpPr>
          <p:nvPr>
            <p:ph type="body" idx="1"/>
          </p:nvPr>
        </p:nvSpPr>
        <p:spPr/>
        <p:txBody>
          <a:bodyPr/>
          <a:lstStyle/>
          <a:p>
            <a:pPr marL="469900" lvl="0" indent="-342900">
              <a:spcBef>
                <a:spcPts val="0"/>
              </a:spcBef>
              <a:buFont typeface="Wingdings" panose="05000000000000000000" pitchFamily="2" charset="2"/>
              <a:buChar char="u"/>
            </a:pPr>
            <a:r>
              <a:rPr lang="ja-JP" altLang="en-US" dirty="0">
                <a:latin typeface="BIZ UDPゴシック" panose="020B0400000000000000" pitchFamily="50" charset="-128"/>
                <a:ea typeface="BIZ UDPゴシック" panose="020B0400000000000000" pitchFamily="50" charset="-128"/>
              </a:rPr>
              <a:t>目的</a:t>
            </a:r>
            <a:endParaRPr lang="en-US" altLang="ja-JP" dirty="0">
              <a:latin typeface="BIZ UDPゴシック" panose="020B0400000000000000" pitchFamily="50" charset="-128"/>
              <a:ea typeface="BIZ UDPゴシック" panose="020B0400000000000000" pitchFamily="50" charset="-128"/>
            </a:endParaRPr>
          </a:p>
          <a:p>
            <a:pPr marL="927100" lvl="1">
              <a:spcBef>
                <a:spcPts val="0"/>
              </a:spcBef>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低身体負荷，省スペース，高い作業性を両立できること</a:t>
            </a:r>
            <a:endParaRPr lang="en-US" altLang="ja-JP" dirty="0">
              <a:latin typeface="BIZ UDPゴシック" panose="020B0400000000000000" pitchFamily="50" charset="-128"/>
              <a:ea typeface="BIZ UDPゴシック" panose="020B0400000000000000" pitchFamily="50" charset="-128"/>
            </a:endParaRPr>
          </a:p>
          <a:p>
            <a:pPr marL="469900" lvl="0" indent="-342900">
              <a:spcBef>
                <a:spcPts val="0"/>
              </a:spcBef>
              <a:buFont typeface="Wingdings" panose="05000000000000000000" pitchFamily="2" charset="2"/>
              <a:buChar char="u"/>
            </a:pPr>
            <a:r>
              <a:rPr lang="ja-JP" altLang="en-US" dirty="0">
                <a:latin typeface="BIZ UDPゴシック" panose="020B0400000000000000" pitchFamily="50" charset="-128"/>
                <a:ea typeface="BIZ UDPゴシック" panose="020B0400000000000000" pitchFamily="50" charset="-128"/>
              </a:rPr>
              <a:t>システム</a:t>
            </a:r>
            <a:endParaRPr lang="en-US" altLang="ja-JP" dirty="0">
              <a:latin typeface="BIZ UDPゴシック" panose="020B0400000000000000" pitchFamily="50" charset="-128"/>
              <a:ea typeface="BIZ UDPゴシック" panose="020B0400000000000000" pitchFamily="50" charset="-128"/>
            </a:endParaRPr>
          </a:p>
          <a:p>
            <a:pPr marL="927100" lvl="1">
              <a:spcBef>
                <a:spcPts val="0"/>
              </a:spcBef>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背後の曲面スクリーンにメタバースを表示する</a:t>
            </a:r>
            <a:endParaRPr lang="en-US" altLang="ja-JP" dirty="0">
              <a:latin typeface="BIZ UDPゴシック" panose="020B0400000000000000" pitchFamily="50" charset="-128"/>
              <a:ea typeface="BIZ UDPゴシック" panose="020B0400000000000000" pitchFamily="50" charset="-128"/>
            </a:endParaRPr>
          </a:p>
          <a:p>
            <a:pPr marL="927100" lvl="1">
              <a:spcBef>
                <a:spcPts val="0"/>
              </a:spcBef>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アバターの姿勢はカメラを用いて利用者をトラッキングする．</a:t>
            </a:r>
            <a:endParaRPr lang="en-US" altLang="ja-JP" dirty="0">
              <a:latin typeface="BIZ UDPゴシック" panose="020B0400000000000000" pitchFamily="50" charset="-128"/>
              <a:ea typeface="BIZ UDPゴシック" panose="020B0400000000000000" pitchFamily="50" charset="-128"/>
            </a:endParaRPr>
          </a:p>
          <a:p>
            <a:pPr marL="927100" lvl="1">
              <a:spcBef>
                <a:spcPts val="0"/>
              </a:spcBef>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作業時は，前面のディスプレイを使用する．場合により，システムの一部として利用する</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a:t>
            </a:fld>
            <a:endParaRPr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50" y="3628724"/>
            <a:ext cx="5486499" cy="3092751"/>
          </a:xfrm>
          <a:prstGeom prst="rect">
            <a:avLst/>
          </a:prstGeom>
        </p:spPr>
      </p:pic>
    </p:spTree>
    <p:extLst>
      <p:ext uri="{BB962C8B-B14F-4D97-AF65-F5344CB8AC3E}">
        <p14:creationId xmlns:p14="http://schemas.microsoft.com/office/powerpoint/2010/main" val="20761940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シミュレータを用いた評価実験</a:t>
            </a:r>
          </a:p>
        </p:txBody>
      </p:sp>
      <p:sp>
        <p:nvSpPr>
          <p:cNvPr id="3" name="テキスト プレースホルダー 2"/>
          <p:cNvSpPr>
            <a:spLocks noGrp="1"/>
          </p:cNvSpPr>
          <p:nvPr>
            <p:ph type="body" idx="1"/>
          </p:nvPr>
        </p:nvSpPr>
        <p:spPr/>
        <p:txBody>
          <a:bodyPr/>
          <a:lstStyle/>
          <a:p>
            <a:pPr marL="469900" indent="-342900">
              <a:buFont typeface="Wingdings" panose="05000000000000000000" pitchFamily="2" charset="2"/>
              <a:buChar char="u"/>
            </a:pPr>
            <a:r>
              <a:rPr lang="ja-JP" altLang="en-US" dirty="0"/>
              <a:t>提案システムを実現する事前準備として，その詳細を検討する必要がある．</a:t>
            </a:r>
            <a:endParaRPr lang="en-US" altLang="ja-JP" dirty="0"/>
          </a:p>
          <a:p>
            <a:pPr marL="469900" indent="-342900">
              <a:buFont typeface="Wingdings" panose="05000000000000000000" pitchFamily="2" charset="2"/>
              <a:buChar char="Ø"/>
            </a:pPr>
            <a:r>
              <a:rPr lang="ja-JP" altLang="en-US" dirty="0">
                <a:solidFill>
                  <a:srgbClr val="FF0000"/>
                </a:solidFill>
              </a:rPr>
              <a:t>メタバース</a:t>
            </a:r>
            <a:r>
              <a:rPr lang="en-US" altLang="ja-JP" dirty="0">
                <a:solidFill>
                  <a:srgbClr val="FF0000"/>
                </a:solidFill>
              </a:rPr>
              <a:t>(</a:t>
            </a:r>
            <a:r>
              <a:rPr lang="en-US" altLang="ja-JP" dirty="0" err="1">
                <a:solidFill>
                  <a:srgbClr val="FF0000"/>
                </a:solidFill>
              </a:rPr>
              <a:t>VRChat</a:t>
            </a:r>
            <a:r>
              <a:rPr lang="en-US" altLang="ja-JP" dirty="0">
                <a:solidFill>
                  <a:srgbClr val="FF0000"/>
                </a:solidFill>
              </a:rPr>
              <a:t>[4])</a:t>
            </a:r>
            <a:r>
              <a:rPr lang="ja-JP" altLang="en-US" dirty="0">
                <a:solidFill>
                  <a:srgbClr val="FF0000"/>
                </a:solidFill>
              </a:rPr>
              <a:t>上</a:t>
            </a:r>
            <a:r>
              <a:rPr lang="ja-JP" altLang="en-US" dirty="0"/>
              <a:t>にアバターの分身とスクリーンで構成されるシミュレータを製作し，これを用いて会話する実験を行った</a:t>
            </a:r>
            <a:endParaRPr lang="en-US" altLang="ja-JP" dirty="0"/>
          </a:p>
          <a:p>
            <a:pPr marL="927100" lvl="1">
              <a:buFont typeface="Wingdings" panose="05000000000000000000" pitchFamily="2" charset="2"/>
              <a:buChar char="Ø"/>
            </a:pPr>
            <a:r>
              <a:rPr lang="ja-JP" altLang="en-US" dirty="0"/>
              <a:t>円滑なコミュニケーションができたかどうかインタビューで評価する</a:t>
            </a:r>
            <a:endParaRPr lang="en-US" altLang="ja-JP" dirty="0"/>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a:p>
        </p:txBody>
      </p:sp>
      <p:sp>
        <p:nvSpPr>
          <p:cNvPr id="6" name="正方形/長方形 5"/>
          <p:cNvSpPr/>
          <p:nvPr/>
        </p:nvSpPr>
        <p:spPr>
          <a:xfrm>
            <a:off x="457200" y="6413698"/>
            <a:ext cx="2951449" cy="307777"/>
          </a:xfrm>
          <a:prstGeom prst="rect">
            <a:avLst/>
          </a:prstGeom>
        </p:spPr>
        <p:txBody>
          <a:bodyPr wrap="none">
            <a:spAutoFit/>
          </a:bodyPr>
          <a:lstStyle/>
          <a:p>
            <a:r>
              <a:rPr lang="en-US" altLang="ja-JP" dirty="0"/>
              <a:t>[4] </a:t>
            </a:r>
            <a:r>
              <a:rPr lang="en-US" altLang="ja-JP" dirty="0" err="1"/>
              <a:t>VRChat</a:t>
            </a:r>
            <a:r>
              <a:rPr lang="en-US" altLang="ja-JP" dirty="0"/>
              <a:t> </a:t>
            </a:r>
            <a:r>
              <a:rPr lang="ja-JP" altLang="en-US" dirty="0"/>
              <a:t>https://hello.vrchat.com</a:t>
            </a:r>
          </a:p>
        </p:txBody>
      </p:sp>
      <p:grpSp>
        <p:nvGrpSpPr>
          <p:cNvPr id="5" name="グループ化 4"/>
          <p:cNvGrpSpPr/>
          <p:nvPr/>
        </p:nvGrpSpPr>
        <p:grpSpPr>
          <a:xfrm>
            <a:off x="1302619" y="3432767"/>
            <a:ext cx="6848956" cy="2853753"/>
            <a:chOff x="1706880" y="3275605"/>
            <a:chExt cx="6848956" cy="2853753"/>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360" y="3583382"/>
              <a:ext cx="4526179" cy="2545976"/>
            </a:xfrm>
            <a:prstGeom prst="rect">
              <a:avLst/>
            </a:prstGeom>
          </p:spPr>
        </p:pic>
        <p:sp>
          <p:nvSpPr>
            <p:cNvPr id="8" name="テキスト ボックス 7"/>
            <p:cNvSpPr txBox="1"/>
            <p:nvPr/>
          </p:nvSpPr>
          <p:spPr>
            <a:xfrm>
              <a:off x="1706880" y="3275605"/>
              <a:ext cx="3111500" cy="307777"/>
            </a:xfrm>
            <a:prstGeom prst="rect">
              <a:avLst/>
            </a:prstGeom>
            <a:noFill/>
          </p:spPr>
          <p:txBody>
            <a:bodyPr wrap="square" rtlCol="0">
              <a:spAutoFit/>
            </a:bodyPr>
            <a:lstStyle/>
            <a:p>
              <a:r>
                <a:rPr kumimoji="1" lang="ja-JP" altLang="en-US" dirty="0"/>
                <a:t>シミュレータ使用者の分身アバター</a:t>
              </a:r>
            </a:p>
          </p:txBody>
        </p:sp>
        <p:sp>
          <p:nvSpPr>
            <p:cNvPr id="9" name="右矢印 8"/>
            <p:cNvSpPr/>
            <p:nvPr/>
          </p:nvSpPr>
          <p:spPr>
            <a:xfrm rot="9849719">
              <a:off x="6135200" y="4589494"/>
              <a:ext cx="968679"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127085" y="4434117"/>
              <a:ext cx="1428751" cy="307777"/>
            </a:xfrm>
            <a:prstGeom prst="rect">
              <a:avLst/>
            </a:prstGeom>
            <a:noFill/>
          </p:spPr>
          <p:txBody>
            <a:bodyPr wrap="square" rtlCol="0">
              <a:spAutoFit/>
            </a:bodyPr>
            <a:lstStyle/>
            <a:p>
              <a:r>
                <a:rPr lang="ja-JP" altLang="en-US" dirty="0"/>
                <a:t>曲面スクリーン</a:t>
              </a:r>
            </a:p>
          </p:txBody>
        </p:sp>
      </p:grpSp>
      <p:sp>
        <p:nvSpPr>
          <p:cNvPr id="11" name="右矢印 10"/>
          <p:cNvSpPr/>
          <p:nvPr/>
        </p:nvSpPr>
        <p:spPr>
          <a:xfrm rot="10800000">
            <a:off x="5905499" y="5701432"/>
            <a:ext cx="791191"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720195" y="5486479"/>
            <a:ext cx="1799609" cy="707886"/>
          </a:xfrm>
          <a:prstGeom prst="rect">
            <a:avLst/>
          </a:prstGeom>
          <a:noFill/>
        </p:spPr>
        <p:txBody>
          <a:bodyPr wrap="square" rtlCol="0">
            <a:spAutoFit/>
          </a:bodyPr>
          <a:lstStyle/>
          <a:p>
            <a:r>
              <a:rPr lang="ja-JP" altLang="en-US" sz="2000" dirty="0"/>
              <a:t>現実の部屋を模した空間</a:t>
            </a:r>
          </a:p>
        </p:txBody>
      </p:sp>
    </p:spTree>
    <p:extLst>
      <p:ext uri="{BB962C8B-B14F-4D97-AF65-F5344CB8AC3E}">
        <p14:creationId xmlns:p14="http://schemas.microsoft.com/office/powerpoint/2010/main" val="15460309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086" y="2634092"/>
            <a:ext cx="4345828" cy="4345828"/>
          </a:xfrm>
          <a:prstGeom prst="rect">
            <a:avLst/>
          </a:prstGeom>
        </p:spPr>
      </p:pic>
      <p:sp>
        <p:nvSpPr>
          <p:cNvPr id="2" name="タイトル 1"/>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実験内容</a:t>
            </a:r>
          </a:p>
        </p:txBody>
      </p:sp>
      <p:sp>
        <p:nvSpPr>
          <p:cNvPr id="3" name="テキスト プレースホルダー 2"/>
          <p:cNvSpPr>
            <a:spLocks noGrp="1"/>
          </p:cNvSpPr>
          <p:nvPr>
            <p:ph type="body" idx="1"/>
          </p:nvPr>
        </p:nvSpPr>
        <p:spPr/>
        <p:txBody>
          <a:bodyPr/>
          <a:lstStyle/>
          <a:p>
            <a:pPr marL="558800" indent="-457200">
              <a:buFont typeface="+mj-lt"/>
              <a:buAutoNum type="arabicPeriod"/>
            </a:pPr>
            <a:r>
              <a:rPr kumimoji="1" lang="ja-JP" altLang="en-US" dirty="0">
                <a:latin typeface="BIZ UDPゴシック" panose="020B0400000000000000" pitchFamily="50" charset="-128"/>
                <a:ea typeface="BIZ UDPゴシック" panose="020B0400000000000000" pitchFamily="50" charset="-128"/>
              </a:rPr>
              <a:t>シミュレータを使用する参加者</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名と通常の</a:t>
            </a:r>
            <a:r>
              <a:rPr kumimoji="1" lang="en-US" altLang="ja-JP" dirty="0">
                <a:latin typeface="BIZ UDPゴシック" panose="020B0400000000000000" pitchFamily="50" charset="-128"/>
                <a:ea typeface="BIZ UDPゴシック" panose="020B0400000000000000" pitchFamily="50" charset="-128"/>
              </a:rPr>
              <a:t>VR</a:t>
            </a:r>
            <a:r>
              <a:rPr kumimoji="1" lang="ja-JP" altLang="en-US" dirty="0">
                <a:latin typeface="BIZ UDPゴシック" panose="020B0400000000000000" pitchFamily="50" charset="-128"/>
                <a:ea typeface="BIZ UDPゴシック" panose="020B0400000000000000" pitchFamily="50" charset="-128"/>
              </a:rPr>
              <a:t>使用者</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名</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内</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名は発表者</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で</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分間の会話を行う．</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全</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名</a:t>
            </a:r>
            <a:r>
              <a:rPr kumimoji="1" lang="en-US" altLang="ja-JP" dirty="0">
                <a:latin typeface="BIZ UDPゴシック" panose="020B0400000000000000" pitchFamily="50" charset="-128"/>
                <a:ea typeface="BIZ UDPゴシック" panose="020B0400000000000000" pitchFamily="50" charset="-128"/>
              </a:rPr>
              <a:t>)</a:t>
            </a:r>
          </a:p>
          <a:p>
            <a:pPr marL="558800" indent="-457200">
              <a:buFont typeface="+mj-lt"/>
              <a:buAutoNum type="arabicPeriod"/>
            </a:pPr>
            <a:r>
              <a:rPr kumimoji="1" lang="ja-JP" altLang="en-US" dirty="0">
                <a:latin typeface="BIZ UDPゴシック" panose="020B0400000000000000" pitchFamily="50" charset="-128"/>
                <a:ea typeface="BIZ UDPゴシック" panose="020B0400000000000000" pitchFamily="50" charset="-128"/>
              </a:rPr>
              <a:t>発表者以外の</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名は役割を交代し，再度</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分の会話を行う．</a:t>
            </a:r>
            <a:endParaRPr kumimoji="1" lang="en-US" altLang="ja-JP" dirty="0">
              <a:latin typeface="BIZ UDPゴシック" panose="020B0400000000000000" pitchFamily="50" charset="-128"/>
              <a:ea typeface="BIZ UDPゴシック" panose="020B0400000000000000" pitchFamily="50" charset="-128"/>
            </a:endParaRPr>
          </a:p>
          <a:p>
            <a:pPr marL="558800" indent="-457200">
              <a:buFont typeface="+mj-lt"/>
              <a:buAutoNum type="arabicPeriod"/>
            </a:pPr>
            <a:r>
              <a:rPr kumimoji="1" lang="ja-JP" altLang="en-US" dirty="0">
                <a:latin typeface="BIZ UDPゴシック" panose="020B0400000000000000" pitchFamily="50" charset="-128"/>
                <a:ea typeface="BIZ UDPゴシック" panose="020B0400000000000000" pitchFamily="50" charset="-128"/>
              </a:rPr>
              <a:t>会話終了後，参加者にそれぞれの視点での会話についてインタビューを行う．</a:t>
            </a: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a:p>
        </p:txBody>
      </p:sp>
    </p:spTree>
    <p:extLst>
      <p:ext uri="{BB962C8B-B14F-4D97-AF65-F5344CB8AC3E}">
        <p14:creationId xmlns:p14="http://schemas.microsoft.com/office/powerpoint/2010/main" val="1496163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実験結果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通常</a:t>
            </a:r>
            <a:r>
              <a:rPr kumimoji="1" lang="en-US" altLang="ja-JP" dirty="0">
                <a:latin typeface="BIZ UDPゴシック" panose="020B0400000000000000" pitchFamily="50" charset="-128"/>
                <a:ea typeface="BIZ UDPゴシック" panose="020B0400000000000000" pitchFamily="50" charset="-128"/>
              </a:rPr>
              <a:t>VR</a:t>
            </a:r>
            <a:r>
              <a:rPr kumimoji="1" lang="ja-JP" altLang="en-US" dirty="0">
                <a:latin typeface="BIZ UDPゴシック" panose="020B0400000000000000" pitchFamily="50" charset="-128"/>
                <a:ea typeface="BIZ UDPゴシック" panose="020B0400000000000000" pitchFamily="50" charset="-128"/>
              </a:rPr>
              <a:t>視点</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プレースホルダー 2"/>
          <p:cNvSpPr>
            <a:spLocks noGrp="1"/>
          </p:cNvSpPr>
          <p:nvPr>
            <p:ph type="body" idx="1"/>
          </p:nvPr>
        </p:nvSpPr>
        <p:spPr/>
        <p:txBody>
          <a:bodyPr/>
          <a:lstStyle/>
          <a:p>
            <a:pPr>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インタビュー結果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要約</a:t>
            </a:r>
            <a:r>
              <a:rPr kumimoji="1" lang="en-US" altLang="ja-JP" dirty="0">
                <a:latin typeface="BIZ UDPゴシック" panose="020B0400000000000000" pitchFamily="50" charset="-128"/>
                <a:ea typeface="BIZ UDPゴシック" panose="020B0400000000000000" pitchFamily="50" charset="-128"/>
              </a:rPr>
              <a:t>)</a:t>
            </a:r>
          </a:p>
          <a:p>
            <a:pPr>
              <a:buFont typeface="Arial" panose="020B0604020202020204" pitchFamily="34" charset="0"/>
              <a:buChar char="•"/>
            </a:pPr>
            <a:r>
              <a:rPr lang="ja-JP" altLang="en-US" dirty="0">
                <a:solidFill>
                  <a:srgbClr val="0070C0"/>
                </a:solidFill>
                <a:latin typeface="BIZ UDPゴシック" panose="020B0400000000000000" pitchFamily="50" charset="-128"/>
                <a:ea typeface="BIZ UDPゴシック" panose="020B0400000000000000" pitchFamily="50" charset="-128"/>
              </a:rPr>
              <a:t>シミュレータ使用者の首のうなずき，向きやジェスチャーは理解できた．</a:t>
            </a:r>
            <a:endParaRPr lang="en-US" altLang="ja-JP" dirty="0">
              <a:solidFill>
                <a:srgbClr val="0070C0"/>
              </a:solidFill>
              <a:latin typeface="BIZ UDPゴシック" panose="020B0400000000000000" pitchFamily="50" charset="-128"/>
              <a:ea typeface="BIZ UDPゴシック" panose="020B0400000000000000" pitchFamily="50" charset="-128"/>
            </a:endParaRPr>
          </a:p>
          <a:p>
            <a:pPr>
              <a:buFont typeface="Arial" panose="020B0604020202020204" pitchFamily="34" charset="0"/>
              <a:buChar char="•"/>
            </a:pPr>
            <a:r>
              <a:rPr lang="ja-JP" altLang="en-US" dirty="0">
                <a:solidFill>
                  <a:srgbClr val="FF0000"/>
                </a:solidFill>
                <a:latin typeface="BIZ UDPゴシック" panose="020B0400000000000000" pitchFamily="50" charset="-128"/>
                <a:ea typeface="BIZ UDPゴシック" panose="020B0400000000000000" pitchFamily="50" charset="-128"/>
              </a:rPr>
              <a:t>体の向きは変わらないためシミュレータ使用者の発言や行動がわかりにくいことがある</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lvl="1">
              <a:buFont typeface="Arial" panose="020B0604020202020204" pitchFamily="34" charset="0"/>
              <a:buChar char="•"/>
            </a:pPr>
            <a:r>
              <a:rPr lang="ja-JP" altLang="en-US" dirty="0">
                <a:solidFill>
                  <a:srgbClr val="FF0000"/>
                </a:solidFill>
                <a:latin typeface="BIZ UDPゴシック" panose="020B0400000000000000" pitchFamily="50" charset="-128"/>
                <a:ea typeface="BIZ UDPゴシック" panose="020B0400000000000000" pitchFamily="50" charset="-128"/>
              </a:rPr>
              <a:t>シミュレータ使用者から話しかけられたときに気づけなかったことがあった．</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ltLang="en-US"/>
          </a:p>
        </p:txBody>
      </p:sp>
    </p:spTree>
    <p:extLst>
      <p:ext uri="{BB962C8B-B14F-4D97-AF65-F5344CB8AC3E}">
        <p14:creationId xmlns:p14="http://schemas.microsoft.com/office/powerpoint/2010/main" val="39872321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実験結果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シミュレータ使用者視点</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プレースホルダー 2"/>
          <p:cNvSpPr>
            <a:spLocks noGrp="1"/>
          </p:cNvSpPr>
          <p:nvPr>
            <p:ph type="body" idx="1"/>
          </p:nvPr>
        </p:nvSpPr>
        <p:spPr/>
        <p:txBody>
          <a:bodyPr/>
          <a:lstStyle/>
          <a:p>
            <a:pPr>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インタビュー結果</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要約</a:t>
            </a:r>
            <a:r>
              <a:rPr kumimoji="1" lang="en-US" altLang="ja-JP" dirty="0">
                <a:latin typeface="BIZ UDPゴシック" panose="020B0400000000000000" pitchFamily="50" charset="-128"/>
                <a:ea typeface="BIZ UDPゴシック" panose="020B0400000000000000" pitchFamily="50" charset="-128"/>
              </a:rPr>
              <a:t>)</a:t>
            </a:r>
          </a:p>
          <a:p>
            <a:pPr>
              <a:buFont typeface="Arial" panose="020B0604020202020204" pitchFamily="34" charset="0"/>
              <a:buChar char="•"/>
            </a:pPr>
            <a:r>
              <a:rPr kumimoji="1" lang="ja-JP" altLang="en-US" dirty="0">
                <a:solidFill>
                  <a:srgbClr val="0070C0"/>
                </a:solidFill>
                <a:latin typeface="BIZ UDPゴシック" panose="020B0400000000000000" pitchFamily="50" charset="-128"/>
                <a:ea typeface="BIZ UDPゴシック" panose="020B0400000000000000" pitchFamily="50" charset="-128"/>
              </a:rPr>
              <a:t>会話相手に話しかける場合，話しかけられる場合のいずれも違和感はあまりなく会話できた</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a:p>
            <a:pPr>
              <a:buFont typeface="Arial" panose="020B0604020202020204" pitchFamily="34" charset="0"/>
              <a:buChar char="•"/>
            </a:pPr>
            <a:r>
              <a:rPr kumimoji="1" lang="ja-JP" altLang="en-US" dirty="0">
                <a:solidFill>
                  <a:srgbClr val="0070C0"/>
                </a:solidFill>
                <a:latin typeface="BIZ UDPゴシック" panose="020B0400000000000000" pitchFamily="50" charset="-128"/>
                <a:ea typeface="BIZ UDPゴシック" panose="020B0400000000000000" pitchFamily="50" charset="-128"/>
              </a:rPr>
              <a:t>相手の視線が自分のほうを向いているかどうかを区別できた</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a:p>
            <a:pPr>
              <a:buFont typeface="Arial" panose="020B0604020202020204" pitchFamily="34" charset="0"/>
              <a:buChar char="•"/>
            </a:pPr>
            <a:r>
              <a:rPr kumimoji="1" lang="ja-JP" altLang="en-US" dirty="0">
                <a:solidFill>
                  <a:srgbClr val="FF0000"/>
                </a:solidFill>
                <a:latin typeface="BIZ UDPゴシック" panose="020B0400000000000000" pitchFamily="50" charset="-128"/>
                <a:ea typeface="BIZ UDPゴシック" panose="020B0400000000000000" pitchFamily="50" charset="-128"/>
              </a:rPr>
              <a:t>スクリーンには自分の手が映らず，自分がどのような姿勢をとっているのかわからない</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pPr>
              <a:buFont typeface="Arial" panose="020B0604020202020204" pitchFamily="34" charset="0"/>
              <a:buChar char="•"/>
            </a:pPr>
            <a:r>
              <a:rPr kumimoji="1" lang="ja-JP" altLang="en-US" dirty="0">
                <a:solidFill>
                  <a:srgbClr val="FF0000"/>
                </a:solidFill>
                <a:latin typeface="BIZ UDPゴシック" panose="020B0400000000000000" pitchFamily="50" charset="-128"/>
                <a:ea typeface="BIZ UDPゴシック" panose="020B0400000000000000" pitchFamily="50" charset="-128"/>
              </a:rPr>
              <a:t>体の向きを会話中に変えられない</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pPr>
              <a:buFont typeface="Arial" panose="020B0604020202020204" pitchFamily="34" charset="0"/>
              <a:buChar char="•"/>
            </a:pPr>
            <a:r>
              <a:rPr kumimoji="1" lang="ja-JP" altLang="en-US" dirty="0">
                <a:solidFill>
                  <a:srgbClr val="FF0000"/>
                </a:solidFill>
                <a:latin typeface="BIZ UDPゴシック" panose="020B0400000000000000" pitchFamily="50" charset="-128"/>
                <a:ea typeface="BIZ UDPゴシック" panose="020B0400000000000000" pitchFamily="50" charset="-128"/>
              </a:rPr>
              <a:t>デスクトップモードとあまり変わらない印象</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a:p>
        </p:txBody>
      </p:sp>
    </p:spTree>
    <p:extLst>
      <p:ext uri="{BB962C8B-B14F-4D97-AF65-F5344CB8AC3E}">
        <p14:creationId xmlns:p14="http://schemas.microsoft.com/office/powerpoint/2010/main" val="3360857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考察</a:t>
            </a:r>
          </a:p>
        </p:txBody>
      </p:sp>
      <p:sp>
        <p:nvSpPr>
          <p:cNvPr id="3" name="テキスト プレースホルダー 2"/>
          <p:cNvSpPr>
            <a:spLocks noGrp="1"/>
          </p:cNvSpPr>
          <p:nvPr>
            <p:ph type="body" idx="1"/>
          </p:nvPr>
        </p:nvSpPr>
        <p:spPr/>
        <p:txBody>
          <a:bodyPr/>
          <a:lstStyle/>
          <a:p>
            <a:pPr>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顔の向きとジェスチャーの同期だけでは不十分．</a:t>
            </a:r>
            <a:endParaRPr kumimoji="1" lang="en-US" altLang="ja-JP" dirty="0">
              <a:latin typeface="BIZ UDPゴシック" panose="020B0400000000000000" pitchFamily="50" charset="-128"/>
              <a:ea typeface="BIZ UDPゴシック" panose="020B0400000000000000" pitchFamily="50" charset="-128"/>
            </a:endParaRPr>
          </a:p>
          <a:p>
            <a:pPr lvl="1">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体の向きもスムーズに動かせる必要がある</a:t>
            </a:r>
            <a:endParaRPr kumimoji="1" lang="en-US" altLang="ja-JP" dirty="0">
              <a:latin typeface="BIZ UDPゴシック" panose="020B0400000000000000" pitchFamily="50" charset="-128"/>
              <a:ea typeface="BIZ UDPゴシック" panose="020B0400000000000000" pitchFamily="50" charset="-128"/>
            </a:endParaRPr>
          </a:p>
          <a:p>
            <a:pPr>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デスクトップモードとあまり変わらない</a:t>
            </a:r>
            <a:endParaRPr kumimoji="1" lang="en-US" altLang="ja-JP" dirty="0">
              <a:latin typeface="BIZ UDPゴシック" panose="020B0400000000000000" pitchFamily="50" charset="-128"/>
              <a:ea typeface="BIZ UDPゴシック" panose="020B0400000000000000" pitchFamily="50" charset="-128"/>
            </a:endParaRPr>
          </a:p>
          <a:p>
            <a:pPr lvl="1">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曲面スクリーンをより</a:t>
            </a:r>
            <a:r>
              <a:rPr kumimoji="1" lang="en-US" altLang="ja-JP" dirty="0">
                <a:latin typeface="BIZ UDPゴシック" panose="020B0400000000000000" pitchFamily="50" charset="-128"/>
                <a:ea typeface="BIZ UDPゴシック" panose="020B0400000000000000" pitchFamily="50" charset="-128"/>
              </a:rPr>
              <a:t>HMD</a:t>
            </a:r>
            <a:r>
              <a:rPr kumimoji="1" lang="ja-JP" altLang="en-US" dirty="0">
                <a:latin typeface="BIZ UDPゴシック" panose="020B0400000000000000" pitchFamily="50" charset="-128"/>
                <a:ea typeface="BIZ UDPゴシック" panose="020B0400000000000000" pitchFamily="50" charset="-128"/>
              </a:rPr>
              <a:t>の没入感に近づける表示の工夫</a:t>
            </a:r>
            <a:endParaRPr kumimoji="1" lang="en-US" altLang="ja-JP" dirty="0">
              <a:latin typeface="BIZ UDPゴシック" panose="020B0400000000000000" pitchFamily="50" charset="-128"/>
              <a:ea typeface="BIZ UDPゴシック" panose="020B0400000000000000" pitchFamily="50" charset="-128"/>
            </a:endParaRPr>
          </a:p>
          <a:p>
            <a:pPr lvl="2">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覗き込みができるようにする，等</a:t>
            </a:r>
            <a:endParaRPr kumimoji="1" lang="en-US" altLang="ja-JP" dirty="0">
              <a:latin typeface="BIZ UDPゴシック" panose="020B0400000000000000" pitchFamily="50" charset="-128"/>
              <a:ea typeface="BIZ UDPゴシック" panose="020B0400000000000000" pitchFamily="50" charset="-128"/>
            </a:endParaRPr>
          </a:p>
          <a:p>
            <a:pPr>
              <a:buFont typeface="Wingdings" panose="05000000000000000000" pitchFamily="2" charset="2"/>
              <a:buChar char="Ø"/>
            </a:pPr>
            <a:endParaRPr kumimoji="1" lang="en-US" altLang="ja-JP" dirty="0">
              <a:latin typeface="BIZ UDPゴシック" panose="020B0400000000000000" pitchFamily="50" charset="-128"/>
              <a:ea typeface="BIZ UDPゴシック" panose="020B0400000000000000" pitchFamily="50" charset="-128"/>
            </a:endParaRPr>
          </a:p>
          <a:p>
            <a:pPr algn="ctr">
              <a:buFont typeface="Wingdings" panose="05000000000000000000" pitchFamily="2" charset="2"/>
              <a:buChar char="Ø"/>
            </a:pPr>
            <a:r>
              <a:rPr kumimoji="1" lang="ja-JP" altLang="en-US" dirty="0">
                <a:latin typeface="BIZ UDPゴシック" panose="020B0400000000000000" pitchFamily="50" charset="-128"/>
                <a:ea typeface="BIZ UDPゴシック" panose="020B0400000000000000" pitchFamily="50" charset="-128"/>
              </a:rPr>
              <a:t>更なる検討のために，より理想的なシミュレータでの実験が必要</a:t>
            </a:r>
            <a:endParaRPr kumimoji="1" lang="en-US" altLang="ja-JP" dirty="0">
              <a:latin typeface="BIZ UDPゴシック" panose="020B0400000000000000" pitchFamily="50" charset="-128"/>
              <a:ea typeface="BIZ UDPゴシック" panose="020B0400000000000000" pitchFamily="50" charset="-128"/>
            </a:endParaRPr>
          </a:p>
          <a:p>
            <a:pPr algn="ctr">
              <a:buFont typeface="Wingdings" panose="05000000000000000000" pitchFamily="2" charset="2"/>
              <a:buChar char="Ø"/>
            </a:pPr>
            <a:r>
              <a:rPr kumimoji="1" lang="ja-JP" altLang="en-US" dirty="0">
                <a:latin typeface="BIZ UDPゴシック" panose="020B0400000000000000" pitchFamily="50" charset="-128"/>
                <a:ea typeface="BIZ UDPゴシック" panose="020B0400000000000000" pitchFamily="50" charset="-128"/>
              </a:rPr>
              <a:t>一方，</a:t>
            </a:r>
            <a:r>
              <a:rPr kumimoji="1" lang="en-US" altLang="ja-JP" dirty="0">
                <a:latin typeface="BIZ UDPゴシック" panose="020B0400000000000000" pitchFamily="50" charset="-128"/>
                <a:ea typeface="BIZ UDPゴシック" panose="020B0400000000000000" pitchFamily="50" charset="-128"/>
              </a:rPr>
              <a:t>VR</a:t>
            </a:r>
            <a:r>
              <a:rPr kumimoji="1" lang="ja-JP" altLang="en-US" dirty="0">
                <a:latin typeface="BIZ UDPゴシック" panose="020B0400000000000000" pitchFamily="50" charset="-128"/>
                <a:ea typeface="BIZ UDPゴシック" panose="020B0400000000000000" pitchFamily="50" charset="-128"/>
              </a:rPr>
              <a:t>に近い水準でのコミュニケーションができる可能性</a:t>
            </a:r>
          </a:p>
        </p:txBody>
      </p:sp>
      <p:sp>
        <p:nvSpPr>
          <p:cNvPr id="4" name="スライド番号プレースホルダー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9</a:t>
            </a:fld>
            <a:endParaRPr lang="ja-JP" altLang="en-US"/>
          </a:p>
        </p:txBody>
      </p:sp>
    </p:spTree>
    <p:extLst>
      <p:ext uri="{BB962C8B-B14F-4D97-AF65-F5344CB8AC3E}">
        <p14:creationId xmlns:p14="http://schemas.microsoft.com/office/powerpoint/2010/main" val="2614591076"/>
      </p:ext>
    </p:extLst>
  </p:cSld>
  <p:clrMapOvr>
    <a:masterClrMapping/>
  </p:clrMapOvr>
  <p:transition>
    <p:fade/>
  </p:transition>
</p:sld>
</file>

<file path=ppt/theme/theme1.xml><?xml version="1.0" encoding="utf-8"?>
<a:theme xmlns:a="http://schemas.openxmlformats.org/drawingml/2006/main" name="PopHaselabTitechHiragin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5555</TotalTime>
  <Words>1153</Words>
  <Application>Microsoft Office PowerPoint</Application>
  <PresentationFormat>画面に合わせる (4:3)</PresentationFormat>
  <Paragraphs>90</Paragraphs>
  <Slides>9</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BIZ UDPゴシック</vt:lpstr>
      <vt:lpstr>Noto Sans Symbols</vt:lpstr>
      <vt:lpstr>Arial</vt:lpstr>
      <vt:lpstr>Calibri</vt:lpstr>
      <vt:lpstr>Wingdings</vt:lpstr>
      <vt:lpstr>PopHaselabTitechHiragino</vt:lpstr>
      <vt:lpstr>身体負荷軽減と円滑なコミュニケーションを目的とする メタバースインタフェースのメタバース上 シミュレーションによる評価</vt:lpstr>
      <vt:lpstr>はじめに </vt:lpstr>
      <vt:lpstr>研究目的</vt:lpstr>
      <vt:lpstr>提案手法</vt:lpstr>
      <vt:lpstr>シミュレータを用いた評価実験</vt:lpstr>
      <vt:lpstr>実験内容</vt:lpstr>
      <vt:lpstr>実験結果(通常VR視点)</vt:lpstr>
      <vt:lpstr>実験結果(シミュレータ使用者視点)</vt:lpstr>
      <vt:lpstr>考察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ezoe</dc:creator>
  <cp:lastModifiedBy>T20190034991</cp:lastModifiedBy>
  <cp:revision>360</cp:revision>
  <dcterms:created xsi:type="dcterms:W3CDTF">2014-02-12T15:12:52Z</dcterms:created>
  <dcterms:modified xsi:type="dcterms:W3CDTF">2024-09-11T14:22:16Z</dcterms:modified>
</cp:coreProperties>
</file>