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4" r:id="rId8"/>
    <p:sldId id="262" r:id="rId9"/>
    <p:sldId id="263" r:id="rId10"/>
    <p:sldId id="266" r:id="rId11"/>
  </p:sldIdLst>
  <p:sldSz cx="9144000" cy="6858000" type="screen4x3"/>
  <p:notesSz cx="9939338" cy="6805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1F9D7C"/>
    <a:srgbClr val="FF79C6"/>
    <a:srgbClr val="FF3300"/>
    <a:srgbClr val="FFCCFF"/>
    <a:srgbClr val="6EFF01"/>
    <a:srgbClr val="4F81BD"/>
    <a:srgbClr val="FFC000"/>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40" autoAdjust="0"/>
    <p:restoredTop sz="96296" autoAdjust="0"/>
  </p:normalViewPr>
  <p:slideViewPr>
    <p:cSldViewPr>
      <p:cViewPr varScale="1">
        <p:scale>
          <a:sx n="85" d="100"/>
          <a:sy n="85" d="100"/>
        </p:scale>
        <p:origin x="184" y="9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7742" cy="34022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278" y="0"/>
            <a:ext cx="4307742" cy="340227"/>
          </a:xfrm>
          <a:prstGeom prst="rect">
            <a:avLst/>
          </a:prstGeom>
        </p:spPr>
        <p:txBody>
          <a:bodyPr vert="horz" lIns="91440" tIns="45720" rIns="91440" bIns="45720" rtlCol="0"/>
          <a:lstStyle>
            <a:lvl1pPr algn="r">
              <a:defRPr sz="1200"/>
            </a:lvl1pPr>
          </a:lstStyle>
          <a:p>
            <a:fld id="{2A15D474-790C-46E2-BA7C-2B2E74DDD05B}" type="datetimeFigureOut">
              <a:rPr kumimoji="1" lang="ja-JP" altLang="en-US" smtClean="0"/>
              <a:t>2020/9/18</a:t>
            </a:fld>
            <a:endParaRPr kumimoji="1" lang="ja-JP" altLang="en-US"/>
          </a:p>
        </p:txBody>
      </p:sp>
      <p:sp>
        <p:nvSpPr>
          <p:cNvPr id="4" name="フッター プレースホルダー 3"/>
          <p:cNvSpPr>
            <a:spLocks noGrp="1"/>
          </p:cNvSpPr>
          <p:nvPr>
            <p:ph type="ftr" sz="quarter" idx="2"/>
          </p:nvPr>
        </p:nvSpPr>
        <p:spPr>
          <a:xfrm>
            <a:off x="1" y="6464300"/>
            <a:ext cx="4307742" cy="34022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278" y="6464300"/>
            <a:ext cx="4307742" cy="340226"/>
          </a:xfrm>
          <a:prstGeom prst="rect">
            <a:avLst/>
          </a:prstGeom>
        </p:spPr>
        <p:txBody>
          <a:bodyPr vert="horz" lIns="91440" tIns="45720" rIns="91440" bIns="45720" rtlCol="0" anchor="b"/>
          <a:lstStyle>
            <a:lvl1pPr algn="r">
              <a:defRPr sz="1200"/>
            </a:lvl1pPr>
          </a:lstStyle>
          <a:p>
            <a:fld id="{916D2A4D-DAD0-46D7-8E2B-88C2EABA6F4F}" type="slidenum">
              <a:rPr kumimoji="1" lang="ja-JP" altLang="en-US" smtClean="0"/>
              <a:t>‹#›</a:t>
            </a:fld>
            <a:endParaRPr kumimoji="1" lang="ja-JP" altLang="en-US"/>
          </a:p>
        </p:txBody>
      </p:sp>
    </p:spTree>
    <p:extLst>
      <p:ext uri="{BB962C8B-B14F-4D97-AF65-F5344CB8AC3E}">
        <p14:creationId xmlns:p14="http://schemas.microsoft.com/office/powerpoint/2010/main" val="570880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2"/>
            <a:ext cx="4307047" cy="340281"/>
          </a:xfrm>
          <a:prstGeom prst="rect">
            <a:avLst/>
          </a:prstGeom>
        </p:spPr>
        <p:txBody>
          <a:bodyPr vert="horz" lIns="95651" tIns="47825" rIns="95651" bIns="47825" rtlCol="0"/>
          <a:lstStyle>
            <a:lvl1pPr algn="l">
              <a:defRPr sz="1300"/>
            </a:lvl1pPr>
          </a:lstStyle>
          <a:p>
            <a:endParaRPr kumimoji="1" lang="ja-JP" altLang="en-US"/>
          </a:p>
        </p:txBody>
      </p:sp>
      <p:sp>
        <p:nvSpPr>
          <p:cNvPr id="3" name="日付プレースホルダ 2"/>
          <p:cNvSpPr>
            <a:spLocks noGrp="1"/>
          </p:cNvSpPr>
          <p:nvPr>
            <p:ph type="dt" idx="1"/>
          </p:nvPr>
        </p:nvSpPr>
        <p:spPr>
          <a:xfrm>
            <a:off x="5629993" y="2"/>
            <a:ext cx="4307047" cy="340281"/>
          </a:xfrm>
          <a:prstGeom prst="rect">
            <a:avLst/>
          </a:prstGeom>
        </p:spPr>
        <p:txBody>
          <a:bodyPr vert="horz" lIns="95651" tIns="47825" rIns="95651" bIns="47825" rtlCol="0"/>
          <a:lstStyle>
            <a:lvl1pPr algn="r">
              <a:defRPr sz="1300"/>
            </a:lvl1pPr>
          </a:lstStyle>
          <a:p>
            <a:fld id="{85D8FF0F-6FDF-4024-B10F-0E7FC8E3A489}" type="datetimeFigureOut">
              <a:rPr kumimoji="1" lang="ja-JP" altLang="en-US" smtClean="0"/>
              <a:pPr/>
              <a:t>2020/9/18</a:t>
            </a:fld>
            <a:endParaRPr kumimoji="1" lang="ja-JP" altLang="en-US"/>
          </a:p>
        </p:txBody>
      </p:sp>
      <p:sp>
        <p:nvSpPr>
          <p:cNvPr id="4" name="スライド イメージ プレースホルダ 3"/>
          <p:cNvSpPr>
            <a:spLocks noGrp="1" noRot="1" noChangeAspect="1"/>
          </p:cNvSpPr>
          <p:nvPr>
            <p:ph type="sldImg" idx="2"/>
          </p:nvPr>
        </p:nvSpPr>
        <p:spPr>
          <a:xfrm>
            <a:off x="3268663" y="511175"/>
            <a:ext cx="3402012" cy="2551113"/>
          </a:xfrm>
          <a:prstGeom prst="rect">
            <a:avLst/>
          </a:prstGeom>
          <a:noFill/>
          <a:ln w="12700">
            <a:solidFill>
              <a:prstClr val="black"/>
            </a:solidFill>
          </a:ln>
        </p:spPr>
        <p:txBody>
          <a:bodyPr vert="horz" lIns="95651" tIns="47825" rIns="95651" bIns="47825" rtlCol="0" anchor="ctr"/>
          <a:lstStyle/>
          <a:p>
            <a:endParaRPr lang="ja-JP" altLang="en-US"/>
          </a:p>
        </p:txBody>
      </p:sp>
      <p:sp>
        <p:nvSpPr>
          <p:cNvPr id="5" name="ノート プレースホルダ 4"/>
          <p:cNvSpPr>
            <a:spLocks noGrp="1"/>
          </p:cNvSpPr>
          <p:nvPr>
            <p:ph type="body" sz="quarter" idx="3"/>
          </p:nvPr>
        </p:nvSpPr>
        <p:spPr>
          <a:xfrm>
            <a:off x="993935" y="3232666"/>
            <a:ext cx="7951470" cy="3062526"/>
          </a:xfrm>
          <a:prstGeom prst="rect">
            <a:avLst/>
          </a:prstGeom>
        </p:spPr>
        <p:txBody>
          <a:bodyPr vert="horz" lIns="95651" tIns="47825" rIns="95651" bIns="47825"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6464153"/>
            <a:ext cx="4307047" cy="340281"/>
          </a:xfrm>
          <a:prstGeom prst="rect">
            <a:avLst/>
          </a:prstGeom>
        </p:spPr>
        <p:txBody>
          <a:bodyPr vert="horz" lIns="95651" tIns="47825" rIns="95651" bIns="47825"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5629993" y="6464153"/>
            <a:ext cx="4307047" cy="340281"/>
          </a:xfrm>
          <a:prstGeom prst="rect">
            <a:avLst/>
          </a:prstGeom>
        </p:spPr>
        <p:txBody>
          <a:bodyPr vert="horz" lIns="95651" tIns="47825" rIns="95651" bIns="47825" rtlCol="0" anchor="b"/>
          <a:lstStyle>
            <a:lvl1pPr algn="r">
              <a:defRPr sz="1300"/>
            </a:lvl1pPr>
          </a:lstStyle>
          <a:p>
            <a:fld id="{D348EE47-8029-43CE-AA60-F9CED39CFBDA}" type="slidenum">
              <a:rPr kumimoji="1" lang="ja-JP" altLang="en-US" smtClean="0"/>
              <a:pPr/>
              <a:t>‹#›</a:t>
            </a:fld>
            <a:endParaRPr kumimoji="1" lang="ja-JP" altLang="en-US"/>
          </a:p>
        </p:txBody>
      </p:sp>
    </p:spTree>
    <p:extLst>
      <p:ext uri="{BB962C8B-B14F-4D97-AF65-F5344CB8AC3E}">
        <p14:creationId xmlns:p14="http://schemas.microsoft.com/office/powerpoint/2010/main" val="40757434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a:t>と題して東京工業大楽長谷川研究室の高祖信宏が発表させていただきます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348EE47-8029-43CE-AA60-F9CED39CFBDA}" type="slidenum">
              <a:rPr kumimoji="1" lang="ja-JP" altLang="en-US" smtClean="0"/>
              <a:pPr/>
              <a:t>1</a:t>
            </a:fld>
            <a:endParaRPr kumimoji="1" lang="ja-JP" altLang="en-US"/>
          </a:p>
        </p:txBody>
      </p:sp>
    </p:spTree>
    <p:extLst>
      <p:ext uri="{BB962C8B-B14F-4D97-AF65-F5344CB8AC3E}">
        <p14:creationId xmlns:p14="http://schemas.microsoft.com/office/powerpoint/2010/main" val="2911403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348EE47-8029-43CE-AA60-F9CED39CFBDA}" type="slidenum">
              <a:rPr kumimoji="1" lang="ja-JP" altLang="en-US" smtClean="0"/>
              <a:pPr/>
              <a:t>10</a:t>
            </a:fld>
            <a:endParaRPr kumimoji="1" lang="ja-JP" altLang="en-US"/>
          </a:p>
        </p:txBody>
      </p:sp>
    </p:spTree>
    <p:extLst>
      <p:ext uri="{BB962C8B-B14F-4D97-AF65-F5344CB8AC3E}">
        <p14:creationId xmlns:p14="http://schemas.microsoft.com/office/powerpoint/2010/main" val="357567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現在、</a:t>
            </a:r>
            <a:r>
              <a:rPr kumimoji="1" lang="en-US" altLang="ja-JP" dirty="0"/>
              <a:t>HMD</a:t>
            </a:r>
            <a:r>
              <a:rPr kumimoji="1" lang="ja-JP" altLang="en-US"/>
              <a:t>を用いた</a:t>
            </a:r>
            <a:r>
              <a:rPr kumimoji="1" lang="en-US" altLang="ja-JP" dirty="0"/>
              <a:t>VR</a:t>
            </a:r>
            <a:r>
              <a:rPr kumimoji="1" lang="ja-JP" altLang="en-US"/>
              <a:t>システムが様々な用途で用いられています。そのシステムは</a:t>
            </a:r>
            <a:r>
              <a:rPr kumimoji="1" lang="en-US" altLang="ja-JP" dirty="0"/>
              <a:t>HMD</a:t>
            </a:r>
            <a:r>
              <a:rPr kumimoji="1" lang="ja-JP" altLang="en-US"/>
              <a:t>の特性上、図のような一人称視点で</a:t>
            </a:r>
            <a:r>
              <a:rPr kumimoji="1" lang="en-US" altLang="ja-JP" dirty="0"/>
              <a:t>VR</a:t>
            </a:r>
            <a:r>
              <a:rPr kumimoji="1" lang="ja-JP" altLang="en-US"/>
              <a:t>空間内のアバターを介して、インタラクションを行うものが多い。</a:t>
            </a:r>
            <a:endParaRPr kumimoji="1" lang="en-US" altLang="ja-JP" dirty="0"/>
          </a:p>
          <a:p>
            <a:r>
              <a:rPr kumimoji="1" lang="ja-JP" altLang="en-US"/>
              <a:t>このようなシステムを評価する場合、一般的にアンケートにより、アバターとの一体感や身体所有感を調べます。</a:t>
            </a:r>
            <a:endParaRPr kumimoji="1" lang="en-US" altLang="ja-JP" dirty="0"/>
          </a:p>
          <a:p>
            <a:r>
              <a:rPr kumimoji="1" lang="ja-JP" altLang="en-US"/>
              <a:t>しかし、アンケート調査は、被験者の主観の影響を回避することが難しく、客観的な評価に適しているとは言い難いです。</a:t>
            </a:r>
            <a:endParaRPr kumimoji="1" lang="en-US" altLang="ja-JP" dirty="0"/>
          </a:p>
          <a:p>
            <a:r>
              <a:rPr kumimoji="1" lang="ja-JP" altLang="en-US"/>
              <a:t>そこで、我々は身体所有感を客観的に評価するための手法を提案します。</a:t>
            </a:r>
            <a:endParaRPr kumimoji="1" lang="en-US" altLang="ja-JP" dirty="0"/>
          </a:p>
        </p:txBody>
      </p:sp>
      <p:sp>
        <p:nvSpPr>
          <p:cNvPr id="4" name="スライド番号プレースホルダー 3"/>
          <p:cNvSpPr>
            <a:spLocks noGrp="1"/>
          </p:cNvSpPr>
          <p:nvPr>
            <p:ph type="sldNum" sz="quarter" idx="5"/>
          </p:nvPr>
        </p:nvSpPr>
        <p:spPr/>
        <p:txBody>
          <a:bodyPr/>
          <a:lstStyle/>
          <a:p>
            <a:fld id="{D348EE47-8029-43CE-AA60-F9CED39CFBDA}" type="slidenum">
              <a:rPr kumimoji="1" lang="ja-JP" altLang="en-US" smtClean="0"/>
              <a:pPr/>
              <a:t>2</a:t>
            </a:fld>
            <a:endParaRPr kumimoji="1" lang="ja-JP" altLang="en-US"/>
          </a:p>
        </p:txBody>
      </p:sp>
    </p:spTree>
    <p:extLst>
      <p:ext uri="{BB962C8B-B14F-4D97-AF65-F5344CB8AC3E}">
        <p14:creationId xmlns:p14="http://schemas.microsoft.com/office/powerpoint/2010/main" val="2881067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それは視触覚干渉効果です。</a:t>
            </a:r>
            <a:endParaRPr kumimoji="1" lang="en-US" altLang="ja-JP" dirty="0"/>
          </a:p>
          <a:p>
            <a:r>
              <a:rPr kumimoji="1" lang="ja-JP" altLang="en-US"/>
              <a:t>これは</a:t>
            </a:r>
            <a:r>
              <a:rPr kumimoji="1" lang="en-US" altLang="ja-JP" dirty="0" err="1"/>
              <a:t>C.spence</a:t>
            </a:r>
            <a:r>
              <a:rPr kumimoji="1" lang="ja-JP" altLang="en-US"/>
              <a:t>らが考案した視触覚干渉課題を行うことで求められます。</a:t>
            </a:r>
            <a:endParaRPr kumimoji="1" lang="en-US" altLang="ja-JP" dirty="0"/>
          </a:p>
          <a:p>
            <a:r>
              <a:rPr kumimoji="1" lang="ja-JP" altLang="en-US"/>
              <a:t>視触覚干渉課題では、まず、手の親指と人差し指のそれぞれに、振動子と</a:t>
            </a:r>
            <a:r>
              <a:rPr kumimoji="1" lang="en-US" altLang="ja-JP" dirty="0"/>
              <a:t>LED</a:t>
            </a:r>
            <a:r>
              <a:rPr kumimoji="1" lang="ja-JP" altLang="en-US"/>
              <a:t>を取り付けます。</a:t>
            </a:r>
            <a:endParaRPr kumimoji="1" lang="en-US" altLang="ja-JP" dirty="0"/>
          </a:p>
          <a:p>
            <a:r>
              <a:rPr kumimoji="1" lang="ja-JP" altLang="en-US"/>
              <a:t>そして、親指が振動したら下、人差し指が振動したら上と回答することを繰り返し行います。</a:t>
            </a:r>
            <a:endParaRPr kumimoji="1" lang="en-US" altLang="ja-JP" dirty="0"/>
          </a:p>
          <a:p>
            <a:r>
              <a:rPr kumimoji="1" lang="ja-JP" altLang="en-US"/>
              <a:t>この時同時に</a:t>
            </a:r>
            <a:r>
              <a:rPr kumimoji="1" lang="en-US" altLang="ja-JP" dirty="0"/>
              <a:t>LED</a:t>
            </a:r>
            <a:r>
              <a:rPr kumimoji="1" lang="ja-JP" altLang="en-US"/>
              <a:t>のどれかがランダムで光りますが、それを無視して振動位置を回答する必要があります。</a:t>
            </a:r>
            <a:endParaRPr kumimoji="1" lang="en-US" altLang="ja-JP" dirty="0"/>
          </a:p>
          <a:p>
            <a:r>
              <a:rPr kumimoji="1" lang="ja-JP" altLang="en-US"/>
              <a:t>また、回答には左右の区別はありません。</a:t>
            </a:r>
          </a:p>
        </p:txBody>
      </p:sp>
      <p:sp>
        <p:nvSpPr>
          <p:cNvPr id="4" name="スライド番号プレースホルダー 3"/>
          <p:cNvSpPr>
            <a:spLocks noGrp="1"/>
          </p:cNvSpPr>
          <p:nvPr>
            <p:ph type="sldNum" sz="quarter" idx="5"/>
          </p:nvPr>
        </p:nvSpPr>
        <p:spPr/>
        <p:txBody>
          <a:bodyPr/>
          <a:lstStyle/>
          <a:p>
            <a:fld id="{D348EE47-8029-43CE-AA60-F9CED39CFBDA}" type="slidenum">
              <a:rPr kumimoji="1" lang="ja-JP" altLang="en-US" smtClean="0"/>
              <a:pPr/>
              <a:t>3</a:t>
            </a:fld>
            <a:endParaRPr kumimoji="1" lang="ja-JP" altLang="en-US"/>
          </a:p>
        </p:txBody>
      </p:sp>
    </p:spTree>
    <p:extLst>
      <p:ext uri="{BB962C8B-B14F-4D97-AF65-F5344CB8AC3E}">
        <p14:creationId xmlns:p14="http://schemas.microsoft.com/office/powerpoint/2010/main" val="198880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視触覚干渉効果は、図のように振動位置と</a:t>
            </a:r>
            <a:r>
              <a:rPr kumimoji="1" lang="en-US" altLang="ja-JP" dirty="0"/>
              <a:t>LED</a:t>
            </a:r>
            <a:r>
              <a:rPr kumimoji="1" lang="ja-JP" altLang="en-US"/>
              <a:t>が光った位置が違う時の反応時間の平均から、それらが同じ時の反応時間の平均を引いた求められます。</a:t>
            </a:r>
            <a:endParaRPr kumimoji="1" lang="en-US" altLang="ja-JP" dirty="0"/>
          </a:p>
          <a:p>
            <a:r>
              <a:rPr kumimoji="1" lang="ja-JP" altLang="en-US"/>
              <a:t>この視触覚干渉効果は、視覚刺激が取り付けられた物体を自分の手だと感じるほど値が大きくなるが、</a:t>
            </a:r>
            <a:r>
              <a:rPr kumimoji="1" lang="en-US" altLang="ja-JP" dirty="0"/>
              <a:t>Rubber Hand Illusion</a:t>
            </a:r>
            <a:r>
              <a:rPr kumimoji="1" lang="ja-JP" altLang="en-US"/>
              <a:t>での、ゴム手袋に対する実験でわかり、</a:t>
            </a:r>
            <a:endParaRPr kumimoji="1" lang="en-US" altLang="ja-JP" dirty="0"/>
          </a:p>
          <a:p>
            <a:r>
              <a:rPr kumimoji="1" lang="en-US" altLang="ja-JP" dirty="0"/>
              <a:t>VR</a:t>
            </a:r>
            <a:r>
              <a:rPr kumimoji="1" lang="ja-JP" altLang="en-US"/>
              <a:t>アバターでも同様の効果が得られる可能性があります。</a:t>
            </a:r>
            <a:endParaRPr kumimoji="1" lang="en-US" altLang="ja-JP" dirty="0"/>
          </a:p>
          <a:p>
            <a:r>
              <a:rPr kumimoji="1" lang="ja-JP" altLang="en-US"/>
              <a:t>また、視触覚干渉効果について知っているかどうかに関わらず、発生することから、客観的な指標であると言えます。</a:t>
            </a:r>
            <a:endParaRPr kumimoji="1" lang="en-US" altLang="ja-JP" dirty="0"/>
          </a:p>
          <a:p>
            <a:r>
              <a:rPr kumimoji="1" lang="ja-JP" altLang="en-US"/>
              <a:t>そのため、視触覚干渉効果は、アバターに対する身体所有感を客観的に評価する手法になるのではないかと我々は考える。</a:t>
            </a:r>
          </a:p>
        </p:txBody>
      </p:sp>
      <p:sp>
        <p:nvSpPr>
          <p:cNvPr id="4" name="スライド番号プレースホルダー 3"/>
          <p:cNvSpPr>
            <a:spLocks noGrp="1"/>
          </p:cNvSpPr>
          <p:nvPr>
            <p:ph type="sldNum" sz="quarter" idx="5"/>
          </p:nvPr>
        </p:nvSpPr>
        <p:spPr/>
        <p:txBody>
          <a:bodyPr/>
          <a:lstStyle/>
          <a:p>
            <a:fld id="{D348EE47-8029-43CE-AA60-F9CED39CFBDA}" type="slidenum">
              <a:rPr kumimoji="1" lang="ja-JP" altLang="en-US" smtClean="0"/>
              <a:pPr/>
              <a:t>4</a:t>
            </a:fld>
            <a:endParaRPr kumimoji="1" lang="ja-JP" altLang="en-US"/>
          </a:p>
        </p:txBody>
      </p:sp>
    </p:spTree>
    <p:extLst>
      <p:ext uri="{BB962C8B-B14F-4D97-AF65-F5344CB8AC3E}">
        <p14:creationId xmlns:p14="http://schemas.microsoft.com/office/powerpoint/2010/main" val="2795450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そこで我々は、</a:t>
            </a:r>
            <a:r>
              <a:rPr kumimoji="1" lang="en-US" altLang="ja-JP" dirty="0"/>
              <a:t>VR</a:t>
            </a:r>
            <a:r>
              <a:rPr kumimoji="1" lang="ja-JP" altLang="en-US"/>
              <a:t>アバターに身体所有感をどの程度感じているかを視触覚干渉効果によって計測することを目的として、実験を行うことにしました。</a:t>
            </a:r>
            <a:endParaRPr kumimoji="1" lang="en-US" altLang="ja-JP" dirty="0"/>
          </a:p>
          <a:p>
            <a:r>
              <a:rPr kumimoji="1" lang="ja-JP" altLang="en-US"/>
              <a:t>実験方法は以下の通りで、</a:t>
            </a:r>
            <a:endParaRPr kumimoji="1" lang="en-US" altLang="ja-JP" dirty="0"/>
          </a:p>
          <a:p>
            <a:r>
              <a:rPr kumimoji="1" lang="ja-JP" altLang="en-US"/>
              <a:t>まず、視触覚干渉課題の練習を行い、</a:t>
            </a:r>
            <a:endParaRPr kumimoji="1" lang="en-US" altLang="ja-JP" dirty="0"/>
          </a:p>
          <a:p>
            <a:r>
              <a:rPr kumimoji="1" lang="ja-JP" altLang="en-US"/>
              <a:t>その後、手を用いたタスクを行い、視触覚干渉効果を計測し、アンケート調査の結果と比較します。</a:t>
            </a:r>
            <a:endParaRPr kumimoji="1" lang="en-US" altLang="ja-JP" dirty="0"/>
          </a:p>
          <a:p>
            <a:r>
              <a:rPr kumimoji="1" lang="ja-JP" altLang="en-US"/>
              <a:t>また、実験因子として、手のモデルを肌色の手、それぞれの指先に対応した５つの球、手のひらに対応した１つの球の３種類</a:t>
            </a:r>
            <a:endParaRPr kumimoji="1" lang="en-US" altLang="ja-JP" dirty="0"/>
          </a:p>
          <a:p>
            <a:r>
              <a:rPr kumimoji="1" lang="ja-JP" altLang="en-US"/>
              <a:t>追従条件を追従・自動の２種類を組み合わせて用いることにしました。</a:t>
            </a:r>
          </a:p>
        </p:txBody>
      </p:sp>
      <p:sp>
        <p:nvSpPr>
          <p:cNvPr id="4" name="スライド番号プレースホルダー 3"/>
          <p:cNvSpPr>
            <a:spLocks noGrp="1"/>
          </p:cNvSpPr>
          <p:nvPr>
            <p:ph type="sldNum" sz="quarter" idx="5"/>
          </p:nvPr>
        </p:nvSpPr>
        <p:spPr/>
        <p:txBody>
          <a:bodyPr/>
          <a:lstStyle/>
          <a:p>
            <a:fld id="{D348EE47-8029-43CE-AA60-F9CED39CFBDA}" type="slidenum">
              <a:rPr kumimoji="1" lang="ja-JP" altLang="en-US" smtClean="0"/>
              <a:pPr/>
              <a:t>5</a:t>
            </a:fld>
            <a:endParaRPr kumimoji="1" lang="ja-JP" altLang="en-US"/>
          </a:p>
        </p:txBody>
      </p:sp>
    </p:spTree>
    <p:extLst>
      <p:ext uri="{BB962C8B-B14F-4D97-AF65-F5344CB8AC3E}">
        <p14:creationId xmlns:p14="http://schemas.microsoft.com/office/powerpoint/2010/main" val="2406287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簡単なタスクでは、ランダムに出現するキューブを掴んで、特定の位置まで動かすということを行うようにした。</a:t>
            </a:r>
            <a:endParaRPr kumimoji="1" lang="en-US" altLang="ja-JP" dirty="0"/>
          </a:p>
          <a:p>
            <a:r>
              <a:rPr kumimoji="1" lang="ja-JP" altLang="en-US"/>
              <a:t>このタスクを選定した理由は、手を使った簡単なタスクであるという条件で、</a:t>
            </a:r>
            <a:endParaRPr kumimoji="1" lang="en-US" altLang="ja-JP" dirty="0"/>
          </a:p>
          <a:p>
            <a:r>
              <a:rPr kumimoji="1" lang="ja-JP" altLang="en-US"/>
              <a:t>掴むという、指の存在の影響が大きい動作を行うことで、今回のアバター条件の影響を受けやすいと考えたからです。</a:t>
            </a:r>
            <a:endParaRPr kumimoji="1" lang="en-US" altLang="ja-JP" dirty="0"/>
          </a:p>
          <a:p>
            <a:endParaRPr kumimoji="1" lang="en-US" altLang="ja-JP" dirty="0"/>
          </a:p>
          <a:p>
            <a:r>
              <a:rPr kumimoji="1" lang="ja-JP" altLang="en-US"/>
              <a:t>タスクは以下のように、行います。</a:t>
            </a:r>
            <a:endParaRPr kumimoji="1" lang="en-US" altLang="ja-JP" dirty="0"/>
          </a:p>
          <a:p>
            <a:r>
              <a:rPr kumimoji="1" lang="ja-JP" altLang="en-US"/>
              <a:t>両手を用いるのは、両方の手のアバターに身体所有感を感じてもらうためです。。</a:t>
            </a:r>
            <a:endParaRPr kumimoji="1" lang="en-US" altLang="ja-JP" dirty="0"/>
          </a:p>
          <a:p>
            <a:r>
              <a:rPr kumimoji="1" lang="ja-JP" altLang="en-US"/>
              <a:t>また、最初と最後にスイッチを押すのは、タスク開始前後の姿勢をある程度統一するためです。</a:t>
            </a:r>
          </a:p>
        </p:txBody>
      </p:sp>
      <p:sp>
        <p:nvSpPr>
          <p:cNvPr id="4" name="スライド番号プレースホルダー 3"/>
          <p:cNvSpPr>
            <a:spLocks noGrp="1"/>
          </p:cNvSpPr>
          <p:nvPr>
            <p:ph type="sldNum" sz="quarter" idx="5"/>
          </p:nvPr>
        </p:nvSpPr>
        <p:spPr/>
        <p:txBody>
          <a:bodyPr/>
          <a:lstStyle/>
          <a:p>
            <a:fld id="{D348EE47-8029-43CE-AA60-F9CED39CFBDA}" type="slidenum">
              <a:rPr kumimoji="1" lang="ja-JP" altLang="en-US" smtClean="0"/>
              <a:pPr/>
              <a:t>6</a:t>
            </a:fld>
            <a:endParaRPr kumimoji="1" lang="ja-JP" altLang="en-US"/>
          </a:p>
        </p:txBody>
      </p:sp>
    </p:spTree>
    <p:extLst>
      <p:ext uri="{BB962C8B-B14F-4D97-AF65-F5344CB8AC3E}">
        <p14:creationId xmlns:p14="http://schemas.microsoft.com/office/powerpoint/2010/main" val="1061330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VR</a:t>
            </a:r>
            <a:r>
              <a:rPr kumimoji="1" lang="ja-JP" altLang="en-US"/>
              <a:t>空間上の視触覚干渉課題の実施方法としては、視覚刺激は、それぞれ対応した位置が赤くなることにより刺激とした。</a:t>
            </a:r>
            <a:endParaRPr kumimoji="1" lang="en-US" altLang="ja-JP" dirty="0"/>
          </a:p>
          <a:p>
            <a:r>
              <a:rPr kumimoji="1" lang="ja-JP" altLang="en-US"/>
              <a:t>この図は課題において、左手の人差し指に視覚刺激が出ている時の、それぞれのアバターと実際の手の様子です。</a:t>
            </a:r>
            <a:endParaRPr kumimoji="1" lang="en-US" altLang="ja-JP" dirty="0"/>
          </a:p>
          <a:p>
            <a:r>
              <a:rPr kumimoji="1" lang="ja-JP" altLang="en-US"/>
              <a:t>また振動刺激は今回は、右手にのみ取り付け、回答を左手の視覚刺激と関係がない指によるハンドジェスチャーで行うことにした。</a:t>
            </a:r>
          </a:p>
        </p:txBody>
      </p:sp>
      <p:sp>
        <p:nvSpPr>
          <p:cNvPr id="4" name="スライド番号プレースホルダー 3"/>
          <p:cNvSpPr>
            <a:spLocks noGrp="1"/>
          </p:cNvSpPr>
          <p:nvPr>
            <p:ph type="sldNum" sz="quarter" idx="5"/>
          </p:nvPr>
        </p:nvSpPr>
        <p:spPr/>
        <p:txBody>
          <a:bodyPr/>
          <a:lstStyle/>
          <a:p>
            <a:fld id="{D348EE47-8029-43CE-AA60-F9CED39CFBDA}" type="slidenum">
              <a:rPr kumimoji="1" lang="ja-JP" altLang="en-US" smtClean="0"/>
              <a:pPr/>
              <a:t>7</a:t>
            </a:fld>
            <a:endParaRPr kumimoji="1" lang="ja-JP" altLang="en-US"/>
          </a:p>
        </p:txBody>
      </p:sp>
    </p:spTree>
    <p:extLst>
      <p:ext uri="{BB962C8B-B14F-4D97-AF65-F5344CB8AC3E}">
        <p14:creationId xmlns:p14="http://schemas.microsoft.com/office/powerpoint/2010/main" val="1699561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また、実験装置ですが、コロナの影響を考えて、装置を送るだけで手軽に実験ができるというコンセプトで、装置を工夫しました。</a:t>
            </a:r>
            <a:endParaRPr kumimoji="1" lang="en-US" altLang="ja-JP" dirty="0"/>
          </a:p>
          <a:p>
            <a:r>
              <a:rPr kumimoji="1" lang="ja-JP" altLang="en-US"/>
              <a:t>実験には、</a:t>
            </a:r>
            <a:r>
              <a:rPr kumimoji="1" lang="en-US" altLang="ja-JP" dirty="0"/>
              <a:t>HMD</a:t>
            </a:r>
            <a:r>
              <a:rPr kumimoji="1" lang="ja-JP" altLang="en-US"/>
              <a:t>に</a:t>
            </a:r>
            <a:r>
              <a:rPr kumimoji="1" lang="en-US" altLang="ja-JP" dirty="0"/>
              <a:t>oculus quest</a:t>
            </a:r>
            <a:r>
              <a:rPr kumimoji="1" lang="ja-JP" altLang="en-US"/>
              <a:t>を用い、振動子に骨伝導イヤホンを指に取り付けられるように調整したものを用いました。骨伝導イヤホンを選んだ理由は、面倒な回路を使わずに、手軽に振動を２箇所に提示できるからです。</a:t>
            </a:r>
            <a:endParaRPr kumimoji="1" lang="en-US" altLang="ja-JP" dirty="0"/>
          </a:p>
          <a:p>
            <a:r>
              <a:rPr kumimoji="1" lang="ja-JP" altLang="en-US"/>
              <a:t>これらの装置さえあれば、実験が可能になるため比較的手軽に実験が可能になりました。</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348EE47-8029-43CE-AA60-F9CED39CFBDA}" type="slidenum">
              <a:rPr kumimoji="1" lang="ja-JP" altLang="en-US" smtClean="0"/>
              <a:pPr/>
              <a:t>8</a:t>
            </a:fld>
            <a:endParaRPr kumimoji="1" lang="ja-JP" altLang="en-US"/>
          </a:p>
        </p:txBody>
      </p:sp>
    </p:spTree>
    <p:extLst>
      <p:ext uri="{BB962C8B-B14F-4D97-AF65-F5344CB8AC3E}">
        <p14:creationId xmlns:p14="http://schemas.microsoft.com/office/powerpoint/2010/main" val="1916217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実験結果ですが、コロナによる影響で、実験の準備や実施が遅れてしまい、著者以外では一人しか行えていません。</a:t>
            </a:r>
            <a:endParaRPr kumimoji="1" lang="en-US" altLang="ja-JP" dirty="0"/>
          </a:p>
          <a:p>
            <a:r>
              <a:rPr kumimoji="1" lang="ja-JP" altLang="en-US"/>
              <a:t>この結果では、全ての手のモデル条件において、非追従より、追従の方が効果の値が高く、アバターが追従しているの方が身体所有感を感じやすいという事実に一致している。</a:t>
            </a:r>
            <a:endParaRPr kumimoji="1" lang="en-US" altLang="ja-JP" dirty="0"/>
          </a:p>
          <a:p>
            <a:r>
              <a:rPr kumimoji="1" lang="ja-JP" altLang="en-US"/>
              <a:t>また、追従条件の中で、５つの球のアバターが最も大きい値となっているが、アンケートの自由記述での「５つの球が一番自分の動きと合っているように感じた」や「肌色のモデルは、細かい動作までできるが、うまくいっていない違和感も感じやすかった」という感想と一致している。</a:t>
            </a:r>
            <a:endParaRPr kumimoji="1" lang="en-US" altLang="ja-JP" dirty="0"/>
          </a:p>
          <a:p>
            <a:r>
              <a:rPr kumimoji="1" lang="ja-JP" altLang="en-US"/>
              <a:t>この結果より、現時点では、視触覚干渉効果は、</a:t>
            </a:r>
            <a:r>
              <a:rPr kumimoji="1" lang="en-US" altLang="ja-JP" dirty="0"/>
              <a:t>VR</a:t>
            </a:r>
            <a:r>
              <a:rPr kumimoji="1" lang="ja-JP" altLang="en-US"/>
              <a:t>アバターに対する身体所有感を客観的に評価できる可能性があると考えられます</a:t>
            </a:r>
            <a:endParaRPr kumimoji="1" lang="en-US" altLang="ja-JP" dirty="0"/>
          </a:p>
          <a:p>
            <a:r>
              <a:rPr kumimoji="1" lang="ja-JP" altLang="en-US"/>
              <a:t>今後、被験者を増やし、データを集める予定です。</a:t>
            </a:r>
          </a:p>
        </p:txBody>
      </p:sp>
      <p:sp>
        <p:nvSpPr>
          <p:cNvPr id="4" name="スライド番号プレースホルダー 3"/>
          <p:cNvSpPr>
            <a:spLocks noGrp="1"/>
          </p:cNvSpPr>
          <p:nvPr>
            <p:ph type="sldNum" sz="quarter" idx="5"/>
          </p:nvPr>
        </p:nvSpPr>
        <p:spPr/>
        <p:txBody>
          <a:bodyPr/>
          <a:lstStyle/>
          <a:p>
            <a:fld id="{D348EE47-8029-43CE-AA60-F9CED39CFBDA}" type="slidenum">
              <a:rPr kumimoji="1" lang="ja-JP" altLang="en-US" smtClean="0"/>
              <a:pPr/>
              <a:t>9</a:t>
            </a:fld>
            <a:endParaRPr kumimoji="1" lang="ja-JP" altLang="en-US"/>
          </a:p>
        </p:txBody>
      </p:sp>
    </p:spTree>
    <p:extLst>
      <p:ext uri="{BB962C8B-B14F-4D97-AF65-F5344CB8AC3E}">
        <p14:creationId xmlns:p14="http://schemas.microsoft.com/office/powerpoint/2010/main" val="3337961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008310" y="6079197"/>
            <a:ext cx="2789560" cy="462089"/>
          </a:xfrm>
          <a:prstGeom prst="rect">
            <a:avLst/>
          </a:prstGeom>
          <a:noFill/>
          <a:ln w="9525">
            <a:noFill/>
            <a:miter lim="800000"/>
            <a:headEnd/>
            <a:tailEnd/>
          </a:ln>
        </p:spPr>
      </p:pic>
      <p:sp>
        <p:nvSpPr>
          <p:cNvPr id="2" name="タイトル 1"/>
          <p:cNvSpPr>
            <a:spLocks noGrp="1"/>
          </p:cNvSpPr>
          <p:nvPr>
            <p:ph type="ctrTitle"/>
          </p:nvPr>
        </p:nvSpPr>
        <p:spPr>
          <a:xfrm>
            <a:off x="685800" y="2130425"/>
            <a:ext cx="7772400" cy="1470025"/>
          </a:xfrm>
        </p:spPr>
        <p:txBody>
          <a:bodyPr/>
          <a:lstStyle>
            <a:lvl1pPr algn="ctr">
              <a:defRPr baseline="0">
                <a:latin typeface="ヒラギノ角ゴ Std W8" pitchFamily="34" charset="-128"/>
                <a:ea typeface="ヒラギノ角ゴ Std W8" pitchFamily="34" charset="-128"/>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baseline="0">
                <a:solidFill>
                  <a:schemeClr val="tx1">
                    <a:lumMod val="65000"/>
                    <a:lumOff val="35000"/>
                  </a:schemeClr>
                </a:solidFill>
                <a:latin typeface="ヒラギノ角ゴ Pro W6" pitchFamily="34" charset="-128"/>
                <a:ea typeface="ヒラギノ角ゴ Pro W6"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 3"/>
          <p:cNvSpPr>
            <a:spLocks noGrp="1"/>
          </p:cNvSpPr>
          <p:nvPr>
            <p:ph type="dt" sz="half" idx="10"/>
          </p:nvPr>
        </p:nvSpPr>
        <p:spPr/>
        <p:txBody>
          <a:bodyPr/>
          <a:lstStyle/>
          <a:p>
            <a:fld id="{E0497564-545D-47DA-AF1F-728E5E3B64B0}" type="datetime1">
              <a:rPr kumimoji="1" lang="ja-JP" altLang="en-US" smtClean="0"/>
              <a:pPr/>
              <a:t>2020/9/18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srcRect/>
          <a:stretch>
            <a:fillRect/>
          </a:stretch>
        </p:blipFill>
        <p:spPr bwMode="auto">
          <a:xfrm>
            <a:off x="485775" y="876284"/>
            <a:ext cx="8172450" cy="266700"/>
          </a:xfrm>
          <a:prstGeom prst="rect">
            <a:avLst/>
          </a:prstGeom>
          <a:noFill/>
          <a:ln w="9525">
            <a:noFill/>
            <a:miter lim="800000"/>
            <a:headEnd/>
            <a:tailEnd/>
          </a:ln>
          <a:effectLst/>
        </p:spPr>
      </p:pic>
      <p:sp>
        <p:nvSpPr>
          <p:cNvPr id="3" name="縦書きテキスト プレースホルダ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0B043F7-2DBC-46DD-85D1-CCB2FA0A2C48}" type="datetime1">
              <a:rPr kumimoji="1" lang="ja-JP" altLang="en-US" smtClean="0"/>
              <a:pPr/>
              <a:t>2020/9/18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BC5F85C-CA89-4DD9-8F34-0CEC0BCAD652}" type="slidenum">
              <a:rPr kumimoji="1" lang="ja-JP" altLang="en-US" smtClean="0"/>
              <a:pPr/>
              <a:t>‹#›</a:t>
            </a:fld>
            <a:endParaRPr kumimoji="1" lang="ja-JP" altLang="en-US"/>
          </a:p>
        </p:txBody>
      </p:sp>
      <p:cxnSp>
        <p:nvCxnSpPr>
          <p:cNvPr id="14" name="直線コネクタ 13"/>
          <p:cNvCxnSpPr/>
          <p:nvPr userDrawn="1"/>
        </p:nvCxnSpPr>
        <p:spPr>
          <a:xfrm>
            <a:off x="6500826" y="6427808"/>
            <a:ext cx="2214578" cy="1588"/>
          </a:xfrm>
          <a:prstGeom prst="line">
            <a:avLst/>
          </a:prstGeom>
          <a:ln w="38100" cap="rnd">
            <a:solidFill>
              <a:srgbClr val="FF3300"/>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6924114" y="490415"/>
            <a:ext cx="1714937" cy="525585"/>
          </a:xfrm>
          <a:prstGeom prst="rect">
            <a:avLst/>
          </a:prstGeom>
          <a:noFill/>
          <a:ln w="9525">
            <a:noFill/>
            <a:miter lim="800000"/>
            <a:headEnd/>
            <a:tailEnd/>
          </a:ln>
        </p:spPr>
      </p:pic>
      <p:sp>
        <p:nvSpPr>
          <p:cNvPr id="11" name="タイトル 1"/>
          <p:cNvSpPr>
            <a:spLocks noGrp="1"/>
          </p:cNvSpPr>
          <p:nvPr>
            <p:ph type="title"/>
          </p:nvPr>
        </p:nvSpPr>
        <p:spPr>
          <a:xfrm>
            <a:off x="457200" y="285728"/>
            <a:ext cx="8229600" cy="785818"/>
          </a:xfrm>
        </p:spPr>
        <p:txBody>
          <a:bodyPr/>
          <a:lstStyle>
            <a:lvl1pPr>
              <a:defRPr baseline="0">
                <a:latin typeface="ヒラギノ角ゴ Pro W6" pitchFamily="34" charset="-128"/>
              </a:defRPr>
            </a:lvl1pPr>
          </a:lstStyle>
          <a:p>
            <a:r>
              <a:rPr kumimoji="1" lang="ja-JP" altLang="en-US"/>
              <a:t>マスター タイトルの書式設定</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srcRect/>
          <a:stretch>
            <a:fillRect/>
          </a:stretch>
        </p:blipFill>
        <p:spPr bwMode="auto">
          <a:xfrm rot="5400000">
            <a:off x="4742223" y="3115902"/>
            <a:ext cx="5974951" cy="171728"/>
          </a:xfrm>
          <a:prstGeom prst="rect">
            <a:avLst/>
          </a:prstGeom>
          <a:noFill/>
          <a:ln w="9525">
            <a:noFill/>
            <a:miter lim="800000"/>
            <a:headEnd/>
            <a:tailEnd/>
          </a:ln>
          <a:effectLst/>
        </p:spPr>
      </p:pic>
      <p:sp>
        <p:nvSpPr>
          <p:cNvPr id="2" name="縦書きタイトル 1"/>
          <p:cNvSpPr>
            <a:spLocks noGrp="1"/>
          </p:cNvSpPr>
          <p:nvPr>
            <p:ph type="title" orient="vert"/>
          </p:nvPr>
        </p:nvSpPr>
        <p:spPr>
          <a:xfrm>
            <a:off x="7715272" y="857232"/>
            <a:ext cx="971528" cy="5268931"/>
          </a:xfrm>
        </p:spPr>
        <p:txBody>
          <a:bodyPr vert="eaVert"/>
          <a:lstStyle/>
          <a:p>
            <a:r>
              <a:rPr kumimoji="1" lang="ja-JP" altLang="en-US"/>
              <a:t>マスター タイトルの書式設定</a:t>
            </a:r>
            <a:endParaRPr kumimoji="1" lang="ja-JP" altLang="en-US" dirty="0"/>
          </a:p>
        </p:txBody>
      </p:sp>
      <p:sp>
        <p:nvSpPr>
          <p:cNvPr id="3" name="縦書きテキスト プレースホルダ 2"/>
          <p:cNvSpPr>
            <a:spLocks noGrp="1"/>
          </p:cNvSpPr>
          <p:nvPr>
            <p:ph type="body" orient="vert" idx="1"/>
          </p:nvPr>
        </p:nvSpPr>
        <p:spPr>
          <a:xfrm>
            <a:off x="457200" y="274638"/>
            <a:ext cx="7043758"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D401237-FDB4-4CC5-8283-F9BBF6F35D01}" type="datetime1">
              <a:rPr kumimoji="1" lang="ja-JP" altLang="en-US" smtClean="0"/>
              <a:pPr/>
              <a:t>2020/9/18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BC5F85C-CA89-4DD9-8F34-0CEC0BCAD652}" type="slidenum">
              <a:rPr kumimoji="1" lang="ja-JP" altLang="en-US" smtClean="0"/>
              <a:pPr/>
              <a:t>‹#›</a:t>
            </a:fld>
            <a:endParaRPr kumimoji="1" lang="ja-JP" altLang="en-US"/>
          </a:p>
        </p:txBody>
      </p:sp>
      <p:pic>
        <p:nvPicPr>
          <p:cNvPr id="11" name="Picture 3"/>
          <p:cNvPicPr>
            <a:picLocks noChangeAspect="1" noChangeArrowheads="1"/>
          </p:cNvPicPr>
          <p:nvPr/>
        </p:nvPicPr>
        <p:blipFill>
          <a:blip r:embed="rId3" cstate="print">
            <a:duotone>
              <a:schemeClr val="accent6">
                <a:shade val="45000"/>
                <a:satMod val="135000"/>
              </a:schemeClr>
              <a:prstClr val="white"/>
            </a:duotone>
            <a:lum bright="25000"/>
          </a:blip>
          <a:srcRect/>
          <a:stretch>
            <a:fillRect/>
          </a:stretch>
        </p:blipFill>
        <p:spPr bwMode="auto">
          <a:xfrm rot="21179699">
            <a:off x="7921182" y="242414"/>
            <a:ext cx="485793" cy="401618"/>
          </a:xfrm>
          <a:prstGeom prst="rect">
            <a:avLst/>
          </a:prstGeom>
          <a:noFill/>
          <a:ln w="9525">
            <a:noFill/>
            <a:miter lim="800000"/>
            <a:headEnd/>
            <a:tailEnd/>
          </a:ln>
          <a:effectLst/>
        </p:spPr>
      </p:pic>
      <p:cxnSp>
        <p:nvCxnSpPr>
          <p:cNvPr id="13" name="直線コネクタ 12"/>
          <p:cNvCxnSpPr/>
          <p:nvPr userDrawn="1"/>
        </p:nvCxnSpPr>
        <p:spPr>
          <a:xfrm>
            <a:off x="6500826" y="6427808"/>
            <a:ext cx="2214578" cy="1588"/>
          </a:xfrm>
          <a:prstGeom prst="line">
            <a:avLst/>
          </a:prstGeom>
          <a:ln w="38100" cap="rnd">
            <a:solidFill>
              <a:srgbClr val="FF33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485775" y="876284"/>
            <a:ext cx="8172450" cy="266700"/>
          </a:xfrm>
          <a:prstGeom prst="rect">
            <a:avLst/>
          </a:prstGeom>
          <a:noFill/>
          <a:ln w="9525">
            <a:noFill/>
            <a:miter lim="800000"/>
            <a:headEnd/>
            <a:tailEnd/>
          </a:ln>
          <a:effectLst/>
        </p:spPr>
      </p:pic>
      <p:sp>
        <p:nvSpPr>
          <p:cNvPr id="2" name="タイトル 1"/>
          <p:cNvSpPr>
            <a:spLocks noGrp="1"/>
          </p:cNvSpPr>
          <p:nvPr>
            <p:ph type="title"/>
          </p:nvPr>
        </p:nvSpPr>
        <p:spPr>
          <a:xfrm>
            <a:off x="457200" y="285728"/>
            <a:ext cx="8229600" cy="785818"/>
          </a:xfrm>
        </p:spPr>
        <p:txBody>
          <a:bodyPr/>
          <a:lstStyle>
            <a:lvl1pPr>
              <a:defRPr baseline="0">
                <a:latin typeface="ヒラギノ角ゴ Pro W6" pitchFamily="34" charset="-128"/>
              </a:defRPr>
            </a:lvl1pPr>
          </a:lstStyle>
          <a:p>
            <a:r>
              <a:rPr kumimoji="1" lang="ja-JP" altLang="en-US"/>
              <a:t>マスター タイトルの書式設定</a:t>
            </a:r>
          </a:p>
        </p:txBody>
      </p:sp>
      <p:sp>
        <p:nvSpPr>
          <p:cNvPr id="3" name="コンテンツ プレースホルダ 2"/>
          <p:cNvSpPr>
            <a:spLocks noGrp="1"/>
          </p:cNvSpPr>
          <p:nvPr>
            <p:ph idx="1"/>
          </p:nvPr>
        </p:nvSpPr>
        <p:spPr/>
        <p:txBody>
          <a:bodyPr/>
          <a:lstStyle>
            <a:lvl1pPr>
              <a:defRPr baseline="0">
                <a:latin typeface="ヒラギノ角ゴ Pro W6" pitchFamily="34" charset="-128"/>
              </a:defRPr>
            </a:lvl1pPr>
            <a:lvl2pPr>
              <a:buClr>
                <a:srgbClr val="92D050"/>
              </a:buClr>
              <a:buFont typeface="Wingdings" pitchFamily="2" charset="2"/>
              <a:buChar char="l"/>
              <a:defRPr baseline="0">
                <a:latin typeface="ヒラギノ角ゴ Pro W3" pitchFamily="34" charset="-128"/>
                <a:ea typeface="ヒラギノ角ゴ Pro W3" pitchFamily="34" charset="-128"/>
              </a:defRPr>
            </a:lvl2pPr>
            <a:lvl3pPr>
              <a:buClr>
                <a:schemeClr val="accent5">
                  <a:lumMod val="60000"/>
                  <a:lumOff val="40000"/>
                </a:schemeClr>
              </a:buClr>
              <a:buFont typeface="Wingdings" pitchFamily="2" charset="2"/>
              <a:buChar char="l"/>
              <a:defRPr baseline="0">
                <a:latin typeface="ヒラギノ角ゴ Pro W3" pitchFamily="34" charset="-128"/>
                <a:ea typeface="ヒラギノ角ゴ Pro W3" pitchFamily="34" charset="-128"/>
              </a:defRPr>
            </a:lvl3pPr>
            <a:lvl4pPr>
              <a:buClr>
                <a:schemeClr val="accent4">
                  <a:lumMod val="60000"/>
                  <a:lumOff val="40000"/>
                </a:schemeClr>
              </a:buClr>
              <a:buFont typeface="Wingdings" pitchFamily="2" charset="2"/>
              <a:buChar char="l"/>
              <a:defRPr baseline="0">
                <a:latin typeface="ヒラギノ角ゴ Pro W3" pitchFamily="34" charset="-128"/>
                <a:ea typeface="ヒラギノ角ゴ Pro W3" pitchFamily="34" charset="-128"/>
              </a:defRPr>
            </a:lvl4pPr>
            <a:lvl5pPr>
              <a:buClr>
                <a:schemeClr val="accent2">
                  <a:lumMod val="60000"/>
                  <a:lumOff val="40000"/>
                </a:schemeClr>
              </a:buClr>
              <a:buFont typeface="Wingdings" pitchFamily="2" charset="2"/>
              <a:buChar char="l"/>
              <a:defRPr baseline="0">
                <a:latin typeface="ヒラギノ角ゴ Pro W3" pitchFamily="34" charset="-128"/>
                <a:ea typeface="ヒラギノ角ゴ Pro W3"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日付プレースホルダ 3"/>
          <p:cNvSpPr>
            <a:spLocks noGrp="1"/>
          </p:cNvSpPr>
          <p:nvPr>
            <p:ph type="dt" sz="half" idx="10"/>
          </p:nvPr>
        </p:nvSpPr>
        <p:spPr/>
        <p:txBody>
          <a:bodyPr/>
          <a:lstStyle/>
          <a:p>
            <a:fld id="{4AECB162-70DB-47EE-A56B-8620DE9AEF3A}" type="datetime1">
              <a:rPr kumimoji="1" lang="ja-JP" altLang="en-US" smtClean="0"/>
              <a:pPr/>
              <a:t>2020/9/18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BC5F85C-CA89-4DD9-8F34-0CEC0BCAD652}" type="slidenum">
              <a:rPr kumimoji="1" lang="ja-JP" altLang="en-US" smtClean="0"/>
              <a:pPr/>
              <a:t>‹#›</a:t>
            </a:fld>
            <a:endParaRPr kumimoji="1" lang="ja-JP" altLang="en-US"/>
          </a:p>
        </p:txBody>
      </p:sp>
      <p:cxnSp>
        <p:nvCxnSpPr>
          <p:cNvPr id="13" name="直線コネクタ 12"/>
          <p:cNvCxnSpPr/>
          <p:nvPr userDrawn="1"/>
        </p:nvCxnSpPr>
        <p:spPr>
          <a:xfrm>
            <a:off x="6500826" y="6427808"/>
            <a:ext cx="2214578" cy="1588"/>
          </a:xfrm>
          <a:prstGeom prst="line">
            <a:avLst/>
          </a:prstGeom>
          <a:ln w="38100" cap="rnd">
            <a:solidFill>
              <a:srgbClr val="FF3300"/>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6924114" y="490415"/>
            <a:ext cx="1714937" cy="525585"/>
          </a:xfrm>
          <a:prstGeom prst="rect">
            <a:avLst/>
          </a:prstGeom>
          <a:noFill/>
          <a:ln w="9525">
            <a:noFill/>
            <a:miter lim="800000"/>
            <a:headEnd/>
            <a:tailEnd/>
          </a:ln>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7138154" y="6063052"/>
            <a:ext cx="1714937" cy="525585"/>
          </a:xfrm>
          <a:prstGeom prst="rect">
            <a:avLst/>
          </a:prstGeom>
          <a:noFill/>
          <a:ln w="9525">
            <a:noFill/>
            <a:miter lim="800000"/>
            <a:headEnd/>
            <a:tailEnd/>
          </a:ln>
        </p:spPr>
      </p:pic>
      <p:pic>
        <p:nvPicPr>
          <p:cNvPr id="10" name="Picture 2"/>
          <p:cNvPicPr>
            <a:picLocks noChangeAspect="1" noChangeArrowheads="1"/>
          </p:cNvPicPr>
          <p:nvPr userDrawn="1"/>
        </p:nvPicPr>
        <p:blipFill>
          <a:blip r:embed="rId3" cstate="print"/>
          <a:srcRect/>
          <a:stretch>
            <a:fillRect/>
          </a:stretch>
        </p:blipFill>
        <p:spPr bwMode="auto">
          <a:xfrm>
            <a:off x="485775" y="4019556"/>
            <a:ext cx="8172450" cy="266700"/>
          </a:xfrm>
          <a:prstGeom prst="rect">
            <a:avLst/>
          </a:prstGeom>
          <a:noFill/>
          <a:ln w="9525">
            <a:noFill/>
            <a:miter lim="800000"/>
            <a:headEnd/>
            <a:tailEnd/>
          </a:ln>
          <a:effectLst/>
        </p:spPr>
      </p:pic>
      <p:sp>
        <p:nvSpPr>
          <p:cNvPr id="2" name="タイトル 1"/>
          <p:cNvSpPr>
            <a:spLocks noGrp="1"/>
          </p:cNvSpPr>
          <p:nvPr>
            <p:ph type="title"/>
          </p:nvPr>
        </p:nvSpPr>
        <p:spPr>
          <a:xfrm>
            <a:off x="722313" y="2714620"/>
            <a:ext cx="7772400" cy="1362075"/>
          </a:xfrm>
        </p:spPr>
        <p:txBody>
          <a:bodyPr anchor="b" anchorCtr="0">
            <a:normAutofit/>
          </a:bodyPr>
          <a:lstStyle>
            <a:lvl1pPr algn="l">
              <a:defRPr sz="3200" b="0" cap="none" baseline="0">
                <a:latin typeface="ヒラギノ角ゴ Pro W6" pitchFamily="34" charset="-128"/>
              </a:defRPr>
            </a:lvl1pPr>
          </a:lstStyle>
          <a:p>
            <a:r>
              <a:rPr kumimoji="1" lang="ja-JP" altLang="en-US"/>
              <a:t>マスター タイトルの書式設定</a:t>
            </a:r>
            <a:endParaRPr kumimoji="1" lang="ja-JP" altLang="en-US" dirty="0"/>
          </a:p>
        </p:txBody>
      </p:sp>
      <p:sp>
        <p:nvSpPr>
          <p:cNvPr id="3" name="テキスト プレースホルダ 2"/>
          <p:cNvSpPr>
            <a:spLocks noGrp="1"/>
          </p:cNvSpPr>
          <p:nvPr>
            <p:ph type="body" idx="1"/>
          </p:nvPr>
        </p:nvSpPr>
        <p:spPr>
          <a:xfrm>
            <a:off x="722313" y="4357705"/>
            <a:ext cx="7772400" cy="1500187"/>
          </a:xfrm>
        </p:spPr>
        <p:txBody>
          <a:bodyPr anchor="t" anchorCtr="0">
            <a:normAutofit/>
          </a:bodyPr>
          <a:lstStyle>
            <a:lvl1pPr marL="0" indent="0">
              <a:buNone/>
              <a:defRPr sz="1600" baseline="0">
                <a:solidFill>
                  <a:schemeClr val="tx1">
                    <a:tint val="75000"/>
                  </a:schemeClr>
                </a:solidFill>
                <a:latin typeface="ヒラギノ角ゴ Pro W6" pitchFamily="34" charset="-12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p:txBody>
          <a:bodyPr/>
          <a:lstStyle/>
          <a:p>
            <a:fld id="{813AD00D-6D52-453B-A2DF-73A1ABCC7604}" type="datetime1">
              <a:rPr kumimoji="1" lang="ja-JP" altLang="en-US" smtClean="0"/>
              <a:pPr/>
              <a:t>2020/9/18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srcRect/>
          <a:stretch>
            <a:fillRect/>
          </a:stretch>
        </p:blipFill>
        <p:spPr bwMode="auto">
          <a:xfrm>
            <a:off x="485775" y="876284"/>
            <a:ext cx="8172450" cy="266700"/>
          </a:xfrm>
          <a:prstGeom prst="rect">
            <a:avLst/>
          </a:prstGeom>
          <a:noFill/>
          <a:ln w="9525">
            <a:noFill/>
            <a:miter lim="800000"/>
            <a:headEnd/>
            <a:tailEnd/>
          </a:ln>
          <a:effectLst/>
        </p:spPr>
      </p:pic>
      <p:sp>
        <p:nvSpPr>
          <p:cNvPr id="3" name="コンテンツ プレースホルダ 2"/>
          <p:cNvSpPr>
            <a:spLocks noGrp="1"/>
          </p:cNvSpPr>
          <p:nvPr>
            <p:ph sz="half" idx="1"/>
          </p:nvPr>
        </p:nvSpPr>
        <p:spPr>
          <a:xfrm>
            <a:off x="457200" y="1214422"/>
            <a:ext cx="4038600" cy="507209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214422"/>
            <a:ext cx="4038600" cy="507209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045C9784-1505-47F4-A9C0-5277CD476299}" type="datetime1">
              <a:rPr kumimoji="1" lang="ja-JP" altLang="en-US" smtClean="0"/>
              <a:pPr/>
              <a:t>2020/9/18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BC5F85C-CA89-4DD9-8F34-0CEC0BCAD652}" type="slidenum">
              <a:rPr kumimoji="1" lang="ja-JP" altLang="en-US" smtClean="0"/>
              <a:pPr/>
              <a:t>‹#›</a:t>
            </a:fld>
            <a:endParaRPr kumimoji="1" lang="ja-JP" altLang="en-US"/>
          </a:p>
        </p:txBody>
      </p:sp>
      <p:cxnSp>
        <p:nvCxnSpPr>
          <p:cNvPr id="15" name="直線コネクタ 14"/>
          <p:cNvCxnSpPr/>
          <p:nvPr userDrawn="1"/>
        </p:nvCxnSpPr>
        <p:spPr>
          <a:xfrm>
            <a:off x="6500826" y="6427808"/>
            <a:ext cx="2214578" cy="1588"/>
          </a:xfrm>
          <a:prstGeom prst="line">
            <a:avLst/>
          </a:prstGeom>
          <a:ln w="38100" cap="rnd">
            <a:solidFill>
              <a:srgbClr val="FF3300"/>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6924114" y="490415"/>
            <a:ext cx="1714937" cy="525585"/>
          </a:xfrm>
          <a:prstGeom prst="rect">
            <a:avLst/>
          </a:prstGeom>
          <a:noFill/>
          <a:ln w="9525">
            <a:noFill/>
            <a:miter lim="800000"/>
            <a:headEnd/>
            <a:tailEnd/>
          </a:ln>
        </p:spPr>
      </p:pic>
      <p:sp>
        <p:nvSpPr>
          <p:cNvPr id="12" name="タイトル 1"/>
          <p:cNvSpPr>
            <a:spLocks noGrp="1"/>
          </p:cNvSpPr>
          <p:nvPr>
            <p:ph type="title"/>
          </p:nvPr>
        </p:nvSpPr>
        <p:spPr>
          <a:xfrm>
            <a:off x="457200" y="285728"/>
            <a:ext cx="8229600" cy="785818"/>
          </a:xfrm>
        </p:spPr>
        <p:txBody>
          <a:bodyPr/>
          <a:lstStyle>
            <a:lvl1pPr>
              <a:defRPr baseline="0">
                <a:latin typeface="ヒラギノ角ゴ Pro W6" pitchFamily="34" charset="-128"/>
              </a:defRPr>
            </a:lvl1pPr>
          </a:lstStyle>
          <a:p>
            <a:r>
              <a:rPr kumimoji="1" lang="ja-JP" altLang="en-US"/>
              <a:t>マスター タイトルの書式設定</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pic>
        <p:nvPicPr>
          <p:cNvPr id="15" name="Picture 2"/>
          <p:cNvPicPr>
            <a:picLocks noChangeAspect="1" noChangeArrowheads="1"/>
          </p:cNvPicPr>
          <p:nvPr userDrawn="1"/>
        </p:nvPicPr>
        <p:blipFill>
          <a:blip r:embed="rId2" cstate="print"/>
          <a:srcRect/>
          <a:stretch>
            <a:fillRect/>
          </a:stretch>
        </p:blipFill>
        <p:spPr bwMode="auto">
          <a:xfrm>
            <a:off x="485775" y="876284"/>
            <a:ext cx="8172450" cy="266700"/>
          </a:xfrm>
          <a:prstGeom prst="rect">
            <a:avLst/>
          </a:prstGeom>
          <a:noFill/>
          <a:ln w="9525">
            <a:noFill/>
            <a:miter lim="800000"/>
            <a:headEnd/>
            <a:tailEnd/>
          </a:ln>
          <a:effectLst/>
        </p:spPr>
      </p:pic>
      <p:sp>
        <p:nvSpPr>
          <p:cNvPr id="3" name="テキスト プレースホルダ 2"/>
          <p:cNvSpPr>
            <a:spLocks noGrp="1"/>
          </p:cNvSpPr>
          <p:nvPr>
            <p:ph type="body" idx="1"/>
          </p:nvPr>
        </p:nvSpPr>
        <p:spPr>
          <a:xfrm>
            <a:off x="457200" y="1214422"/>
            <a:ext cx="4040188" cy="460387"/>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457200" y="1714488"/>
            <a:ext cx="4040188" cy="457203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214422"/>
            <a:ext cx="4041775" cy="460387"/>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4645025" y="1714488"/>
            <a:ext cx="4041775" cy="457203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9ABCD5B5-3AC2-4E50-BB5B-3A93F2376633}" type="datetime1">
              <a:rPr kumimoji="1" lang="ja-JP" altLang="en-US" smtClean="0"/>
              <a:pPr/>
              <a:t>2020/9/18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BC5F85C-CA89-4DD9-8F34-0CEC0BCAD652}" type="slidenum">
              <a:rPr kumimoji="1" lang="ja-JP" altLang="en-US" smtClean="0"/>
              <a:pPr/>
              <a:t>‹#›</a:t>
            </a:fld>
            <a:endParaRPr kumimoji="1" lang="ja-JP" altLang="en-US"/>
          </a:p>
        </p:txBody>
      </p:sp>
      <p:cxnSp>
        <p:nvCxnSpPr>
          <p:cNvPr id="17" name="直線コネクタ 16"/>
          <p:cNvCxnSpPr/>
          <p:nvPr userDrawn="1"/>
        </p:nvCxnSpPr>
        <p:spPr>
          <a:xfrm>
            <a:off x="6500826" y="6427808"/>
            <a:ext cx="2214578" cy="1588"/>
          </a:xfrm>
          <a:prstGeom prst="line">
            <a:avLst/>
          </a:prstGeom>
          <a:ln w="38100" cap="rnd">
            <a:solidFill>
              <a:srgbClr val="FF3300"/>
            </a:solidFill>
            <a:prstDash val="sysDot"/>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6924114" y="490415"/>
            <a:ext cx="1714937" cy="525585"/>
          </a:xfrm>
          <a:prstGeom prst="rect">
            <a:avLst/>
          </a:prstGeom>
          <a:noFill/>
          <a:ln w="9525">
            <a:noFill/>
            <a:miter lim="800000"/>
            <a:headEnd/>
            <a:tailEnd/>
          </a:ln>
        </p:spPr>
      </p:pic>
      <p:sp>
        <p:nvSpPr>
          <p:cNvPr id="14" name="タイトル 1"/>
          <p:cNvSpPr>
            <a:spLocks noGrp="1"/>
          </p:cNvSpPr>
          <p:nvPr>
            <p:ph type="title"/>
          </p:nvPr>
        </p:nvSpPr>
        <p:spPr>
          <a:xfrm>
            <a:off x="457200" y="285728"/>
            <a:ext cx="8229600" cy="785818"/>
          </a:xfrm>
        </p:spPr>
        <p:txBody>
          <a:bodyPr/>
          <a:lstStyle>
            <a:lvl1pPr>
              <a:defRPr baseline="0">
                <a:latin typeface="ヒラギノ角ゴ Pro W6" pitchFamily="34" charset="-128"/>
              </a:defRPr>
            </a:lvl1pPr>
          </a:lstStyle>
          <a:p>
            <a:r>
              <a:rPr kumimoji="1" lang="ja-JP" altLang="en-US"/>
              <a:t>マスター タイトルの書式設定</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485775" y="876284"/>
            <a:ext cx="8172450" cy="266700"/>
          </a:xfrm>
          <a:prstGeom prst="rect">
            <a:avLst/>
          </a:prstGeom>
          <a:noFill/>
          <a:ln w="9525">
            <a:noFill/>
            <a:miter lim="800000"/>
            <a:headEnd/>
            <a:tailEnd/>
          </a:ln>
          <a:effectLst/>
        </p:spPr>
      </p:pic>
      <p:sp>
        <p:nvSpPr>
          <p:cNvPr id="3" name="日付プレースホルダ 2"/>
          <p:cNvSpPr>
            <a:spLocks noGrp="1"/>
          </p:cNvSpPr>
          <p:nvPr>
            <p:ph type="dt" sz="half" idx="10"/>
          </p:nvPr>
        </p:nvSpPr>
        <p:spPr/>
        <p:txBody>
          <a:bodyPr/>
          <a:lstStyle/>
          <a:p>
            <a:fld id="{14678959-2F07-4133-ABBE-C02DE3C2C382}" type="datetime1">
              <a:rPr kumimoji="1" lang="ja-JP" altLang="en-US" smtClean="0"/>
              <a:pPr/>
              <a:t>2020/9/18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BC5F85C-CA89-4DD9-8F34-0CEC0BCAD652}" type="slidenum">
              <a:rPr kumimoji="1" lang="ja-JP" altLang="en-US" smtClean="0"/>
              <a:pPr/>
              <a:t>‹#›</a:t>
            </a:fld>
            <a:endParaRPr kumimoji="1" lang="ja-JP" altLang="en-US"/>
          </a:p>
        </p:txBody>
      </p:sp>
      <p:cxnSp>
        <p:nvCxnSpPr>
          <p:cNvPr id="13" name="直線コネクタ 12"/>
          <p:cNvCxnSpPr/>
          <p:nvPr userDrawn="1"/>
        </p:nvCxnSpPr>
        <p:spPr>
          <a:xfrm>
            <a:off x="6500826" y="6427808"/>
            <a:ext cx="2214578" cy="1588"/>
          </a:xfrm>
          <a:prstGeom prst="line">
            <a:avLst/>
          </a:prstGeom>
          <a:ln w="38100" cap="rnd">
            <a:solidFill>
              <a:srgbClr val="FF3300"/>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6924114" y="490415"/>
            <a:ext cx="1714937" cy="525585"/>
          </a:xfrm>
          <a:prstGeom prst="rect">
            <a:avLst/>
          </a:prstGeom>
          <a:noFill/>
          <a:ln w="9525">
            <a:noFill/>
            <a:miter lim="800000"/>
            <a:headEnd/>
            <a:tailEnd/>
          </a:ln>
        </p:spPr>
      </p:pic>
      <p:sp>
        <p:nvSpPr>
          <p:cNvPr id="10" name="タイトル 1"/>
          <p:cNvSpPr>
            <a:spLocks noGrp="1"/>
          </p:cNvSpPr>
          <p:nvPr>
            <p:ph type="title"/>
          </p:nvPr>
        </p:nvSpPr>
        <p:spPr>
          <a:xfrm>
            <a:off x="457200" y="285728"/>
            <a:ext cx="8229600" cy="785818"/>
          </a:xfrm>
        </p:spPr>
        <p:txBody>
          <a:bodyPr/>
          <a:lstStyle>
            <a:lvl1pPr>
              <a:defRPr baseline="0">
                <a:latin typeface="ヒラギノ角ゴ Pro W6" pitchFamily="34" charset="-128"/>
              </a:defRPr>
            </a:lvl1pPr>
          </a:lstStyle>
          <a:p>
            <a:r>
              <a:rPr kumimoji="1" lang="ja-JP" altLang="en-US"/>
              <a:t>マスター タイトルの書式設定</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1A2B432-2553-463A-8D89-13CE6AB5AACE}" type="datetime1">
              <a:rPr kumimoji="1" lang="ja-JP" altLang="en-US" smtClean="0"/>
              <a:pPr/>
              <a:t>2020/9/18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BC5F85C-CA89-4DD9-8F34-0CEC0BCAD652}" type="slidenum">
              <a:rPr kumimoji="1" lang="ja-JP" altLang="en-US" smtClean="0"/>
              <a:pPr/>
              <a:t>‹#›</a:t>
            </a:fld>
            <a:endParaRPr kumimoji="1" lang="ja-JP"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A3349FC6-A7FC-4208-BDE4-539478B02871}" type="datetime1">
              <a:rPr kumimoji="1" lang="ja-JP" altLang="en-US" smtClean="0"/>
              <a:pPr/>
              <a:t>2020/9/18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BC5F85C-CA89-4DD9-8F34-0CEC0BCAD652}" type="slidenum">
              <a:rPr kumimoji="1" lang="ja-JP" altLang="en-US" smtClean="0"/>
              <a:pPr/>
              <a:t>‹#›</a:t>
            </a:fld>
            <a:endParaRPr kumimoji="1" lang="ja-JP"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FE465C87-8D78-4A80-A801-F439B42CBE37}" type="datetime1">
              <a:rPr kumimoji="1" lang="ja-JP" altLang="en-US" smtClean="0"/>
              <a:pPr/>
              <a:t>2020/9/18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BC5F85C-CA89-4DD9-8F34-0CEC0BCAD652}" type="slidenum">
              <a:rPr kumimoji="1" lang="ja-JP" altLang="en-US" smtClean="0"/>
              <a:pPr/>
              <a:t>‹#›</a:t>
            </a:fld>
            <a:endParaRPr kumimoji="1" lang="ja-JP"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346076"/>
            <a:ext cx="8229600" cy="72547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214422"/>
            <a:ext cx="8229600" cy="5072098"/>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2"/>
          </p:nvPr>
        </p:nvSpPr>
        <p:spPr>
          <a:xfrm>
            <a:off x="457200" y="6429396"/>
            <a:ext cx="2133600" cy="292079"/>
          </a:xfrm>
          <a:prstGeom prst="rect">
            <a:avLst/>
          </a:prstGeom>
        </p:spPr>
        <p:txBody>
          <a:bodyPr vert="horz" lIns="91440" tIns="45720" rIns="91440" bIns="45720" rtlCol="0" anchor="ctr"/>
          <a:lstStyle>
            <a:lvl1pPr algn="l">
              <a:defRPr sz="1200">
                <a:solidFill>
                  <a:schemeClr val="tx1">
                    <a:tint val="75000"/>
                  </a:schemeClr>
                </a:solidFill>
                <a:latin typeface="ヒラギノ角ゴ Pro W3" pitchFamily="34" charset="-128"/>
                <a:ea typeface="ヒラギノ角ゴ Pro W3" pitchFamily="34" charset="-128"/>
              </a:defRPr>
            </a:lvl1pPr>
          </a:lstStyle>
          <a:p>
            <a:fld id="{03F57495-94D0-4CF0-A289-948D441A42D6}" type="datetime1">
              <a:rPr lang="ja-JP" altLang="en-US" smtClean="0"/>
              <a:pPr/>
              <a:t>2020/9/18</a:t>
            </a:fld>
            <a:endParaRPr lang="ja-JP" altLang="en-US"/>
          </a:p>
        </p:txBody>
      </p:sp>
      <p:sp>
        <p:nvSpPr>
          <p:cNvPr id="5" name="フッター プレースホルダ 4"/>
          <p:cNvSpPr>
            <a:spLocks noGrp="1"/>
          </p:cNvSpPr>
          <p:nvPr>
            <p:ph type="ftr" sz="quarter" idx="3"/>
          </p:nvPr>
        </p:nvSpPr>
        <p:spPr>
          <a:xfrm>
            <a:off x="3124200" y="6429396"/>
            <a:ext cx="2895600" cy="292079"/>
          </a:xfrm>
          <a:prstGeom prst="rect">
            <a:avLst/>
          </a:prstGeom>
        </p:spPr>
        <p:txBody>
          <a:bodyPr vert="horz" lIns="91440" tIns="45720" rIns="91440" bIns="45720" rtlCol="0" anchor="ctr"/>
          <a:lstStyle>
            <a:lvl1pPr algn="ctr">
              <a:defRPr sz="1200">
                <a:solidFill>
                  <a:schemeClr val="tx1">
                    <a:tint val="75000"/>
                  </a:schemeClr>
                </a:solidFill>
                <a:latin typeface="ヒラギノ角ゴ Pro W3" pitchFamily="34" charset="-128"/>
                <a:ea typeface="ヒラギノ角ゴ Pro W3" pitchFamily="34" charset="-128"/>
              </a:defRPr>
            </a:lvl1pPr>
          </a:lstStyle>
          <a:p>
            <a:endParaRPr lang="ja-JP" altLang="en-US"/>
          </a:p>
        </p:txBody>
      </p:sp>
      <p:sp>
        <p:nvSpPr>
          <p:cNvPr id="6" name="スライド番号プレースホルダ 5"/>
          <p:cNvSpPr>
            <a:spLocks noGrp="1"/>
          </p:cNvSpPr>
          <p:nvPr>
            <p:ph type="sldNum" sz="quarter" idx="4"/>
          </p:nvPr>
        </p:nvSpPr>
        <p:spPr>
          <a:xfrm>
            <a:off x="6553200" y="6429396"/>
            <a:ext cx="2133600" cy="292079"/>
          </a:xfrm>
          <a:prstGeom prst="rect">
            <a:avLst/>
          </a:prstGeom>
        </p:spPr>
        <p:txBody>
          <a:bodyPr vert="horz" lIns="91440" tIns="45720" rIns="91440" bIns="45720" rtlCol="0" anchor="ctr"/>
          <a:lstStyle>
            <a:lvl1pPr algn="r">
              <a:defRPr sz="1600">
                <a:solidFill>
                  <a:schemeClr val="tx1"/>
                </a:solidFill>
                <a:latin typeface="ヒラギノ角ゴ Pro W3" pitchFamily="34" charset="-128"/>
                <a:ea typeface="ヒラギノ角ゴ Pro W3" pitchFamily="34" charset="-128"/>
              </a:defRPr>
            </a:lvl1pPr>
          </a:lstStyle>
          <a:p>
            <a:fld id="{3BC5F85C-CA89-4DD9-8F34-0CEC0BCAD652}"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hdr="0" ftr="0" dt="0"/>
  <p:txStyles>
    <p:titleStyle>
      <a:lvl1pPr algn="l" defTabSz="914400" rtl="0" eaLnBrk="1" latinLnBrk="0" hangingPunct="1">
        <a:lnSpc>
          <a:spcPct val="120000"/>
        </a:lnSpc>
        <a:spcBef>
          <a:spcPct val="0"/>
        </a:spcBef>
        <a:buNone/>
        <a:defRPr kumimoji="1" sz="2800" kern="1200" spc="120" baseline="0">
          <a:solidFill>
            <a:srgbClr val="FF0000"/>
          </a:solidFill>
          <a:latin typeface="ヒラギノ角ゴ Pro W6" pitchFamily="34" charset="-128"/>
          <a:ea typeface="ヒラギノ角ゴ Pro W6" pitchFamily="34" charset="-128"/>
          <a:cs typeface="+mj-cs"/>
        </a:defRPr>
      </a:lvl1pPr>
    </p:titleStyle>
    <p:bodyStyle>
      <a:lvl1pPr marL="342900" indent="-342900" algn="l" defTabSz="914400" rtl="0" eaLnBrk="1" latinLnBrk="0" hangingPunct="1">
        <a:lnSpc>
          <a:spcPct val="120000"/>
        </a:lnSpc>
        <a:spcBef>
          <a:spcPct val="20000"/>
        </a:spcBef>
        <a:buClr>
          <a:srgbClr val="FF3300"/>
        </a:buClr>
        <a:buFont typeface="Wingdings" pitchFamily="2" charset="2"/>
        <a:buChar char="l"/>
        <a:defRPr kumimoji="1" sz="2000" kern="1200" spc="120" baseline="0">
          <a:solidFill>
            <a:srgbClr val="003300"/>
          </a:solidFill>
          <a:latin typeface="ヒラギノ角ゴ Pro W6" pitchFamily="34" charset="-128"/>
          <a:ea typeface="ヒラギノ角ゴ Pro W6" pitchFamily="34" charset="-128"/>
          <a:cs typeface="+mn-cs"/>
        </a:defRPr>
      </a:lvl1pPr>
      <a:lvl2pPr marL="742950" indent="-285750" algn="l" defTabSz="914400" rtl="0" eaLnBrk="1" latinLnBrk="0" hangingPunct="1">
        <a:lnSpc>
          <a:spcPct val="120000"/>
        </a:lnSpc>
        <a:spcBef>
          <a:spcPct val="20000"/>
        </a:spcBef>
        <a:buClr>
          <a:srgbClr val="92D050"/>
        </a:buClr>
        <a:buFont typeface="Wingdings" pitchFamily="2" charset="2"/>
        <a:buChar char="l"/>
        <a:defRPr kumimoji="1" sz="1800" kern="1200" spc="120" baseline="0">
          <a:solidFill>
            <a:schemeClr val="tx1"/>
          </a:solidFill>
          <a:latin typeface="ヒラギノ角ゴ Pro W3" pitchFamily="34" charset="-128"/>
          <a:ea typeface="ヒラギノ角ゴ Pro W3" pitchFamily="34" charset="-128"/>
          <a:cs typeface="+mn-cs"/>
        </a:defRPr>
      </a:lvl2pPr>
      <a:lvl3pPr marL="1143000" indent="-228600" algn="l" defTabSz="914400" rtl="0" eaLnBrk="1" latinLnBrk="0" hangingPunct="1">
        <a:lnSpc>
          <a:spcPct val="120000"/>
        </a:lnSpc>
        <a:spcBef>
          <a:spcPct val="20000"/>
        </a:spcBef>
        <a:buClr>
          <a:schemeClr val="accent5">
            <a:lumMod val="60000"/>
            <a:lumOff val="40000"/>
          </a:schemeClr>
        </a:buClr>
        <a:buFont typeface="Wingdings" pitchFamily="2" charset="2"/>
        <a:buChar char="l"/>
        <a:defRPr kumimoji="1" sz="1600" kern="1200" spc="120" baseline="0">
          <a:solidFill>
            <a:schemeClr val="tx1"/>
          </a:solidFill>
          <a:latin typeface="ヒラギノ角ゴ Pro W3" pitchFamily="34" charset="-128"/>
          <a:ea typeface="ヒラギノ角ゴ Pro W3" pitchFamily="34" charset="-128"/>
          <a:cs typeface="+mn-cs"/>
        </a:defRPr>
      </a:lvl3pPr>
      <a:lvl4pPr marL="1600200" indent="-228600" algn="l" defTabSz="914400" rtl="0" eaLnBrk="1" latinLnBrk="0" hangingPunct="1">
        <a:lnSpc>
          <a:spcPct val="120000"/>
        </a:lnSpc>
        <a:spcBef>
          <a:spcPct val="20000"/>
        </a:spcBef>
        <a:buClr>
          <a:schemeClr val="accent4">
            <a:lumMod val="60000"/>
            <a:lumOff val="40000"/>
          </a:schemeClr>
        </a:buClr>
        <a:buFont typeface="Wingdings" pitchFamily="2" charset="2"/>
        <a:buChar char="l"/>
        <a:defRPr kumimoji="1" sz="1400" kern="1200" spc="120" baseline="0">
          <a:solidFill>
            <a:schemeClr val="tx1"/>
          </a:solidFill>
          <a:latin typeface="ヒラギノ角ゴ Pro W3" pitchFamily="34" charset="-128"/>
          <a:ea typeface="ヒラギノ角ゴ Pro W3" pitchFamily="34" charset="-128"/>
          <a:cs typeface="+mn-cs"/>
        </a:defRPr>
      </a:lvl4pPr>
      <a:lvl5pPr marL="2057400" indent="-228600" algn="l" defTabSz="914400" rtl="0" eaLnBrk="1" latinLnBrk="0" hangingPunct="1">
        <a:lnSpc>
          <a:spcPct val="120000"/>
        </a:lnSpc>
        <a:spcBef>
          <a:spcPct val="20000"/>
        </a:spcBef>
        <a:buClr>
          <a:schemeClr val="accent2">
            <a:lumMod val="60000"/>
            <a:lumOff val="40000"/>
          </a:schemeClr>
        </a:buClr>
        <a:buFont typeface="Wingdings" pitchFamily="2" charset="2"/>
        <a:buChar char="l"/>
        <a:defRPr kumimoji="1" sz="1400" kern="1200" spc="120" baseline="0">
          <a:solidFill>
            <a:schemeClr val="tx1"/>
          </a:solidFill>
          <a:latin typeface="ヒラギノ角ゴ Pro W3" pitchFamily="34" charset="-128"/>
          <a:ea typeface="ヒラギノ角ゴ Pro W3" pitchFamily="34"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tsumikiseisaku.com/safetyv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294967295"/>
          </p:nvPr>
        </p:nvSpPr>
        <p:spPr>
          <a:xfrm>
            <a:off x="7010400" y="6429375"/>
            <a:ext cx="2133600" cy="292100"/>
          </a:xfrm>
        </p:spPr>
        <p:txBody>
          <a:bodyPr/>
          <a:lstStyle/>
          <a:p>
            <a:fld id="{3BC5F85C-CA89-4DD9-8F34-0CEC0BCAD652}" type="slidenum">
              <a:rPr kumimoji="1" lang="ja-JP" altLang="en-US" smtClean="0"/>
              <a:pPr/>
              <a:t>1</a:t>
            </a:fld>
            <a:endParaRPr kumimoji="1" lang="ja-JP" altLang="en-US"/>
          </a:p>
        </p:txBody>
      </p:sp>
      <p:sp>
        <p:nvSpPr>
          <p:cNvPr id="2" name="タイトル 1"/>
          <p:cNvSpPr>
            <a:spLocks noGrp="1"/>
          </p:cNvSpPr>
          <p:nvPr>
            <p:ph type="ctrTitle"/>
          </p:nvPr>
        </p:nvSpPr>
        <p:spPr>
          <a:xfrm>
            <a:off x="611560" y="2236787"/>
            <a:ext cx="8134672" cy="1470025"/>
          </a:xfrm>
        </p:spPr>
        <p:txBody>
          <a:bodyPr>
            <a:normAutofit/>
          </a:bodyPr>
          <a:lstStyle/>
          <a:p>
            <a:r>
              <a:rPr lang="ja-JP" altLang="en-US" b="1"/>
              <a:t>視触覚干渉効果による身体所有感の客観的評価</a:t>
            </a:r>
            <a:endParaRPr kumimoji="1" lang="ja-JP" altLang="en-US" sz="4000" dirty="0"/>
          </a:p>
        </p:txBody>
      </p:sp>
      <p:sp>
        <p:nvSpPr>
          <p:cNvPr id="3" name="サブタイトル 2"/>
          <p:cNvSpPr>
            <a:spLocks noGrp="1"/>
          </p:cNvSpPr>
          <p:nvPr>
            <p:ph type="subTitle" idx="1"/>
          </p:nvPr>
        </p:nvSpPr>
        <p:spPr/>
        <p:txBody>
          <a:bodyPr/>
          <a:lstStyle/>
          <a:p>
            <a:r>
              <a:rPr lang="ja-JP" altLang="en-US"/>
              <a:t>東京工業大学</a:t>
            </a:r>
            <a:r>
              <a:rPr kumimoji="1" lang="en-US" altLang="ja-JP" dirty="0"/>
              <a:t> </a:t>
            </a:r>
            <a:r>
              <a:rPr lang="ja-JP" altLang="en-US"/>
              <a:t>高祖信宏　三武裕玄　長谷川晶一</a:t>
            </a:r>
            <a:endParaRPr kumimoji="1" lang="en-US" altLang="ja-JP" dirty="0"/>
          </a:p>
        </p:txBody>
      </p:sp>
    </p:spTree>
    <p:extLst>
      <p:ext uri="{BB962C8B-B14F-4D97-AF65-F5344CB8AC3E}">
        <p14:creationId xmlns:p14="http://schemas.microsoft.com/office/powerpoint/2010/main" val="322995150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294967295"/>
          </p:nvPr>
        </p:nvSpPr>
        <p:spPr>
          <a:xfrm>
            <a:off x="7010400" y="6429375"/>
            <a:ext cx="2133600" cy="292100"/>
          </a:xfrm>
        </p:spPr>
        <p:txBody>
          <a:bodyPr/>
          <a:lstStyle/>
          <a:p>
            <a:fld id="{3BC5F85C-CA89-4DD9-8F34-0CEC0BCAD652}" type="slidenum">
              <a:rPr kumimoji="1" lang="ja-JP" altLang="en-US" smtClean="0"/>
              <a:pPr/>
              <a:t>10</a:t>
            </a:fld>
            <a:endParaRPr kumimoji="1" lang="ja-JP" altLang="en-US"/>
          </a:p>
        </p:txBody>
      </p:sp>
      <p:sp>
        <p:nvSpPr>
          <p:cNvPr id="2" name="タイトル 1"/>
          <p:cNvSpPr>
            <a:spLocks noGrp="1"/>
          </p:cNvSpPr>
          <p:nvPr>
            <p:ph type="ctrTitle"/>
          </p:nvPr>
        </p:nvSpPr>
        <p:spPr>
          <a:xfrm>
            <a:off x="611560" y="2236787"/>
            <a:ext cx="8134672" cy="1470025"/>
          </a:xfrm>
        </p:spPr>
        <p:txBody>
          <a:bodyPr>
            <a:normAutofit/>
          </a:bodyPr>
          <a:lstStyle/>
          <a:p>
            <a:r>
              <a:rPr lang="ja-JP" altLang="en-US" sz="3200">
                <a:latin typeface="Hiragino Kaku Gothic Pro W3" panose="020B0300000000000000" pitchFamily="34" charset="-128"/>
                <a:ea typeface="Hiragino Kaku Gothic Pro W3" panose="020B0300000000000000" pitchFamily="34" charset="-128"/>
              </a:rPr>
              <a:t>ご静聴ありがとうございました</a:t>
            </a:r>
            <a:endParaRPr kumimoji="1" lang="ja-JP" altLang="en-US" sz="3200" dirty="0">
              <a:latin typeface="Hiragino Kaku Gothic Pro W3" panose="020B0300000000000000" pitchFamily="34" charset="-128"/>
              <a:ea typeface="Hiragino Kaku Gothic Pro W3" panose="020B0300000000000000" pitchFamily="34" charset="-128"/>
            </a:endParaRPr>
          </a:p>
        </p:txBody>
      </p:sp>
    </p:spTree>
    <p:extLst>
      <p:ext uri="{BB962C8B-B14F-4D97-AF65-F5344CB8AC3E}">
        <p14:creationId xmlns:p14="http://schemas.microsoft.com/office/powerpoint/2010/main" val="357211163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74AC54-82FA-CD4E-9F12-C45EF48E1D64}"/>
              </a:ext>
            </a:extLst>
          </p:cNvPr>
          <p:cNvSpPr>
            <a:spLocks noGrp="1"/>
          </p:cNvSpPr>
          <p:nvPr>
            <p:ph type="title"/>
          </p:nvPr>
        </p:nvSpPr>
        <p:spPr/>
        <p:txBody>
          <a:bodyPr/>
          <a:lstStyle/>
          <a:p>
            <a:r>
              <a:rPr lang="ja-JP" altLang="en-US" b="1"/>
              <a:t>研究背景</a:t>
            </a:r>
            <a:endParaRPr kumimoji="1" lang="ja-JP" altLang="en-US"/>
          </a:p>
        </p:txBody>
      </p:sp>
      <p:sp>
        <p:nvSpPr>
          <p:cNvPr id="4" name="スライド番号プレースホルダー 3">
            <a:extLst>
              <a:ext uri="{FF2B5EF4-FFF2-40B4-BE49-F238E27FC236}">
                <a16:creationId xmlns:a16="http://schemas.microsoft.com/office/drawing/2014/main" id="{8E6F12BB-185F-1841-B1AE-928CD2C9D069}"/>
              </a:ext>
            </a:extLst>
          </p:cNvPr>
          <p:cNvSpPr>
            <a:spLocks noGrp="1"/>
          </p:cNvSpPr>
          <p:nvPr>
            <p:ph type="sldNum" sz="quarter" idx="12"/>
          </p:nvPr>
        </p:nvSpPr>
        <p:spPr/>
        <p:txBody>
          <a:bodyPr/>
          <a:lstStyle/>
          <a:p>
            <a:fld id="{3BC5F85C-CA89-4DD9-8F34-0CEC0BCAD652}" type="slidenum">
              <a:rPr kumimoji="1" lang="ja-JP" altLang="en-US" smtClean="0"/>
              <a:pPr/>
              <a:t>2</a:t>
            </a:fld>
            <a:endParaRPr kumimoji="1" lang="ja-JP" altLang="en-US"/>
          </a:p>
        </p:txBody>
      </p:sp>
      <p:sp>
        <p:nvSpPr>
          <p:cNvPr id="17" name="テキスト ボックス 16">
            <a:extLst>
              <a:ext uri="{FF2B5EF4-FFF2-40B4-BE49-F238E27FC236}">
                <a16:creationId xmlns:a16="http://schemas.microsoft.com/office/drawing/2014/main" id="{64D8DCAD-4F50-8045-9977-34430783CCDA}"/>
              </a:ext>
            </a:extLst>
          </p:cNvPr>
          <p:cNvSpPr txBox="1"/>
          <p:nvPr/>
        </p:nvSpPr>
        <p:spPr>
          <a:xfrm>
            <a:off x="4506805" y="1900803"/>
            <a:ext cx="4210012" cy="1015663"/>
          </a:xfrm>
          <a:prstGeom prst="rect">
            <a:avLst/>
          </a:prstGeom>
          <a:noFill/>
        </p:spPr>
        <p:txBody>
          <a:bodyPr wrap="square" rtlCol="0">
            <a:spAutoFit/>
          </a:bodyPr>
          <a:lstStyle/>
          <a:p>
            <a:r>
              <a:rPr kumimoji="1" lang="en-US" altLang="ja-JP" sz="2000" dirty="0">
                <a:solidFill>
                  <a:srgbClr val="003300"/>
                </a:solidFill>
              </a:rPr>
              <a:t>VR</a:t>
            </a:r>
            <a:r>
              <a:rPr kumimoji="1" lang="ja-JP" altLang="en-US" sz="2000">
                <a:solidFill>
                  <a:srgbClr val="003300"/>
                </a:solidFill>
              </a:rPr>
              <a:t>システムの評価手法</a:t>
            </a:r>
            <a:endParaRPr kumimoji="1" lang="en-US" altLang="ja-JP" sz="2000" dirty="0">
              <a:solidFill>
                <a:srgbClr val="003300"/>
              </a:solidFill>
            </a:endParaRPr>
          </a:p>
          <a:p>
            <a:pPr marL="342900" indent="-342900">
              <a:buClr>
                <a:srgbClr val="FF0000"/>
              </a:buClr>
              <a:buFont typeface="Wingdings" pitchFamily="2" charset="2"/>
              <a:buChar char="l"/>
            </a:pPr>
            <a:r>
              <a:rPr kumimoji="1" lang="ja-JP" altLang="en-US" sz="2000">
                <a:solidFill>
                  <a:srgbClr val="003300"/>
                </a:solidFill>
              </a:rPr>
              <a:t>アンケートを用いて、アバターとの一体感・身体所有感を調査</a:t>
            </a:r>
            <a:endParaRPr kumimoji="1" lang="en-US" altLang="ja-JP" sz="2000" dirty="0">
              <a:solidFill>
                <a:srgbClr val="003300"/>
              </a:solidFill>
            </a:endParaRPr>
          </a:p>
        </p:txBody>
      </p:sp>
      <p:pic>
        <p:nvPicPr>
          <p:cNvPr id="18" name="図 17" descr="屋内, テーブル, イエロー, 食品 が含まれている画像&#10;&#10;自動的に生成された説明">
            <a:extLst>
              <a:ext uri="{FF2B5EF4-FFF2-40B4-BE49-F238E27FC236}">
                <a16:creationId xmlns:a16="http://schemas.microsoft.com/office/drawing/2014/main" id="{09659ABA-ECAD-3246-B98E-36CD5FF13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664" y="1869453"/>
            <a:ext cx="4091796" cy="2999707"/>
          </a:xfrm>
          <a:prstGeom prst="rect">
            <a:avLst/>
          </a:prstGeom>
        </p:spPr>
      </p:pic>
      <p:sp>
        <p:nvSpPr>
          <p:cNvPr id="19" name="上矢印 18">
            <a:extLst>
              <a:ext uri="{FF2B5EF4-FFF2-40B4-BE49-F238E27FC236}">
                <a16:creationId xmlns:a16="http://schemas.microsoft.com/office/drawing/2014/main" id="{0F1FDF0A-7C7E-6041-A2C6-C63D14765297}"/>
              </a:ext>
            </a:extLst>
          </p:cNvPr>
          <p:cNvSpPr/>
          <p:nvPr/>
        </p:nvSpPr>
        <p:spPr>
          <a:xfrm>
            <a:off x="5508104" y="3120959"/>
            <a:ext cx="541867" cy="660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8D154261-3240-3543-A0A9-B6261F1FD7E0}"/>
              </a:ext>
            </a:extLst>
          </p:cNvPr>
          <p:cNvSpPr txBox="1"/>
          <p:nvPr/>
        </p:nvSpPr>
        <p:spPr>
          <a:xfrm>
            <a:off x="195664" y="4959181"/>
            <a:ext cx="3026791" cy="707886"/>
          </a:xfrm>
          <a:prstGeom prst="rect">
            <a:avLst/>
          </a:prstGeom>
          <a:noFill/>
        </p:spPr>
        <p:txBody>
          <a:bodyPr wrap="none" rtlCol="0">
            <a:spAutoFit/>
          </a:bodyPr>
          <a:lstStyle/>
          <a:p>
            <a:r>
              <a:rPr lang="en-US" altLang="ja-JP" sz="1100" dirty="0"/>
              <a:t>[1]</a:t>
            </a:r>
            <a:r>
              <a:rPr lang="ja-JP" altLang="en-US" sz="1100"/>
              <a:t>株式会社  積木製作</a:t>
            </a:r>
            <a:r>
              <a:rPr lang="en-US" altLang="ja-JP" sz="1100" dirty="0"/>
              <a:t>:</a:t>
            </a:r>
            <a:r>
              <a:rPr lang="ja-JP" altLang="en-US" sz="1100"/>
              <a:t>安全体感</a:t>
            </a:r>
            <a:r>
              <a:rPr lang="en-US" altLang="ja-JP" sz="1100" dirty="0"/>
              <a:t>VR</a:t>
            </a:r>
            <a:r>
              <a:rPr lang="ja-JP" altLang="en-US" sz="1100"/>
              <a:t>トレーニング</a:t>
            </a:r>
            <a:endParaRPr lang="en-US" altLang="ja-JP" sz="1100" dirty="0"/>
          </a:p>
          <a:p>
            <a:r>
              <a:rPr lang="en-US" altLang="ja-JP" sz="1100" dirty="0">
                <a:hlinkClick r:id="rId4"/>
              </a:rPr>
              <a:t>http://tsumikiseisaku.com/safetyvr/</a:t>
            </a:r>
            <a:endParaRPr lang="en-US" altLang="ja-JP" sz="1100" dirty="0"/>
          </a:p>
          <a:p>
            <a:endParaRPr kumimoji="1" lang="ja-JP" altLang="en-US"/>
          </a:p>
        </p:txBody>
      </p:sp>
      <p:sp>
        <p:nvSpPr>
          <p:cNvPr id="21" name="テキスト ボックス 20">
            <a:extLst>
              <a:ext uri="{FF2B5EF4-FFF2-40B4-BE49-F238E27FC236}">
                <a16:creationId xmlns:a16="http://schemas.microsoft.com/office/drawing/2014/main" id="{8B496C41-276B-6F48-8EF2-A12B330DE5EB}"/>
              </a:ext>
            </a:extLst>
          </p:cNvPr>
          <p:cNvSpPr txBox="1"/>
          <p:nvPr/>
        </p:nvSpPr>
        <p:spPr>
          <a:xfrm>
            <a:off x="4572000" y="3906333"/>
            <a:ext cx="3695075" cy="646331"/>
          </a:xfrm>
          <a:prstGeom prst="rect">
            <a:avLst/>
          </a:prstGeom>
          <a:noFill/>
        </p:spPr>
        <p:txBody>
          <a:bodyPr wrap="square" rtlCol="0">
            <a:spAutoFit/>
          </a:bodyPr>
          <a:lstStyle/>
          <a:p>
            <a:r>
              <a:rPr lang="ja-JP" altLang="en-US">
                <a:solidFill>
                  <a:srgbClr val="003300"/>
                </a:solidFill>
              </a:rPr>
              <a:t>主観の影響が強く、客観的な評価に適しているとは言い難い</a:t>
            </a:r>
          </a:p>
        </p:txBody>
      </p:sp>
      <p:sp>
        <p:nvSpPr>
          <p:cNvPr id="22" name="テキスト ボックス 21">
            <a:extLst>
              <a:ext uri="{FF2B5EF4-FFF2-40B4-BE49-F238E27FC236}">
                <a16:creationId xmlns:a16="http://schemas.microsoft.com/office/drawing/2014/main" id="{CDADCE00-11B6-0F4C-89E1-5C5C355DB6C3}"/>
              </a:ext>
            </a:extLst>
          </p:cNvPr>
          <p:cNvSpPr txBox="1"/>
          <p:nvPr/>
        </p:nvSpPr>
        <p:spPr>
          <a:xfrm>
            <a:off x="4134914" y="5119109"/>
            <a:ext cx="4649030" cy="461665"/>
          </a:xfrm>
          <a:prstGeom prst="rect">
            <a:avLst/>
          </a:prstGeom>
          <a:noFill/>
        </p:spPr>
        <p:txBody>
          <a:bodyPr wrap="none" rtlCol="0">
            <a:spAutoFit/>
          </a:bodyPr>
          <a:lstStyle/>
          <a:p>
            <a:r>
              <a:rPr lang="ja-JP" altLang="en-US" sz="2400" b="1">
                <a:solidFill>
                  <a:srgbClr val="FF0000"/>
                </a:solidFill>
              </a:rPr>
              <a:t>身体所有感を客観的に評価したい</a:t>
            </a:r>
          </a:p>
        </p:txBody>
      </p:sp>
    </p:spTree>
    <p:extLst>
      <p:ext uri="{BB962C8B-B14F-4D97-AF65-F5344CB8AC3E}">
        <p14:creationId xmlns:p14="http://schemas.microsoft.com/office/powerpoint/2010/main" val="38655055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2A4F2A-6FC7-F74F-9DDA-71DDE006EB65}"/>
              </a:ext>
            </a:extLst>
          </p:cNvPr>
          <p:cNvSpPr>
            <a:spLocks noGrp="1"/>
          </p:cNvSpPr>
          <p:nvPr>
            <p:ph type="title"/>
          </p:nvPr>
        </p:nvSpPr>
        <p:spPr/>
        <p:txBody>
          <a:bodyPr>
            <a:normAutofit/>
          </a:bodyPr>
          <a:lstStyle/>
          <a:p>
            <a:r>
              <a:rPr lang="ja-JP" altLang="en-US" b="1"/>
              <a:t>視触覚干渉効果</a:t>
            </a:r>
            <a:r>
              <a:rPr lang="en-US" altLang="ja-JP" b="1" baseline="-25000" dirty="0"/>
              <a:t>[2]</a:t>
            </a:r>
            <a:endParaRPr kumimoji="1" lang="ja-JP" altLang="en-US"/>
          </a:p>
        </p:txBody>
      </p:sp>
      <p:sp>
        <p:nvSpPr>
          <p:cNvPr id="4" name="スライド番号プレースホルダー 3">
            <a:extLst>
              <a:ext uri="{FF2B5EF4-FFF2-40B4-BE49-F238E27FC236}">
                <a16:creationId xmlns:a16="http://schemas.microsoft.com/office/drawing/2014/main" id="{F83208CB-B996-F04D-8F71-DA6B1FB701AE}"/>
              </a:ext>
            </a:extLst>
          </p:cNvPr>
          <p:cNvSpPr>
            <a:spLocks noGrp="1"/>
          </p:cNvSpPr>
          <p:nvPr>
            <p:ph type="sldNum" sz="quarter" idx="12"/>
          </p:nvPr>
        </p:nvSpPr>
        <p:spPr/>
        <p:txBody>
          <a:bodyPr/>
          <a:lstStyle/>
          <a:p>
            <a:fld id="{3BC5F85C-CA89-4DD9-8F34-0CEC0BCAD652}" type="slidenum">
              <a:rPr kumimoji="1" lang="ja-JP" altLang="en-US" smtClean="0"/>
              <a:pPr/>
              <a:t>3</a:t>
            </a:fld>
            <a:endParaRPr kumimoji="1" lang="ja-JP" altLang="en-US"/>
          </a:p>
        </p:txBody>
      </p:sp>
      <p:pic>
        <p:nvPicPr>
          <p:cNvPr id="5" name="図 4">
            <a:extLst>
              <a:ext uri="{FF2B5EF4-FFF2-40B4-BE49-F238E27FC236}">
                <a16:creationId xmlns:a16="http://schemas.microsoft.com/office/drawing/2014/main" id="{F7B7B04C-49FE-5A49-B221-69FA3A2D2CE7}"/>
              </a:ext>
            </a:extLst>
          </p:cNvPr>
          <p:cNvPicPr>
            <a:picLocks noChangeAspect="1"/>
          </p:cNvPicPr>
          <p:nvPr/>
        </p:nvPicPr>
        <p:blipFill>
          <a:blip r:embed="rId3"/>
          <a:stretch>
            <a:fillRect/>
          </a:stretch>
        </p:blipFill>
        <p:spPr>
          <a:xfrm>
            <a:off x="4710143" y="2369309"/>
            <a:ext cx="4010960" cy="2355835"/>
          </a:xfrm>
          <a:prstGeom prst="rect">
            <a:avLst/>
          </a:prstGeom>
        </p:spPr>
      </p:pic>
      <p:sp>
        <p:nvSpPr>
          <p:cNvPr id="6" name="テキスト ボックス 5">
            <a:extLst>
              <a:ext uri="{FF2B5EF4-FFF2-40B4-BE49-F238E27FC236}">
                <a16:creationId xmlns:a16="http://schemas.microsoft.com/office/drawing/2014/main" id="{89201CB0-E873-AD4A-B8EB-F39CDB0904D9}"/>
              </a:ext>
            </a:extLst>
          </p:cNvPr>
          <p:cNvSpPr txBox="1"/>
          <p:nvPr/>
        </p:nvSpPr>
        <p:spPr>
          <a:xfrm>
            <a:off x="5508104" y="4941168"/>
            <a:ext cx="2475358" cy="307777"/>
          </a:xfrm>
          <a:prstGeom prst="rect">
            <a:avLst/>
          </a:prstGeom>
          <a:noFill/>
        </p:spPr>
        <p:txBody>
          <a:bodyPr wrap="none" rtlCol="0">
            <a:spAutoFit/>
          </a:bodyPr>
          <a:lstStyle/>
          <a:p>
            <a:r>
              <a:rPr lang="ja-JP" altLang="en-US" sz="1400"/>
              <a:t>図</a:t>
            </a:r>
            <a:r>
              <a:rPr lang="en-US" altLang="ja-JP" sz="1400" dirty="0"/>
              <a:t>1.</a:t>
            </a:r>
            <a:r>
              <a:rPr lang="ja-JP" altLang="en-US" sz="1400"/>
              <a:t>視触覚干渉課題の概略図</a:t>
            </a:r>
          </a:p>
        </p:txBody>
      </p:sp>
      <p:sp>
        <p:nvSpPr>
          <p:cNvPr id="7" name="テキスト ボックス 6">
            <a:extLst>
              <a:ext uri="{FF2B5EF4-FFF2-40B4-BE49-F238E27FC236}">
                <a16:creationId xmlns:a16="http://schemas.microsoft.com/office/drawing/2014/main" id="{D7C36739-5207-204F-9D63-75814224EFE8}"/>
              </a:ext>
            </a:extLst>
          </p:cNvPr>
          <p:cNvSpPr txBox="1"/>
          <p:nvPr/>
        </p:nvSpPr>
        <p:spPr>
          <a:xfrm>
            <a:off x="457200" y="2259449"/>
            <a:ext cx="4107628" cy="2893100"/>
          </a:xfrm>
          <a:prstGeom prst="rect">
            <a:avLst/>
          </a:prstGeom>
          <a:noFill/>
        </p:spPr>
        <p:txBody>
          <a:bodyPr wrap="square" rtlCol="0">
            <a:spAutoFit/>
          </a:bodyPr>
          <a:lstStyle/>
          <a:p>
            <a:r>
              <a:rPr kumimoji="1" lang="ja-JP" altLang="en-US" sz="2000">
                <a:solidFill>
                  <a:srgbClr val="FF0000"/>
                </a:solidFill>
              </a:rPr>
              <a:t>視触覚干渉課題の手順</a:t>
            </a:r>
            <a:endParaRPr kumimoji="1" lang="en-US" altLang="ja-JP" sz="2000" dirty="0">
              <a:solidFill>
                <a:srgbClr val="FF0000"/>
              </a:solidFill>
            </a:endParaRPr>
          </a:p>
          <a:p>
            <a:pPr marL="457200" indent="-457200">
              <a:buClr>
                <a:srgbClr val="FF0000"/>
              </a:buClr>
              <a:buFont typeface="+mj-lt"/>
              <a:buAutoNum type="arabicPeriod"/>
            </a:pPr>
            <a:r>
              <a:rPr kumimoji="1" lang="ja-JP" altLang="en-US">
                <a:solidFill>
                  <a:srgbClr val="003300"/>
                </a:solidFill>
              </a:rPr>
              <a:t>親指と人差し指に、振動子と</a:t>
            </a:r>
            <a:r>
              <a:rPr kumimoji="1" lang="en-US" altLang="ja-JP" dirty="0">
                <a:solidFill>
                  <a:srgbClr val="003300"/>
                </a:solidFill>
              </a:rPr>
              <a:t>LED</a:t>
            </a:r>
            <a:r>
              <a:rPr kumimoji="1" lang="ja-JP" altLang="en-US">
                <a:solidFill>
                  <a:srgbClr val="003300"/>
                </a:solidFill>
              </a:rPr>
              <a:t>を付ける</a:t>
            </a:r>
            <a:endParaRPr kumimoji="1" lang="en-US" altLang="ja-JP" dirty="0">
              <a:solidFill>
                <a:srgbClr val="003300"/>
              </a:solidFill>
            </a:endParaRPr>
          </a:p>
          <a:p>
            <a:pPr marL="457200" indent="-457200">
              <a:buClr>
                <a:srgbClr val="FF0000"/>
              </a:buClr>
              <a:buFont typeface="+mj-lt"/>
              <a:buAutoNum type="arabicPeriod"/>
            </a:pPr>
            <a:r>
              <a:rPr lang="ja-JP" altLang="en-US">
                <a:solidFill>
                  <a:srgbClr val="003300"/>
                </a:solidFill>
              </a:rPr>
              <a:t>親指が振動したら下、人差し指が振動したら上と、出来るだけ早く正確に、回答することを繰り返す。（同時に</a:t>
            </a:r>
            <a:r>
              <a:rPr lang="en-US" altLang="ja-JP" dirty="0">
                <a:solidFill>
                  <a:srgbClr val="003300"/>
                </a:solidFill>
              </a:rPr>
              <a:t>LED</a:t>
            </a:r>
            <a:r>
              <a:rPr lang="ja-JP" altLang="en-US">
                <a:solidFill>
                  <a:srgbClr val="003300"/>
                </a:solidFill>
              </a:rPr>
              <a:t>のどれかがランダムで光るが、これを無視して、振動位置を回答する。）</a:t>
            </a:r>
            <a:endParaRPr kumimoji="1" lang="en-US" altLang="ja-JP" dirty="0">
              <a:solidFill>
                <a:srgbClr val="003300"/>
              </a:solidFill>
            </a:endParaRPr>
          </a:p>
          <a:p>
            <a:pPr marL="457200" indent="-457200">
              <a:buClr>
                <a:srgbClr val="FF0000"/>
              </a:buClr>
              <a:buFont typeface="+mj-lt"/>
              <a:buAutoNum type="arabicPeriod"/>
            </a:pPr>
            <a:endParaRPr kumimoji="1" lang="ja-JP" altLang="en-US">
              <a:solidFill>
                <a:srgbClr val="003300"/>
              </a:solidFill>
            </a:endParaRPr>
          </a:p>
        </p:txBody>
      </p:sp>
      <p:sp>
        <p:nvSpPr>
          <p:cNvPr id="8" name="テキスト ボックス 7">
            <a:extLst>
              <a:ext uri="{FF2B5EF4-FFF2-40B4-BE49-F238E27FC236}">
                <a16:creationId xmlns:a16="http://schemas.microsoft.com/office/drawing/2014/main" id="{01A8A045-DA21-6145-A8AE-6C4EC665EADA}"/>
              </a:ext>
            </a:extLst>
          </p:cNvPr>
          <p:cNvSpPr txBox="1"/>
          <p:nvPr/>
        </p:nvSpPr>
        <p:spPr>
          <a:xfrm>
            <a:off x="389744" y="5636302"/>
            <a:ext cx="8002512" cy="553998"/>
          </a:xfrm>
          <a:prstGeom prst="rect">
            <a:avLst/>
          </a:prstGeom>
          <a:noFill/>
        </p:spPr>
        <p:txBody>
          <a:bodyPr wrap="none" rtlCol="0">
            <a:spAutoFit/>
          </a:bodyPr>
          <a:lstStyle/>
          <a:p>
            <a:r>
              <a:rPr lang="en-US" altLang="ja-JP" sz="1000" dirty="0"/>
              <a:t>[2] C. Spence, F. </a:t>
            </a:r>
            <a:r>
              <a:rPr lang="en-US" altLang="ja-JP" sz="1000" dirty="0" err="1"/>
              <a:t>Pavai</a:t>
            </a:r>
            <a:r>
              <a:rPr lang="en-US" altLang="ja-JP" sz="1000" dirty="0"/>
              <a:t>, A. </a:t>
            </a:r>
            <a:r>
              <a:rPr lang="en-US" altLang="ja-JP" sz="1000" dirty="0" err="1"/>
              <a:t>Maravita</a:t>
            </a:r>
            <a:r>
              <a:rPr lang="en-US" altLang="ja-JP" sz="1000" dirty="0"/>
              <a:t>, N. Holmes:</a:t>
            </a:r>
          </a:p>
          <a:p>
            <a:r>
              <a:rPr lang="en-US" altLang="ja-JP" sz="1000" dirty="0"/>
              <a:t>“Multisensory contributions to the 3-D representation of </a:t>
            </a:r>
            <a:r>
              <a:rPr lang="en-US" altLang="ja-JP" sz="1000" dirty="0" err="1"/>
              <a:t>visuotactile</a:t>
            </a:r>
            <a:r>
              <a:rPr lang="en-US" altLang="ja-JP" sz="1000" dirty="0"/>
              <a:t> </a:t>
            </a:r>
            <a:r>
              <a:rPr lang="en-US" altLang="ja-JP" sz="1000" dirty="0" err="1"/>
              <a:t>peripersonal</a:t>
            </a:r>
            <a:r>
              <a:rPr lang="en-US" altLang="ja-JP" sz="1000" dirty="0"/>
              <a:t> space in humans: </a:t>
            </a:r>
            <a:r>
              <a:rPr lang="en-US" altLang="ja-JP" sz="1000" dirty="0" err="1"/>
              <a:t>evi</a:t>
            </a:r>
            <a:r>
              <a:rPr lang="en-US" altLang="ja-JP" sz="1000" dirty="0"/>
              <a:t>- </a:t>
            </a:r>
            <a:r>
              <a:rPr lang="en-US" altLang="ja-JP" sz="1000" dirty="0" err="1"/>
              <a:t>dence</a:t>
            </a:r>
            <a:r>
              <a:rPr lang="en-US" altLang="ja-JP" sz="1000" dirty="0"/>
              <a:t> from the </a:t>
            </a:r>
            <a:r>
              <a:rPr lang="en-US" altLang="ja-JP" sz="1000" dirty="0" err="1"/>
              <a:t>crossmodal</a:t>
            </a:r>
            <a:r>
              <a:rPr lang="en-US" altLang="ja-JP" sz="1000" dirty="0"/>
              <a:t> congruency task ”</a:t>
            </a:r>
          </a:p>
          <a:p>
            <a:r>
              <a:rPr lang="en-US" altLang="ja-JP" sz="1000" dirty="0"/>
              <a:t>, Journal of Physiology(Paris), vol.98, pp.171-189, 2004.</a:t>
            </a:r>
          </a:p>
        </p:txBody>
      </p:sp>
    </p:spTree>
    <p:extLst>
      <p:ext uri="{BB962C8B-B14F-4D97-AF65-F5344CB8AC3E}">
        <p14:creationId xmlns:p14="http://schemas.microsoft.com/office/powerpoint/2010/main" val="144321285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B8112B-F152-B14F-AD99-3884EE4529BD}"/>
              </a:ext>
            </a:extLst>
          </p:cNvPr>
          <p:cNvSpPr>
            <a:spLocks noGrp="1"/>
          </p:cNvSpPr>
          <p:nvPr>
            <p:ph type="title"/>
          </p:nvPr>
        </p:nvSpPr>
        <p:spPr/>
        <p:txBody>
          <a:bodyPr/>
          <a:lstStyle/>
          <a:p>
            <a:r>
              <a:rPr kumimoji="1" lang="ja-JP" altLang="en-US"/>
              <a:t>視触覚干渉効果</a:t>
            </a:r>
          </a:p>
        </p:txBody>
      </p:sp>
      <p:sp>
        <p:nvSpPr>
          <p:cNvPr id="3" name="コンテンツ プレースホルダー 2">
            <a:extLst>
              <a:ext uri="{FF2B5EF4-FFF2-40B4-BE49-F238E27FC236}">
                <a16:creationId xmlns:a16="http://schemas.microsoft.com/office/drawing/2014/main" id="{79BD768B-094D-3E42-A28A-1A251FF4B475}"/>
              </a:ext>
            </a:extLst>
          </p:cNvPr>
          <p:cNvSpPr>
            <a:spLocks noGrp="1"/>
          </p:cNvSpPr>
          <p:nvPr>
            <p:ph idx="1"/>
          </p:nvPr>
        </p:nvSpPr>
        <p:spPr>
          <a:xfrm>
            <a:off x="457200" y="4198657"/>
            <a:ext cx="8229600" cy="1822631"/>
          </a:xfrm>
        </p:spPr>
        <p:txBody>
          <a:bodyPr>
            <a:normAutofit/>
          </a:bodyPr>
          <a:lstStyle/>
          <a:p>
            <a:pPr marL="0" indent="0">
              <a:buNone/>
            </a:pPr>
            <a:r>
              <a:rPr kumimoji="1" lang="ja-JP" altLang="en-US" sz="1800"/>
              <a:t>視触覚干渉効果の重要な特徴</a:t>
            </a:r>
            <a:endParaRPr lang="en-US" altLang="ja-JP" sz="1800" dirty="0"/>
          </a:p>
          <a:p>
            <a:r>
              <a:rPr lang="ja-JP" altLang="en-US" sz="1600"/>
              <a:t>視覚刺激が取り付けられた物体を自分の手だと感じるほど、視触覚干渉効果の値は大きくなる。</a:t>
            </a:r>
            <a:r>
              <a:rPr lang="en-US" altLang="ja-JP" sz="1600" dirty="0"/>
              <a:t>(Rubber Hand Illusion</a:t>
            </a:r>
            <a:r>
              <a:rPr lang="ja-JP" altLang="en-US" sz="1600"/>
              <a:t>において、ゴム手袋に対して行われた</a:t>
            </a:r>
            <a:r>
              <a:rPr lang="en-US" altLang="ja-JP" sz="1600" baseline="-25000" dirty="0"/>
              <a:t>[3]</a:t>
            </a:r>
            <a:r>
              <a:rPr lang="ja-JP" altLang="en-US" sz="1600"/>
              <a:t>。→</a:t>
            </a:r>
            <a:r>
              <a:rPr lang="en-US" altLang="ja-JP" sz="1600" dirty="0">
                <a:solidFill>
                  <a:srgbClr val="FF0000"/>
                </a:solidFill>
              </a:rPr>
              <a:t>VR</a:t>
            </a:r>
            <a:r>
              <a:rPr lang="ja-JP" altLang="en-US" sz="1600">
                <a:solidFill>
                  <a:srgbClr val="FF0000"/>
                </a:solidFill>
              </a:rPr>
              <a:t>アバターでも同様の効果が得られる可能性がある。</a:t>
            </a:r>
            <a:r>
              <a:rPr lang="en-US" altLang="ja-JP" sz="1600" dirty="0"/>
              <a:t>)</a:t>
            </a:r>
          </a:p>
          <a:p>
            <a:r>
              <a:rPr lang="ja-JP" altLang="en-US" sz="1600"/>
              <a:t>視触覚干渉効果について、知っているかどうかに関わらず発生する。</a:t>
            </a:r>
            <a:endParaRPr lang="en-US" altLang="ja-JP" sz="1600" dirty="0"/>
          </a:p>
          <a:p>
            <a:endParaRPr kumimoji="1" lang="ja-JP" altLang="en-US"/>
          </a:p>
        </p:txBody>
      </p:sp>
      <p:sp>
        <p:nvSpPr>
          <p:cNvPr id="4" name="スライド番号プレースホルダー 3">
            <a:extLst>
              <a:ext uri="{FF2B5EF4-FFF2-40B4-BE49-F238E27FC236}">
                <a16:creationId xmlns:a16="http://schemas.microsoft.com/office/drawing/2014/main" id="{18E1A59A-B402-8444-92B9-FD3082F5122A}"/>
              </a:ext>
            </a:extLst>
          </p:cNvPr>
          <p:cNvSpPr>
            <a:spLocks noGrp="1"/>
          </p:cNvSpPr>
          <p:nvPr>
            <p:ph type="sldNum" sz="quarter" idx="12"/>
          </p:nvPr>
        </p:nvSpPr>
        <p:spPr/>
        <p:txBody>
          <a:bodyPr/>
          <a:lstStyle/>
          <a:p>
            <a:fld id="{3BC5F85C-CA89-4DD9-8F34-0CEC0BCAD652}" type="slidenum">
              <a:rPr kumimoji="1" lang="ja-JP" altLang="en-US" smtClean="0"/>
              <a:pPr/>
              <a:t>4</a:t>
            </a:fld>
            <a:endParaRPr kumimoji="1" lang="ja-JP" altLang="en-US"/>
          </a:p>
        </p:txBody>
      </p:sp>
      <p:sp>
        <p:nvSpPr>
          <p:cNvPr id="8" name="テキスト ボックス 7">
            <a:extLst>
              <a:ext uri="{FF2B5EF4-FFF2-40B4-BE49-F238E27FC236}">
                <a16:creationId xmlns:a16="http://schemas.microsoft.com/office/drawing/2014/main" id="{6ABD636B-DE44-694A-B2A5-6817A0D11A2B}"/>
              </a:ext>
            </a:extLst>
          </p:cNvPr>
          <p:cNvSpPr txBox="1"/>
          <p:nvPr/>
        </p:nvSpPr>
        <p:spPr>
          <a:xfrm>
            <a:off x="3059832" y="3824310"/>
            <a:ext cx="2299027" cy="276999"/>
          </a:xfrm>
          <a:prstGeom prst="rect">
            <a:avLst/>
          </a:prstGeom>
          <a:noFill/>
        </p:spPr>
        <p:txBody>
          <a:bodyPr wrap="none" rtlCol="0">
            <a:spAutoFit/>
          </a:bodyPr>
          <a:lstStyle/>
          <a:p>
            <a:r>
              <a:rPr lang="ja-JP" altLang="en-US" sz="1200"/>
              <a:t>図</a:t>
            </a:r>
            <a:r>
              <a:rPr lang="en-US" altLang="ja-JP" sz="1200" dirty="0"/>
              <a:t>2.</a:t>
            </a:r>
            <a:r>
              <a:rPr lang="ja-JP" altLang="en-US" sz="1200"/>
              <a:t>視触覚干渉効果の計算方法</a:t>
            </a:r>
          </a:p>
        </p:txBody>
      </p:sp>
      <p:sp>
        <p:nvSpPr>
          <p:cNvPr id="5" name="テキスト ボックス 4">
            <a:extLst>
              <a:ext uri="{FF2B5EF4-FFF2-40B4-BE49-F238E27FC236}">
                <a16:creationId xmlns:a16="http://schemas.microsoft.com/office/drawing/2014/main" id="{2D12063E-6643-DA44-A6AD-E6FE5953E92C}"/>
              </a:ext>
            </a:extLst>
          </p:cNvPr>
          <p:cNvSpPr txBox="1"/>
          <p:nvPr/>
        </p:nvSpPr>
        <p:spPr>
          <a:xfrm>
            <a:off x="457200" y="6103247"/>
            <a:ext cx="7856949" cy="430887"/>
          </a:xfrm>
          <a:prstGeom prst="rect">
            <a:avLst/>
          </a:prstGeom>
          <a:noFill/>
        </p:spPr>
        <p:txBody>
          <a:bodyPr wrap="square" rtlCol="0">
            <a:spAutoFit/>
          </a:bodyPr>
          <a:lstStyle/>
          <a:p>
            <a:r>
              <a:rPr lang="en-US" altLang="ja-JP" sz="1100" dirty="0"/>
              <a:t>[3] VISUAL CAPTURE OF TOUCH: Out-of-the-Body Experiences With Rubber </a:t>
            </a:r>
            <a:r>
              <a:rPr lang="en-US" altLang="ja-JP" sz="1100" dirty="0" err="1"/>
              <a:t>Gloves:Francesco</a:t>
            </a:r>
            <a:r>
              <a:rPr lang="en-US" altLang="ja-JP" sz="1100" dirty="0"/>
              <a:t> </a:t>
            </a:r>
            <a:r>
              <a:rPr lang="en-US" altLang="ja-JP" sz="1100" dirty="0" err="1"/>
              <a:t>Pavani,Charles</a:t>
            </a:r>
            <a:r>
              <a:rPr lang="en-US" altLang="ja-JP" sz="1100" dirty="0"/>
              <a:t> Spence, and Jon </a:t>
            </a:r>
            <a:r>
              <a:rPr lang="en-US" altLang="ja-JP" sz="1100" dirty="0" err="1"/>
              <a:t>Driver,Copyright</a:t>
            </a:r>
            <a:r>
              <a:rPr lang="en-US" altLang="ja-JP" sz="1100" dirty="0"/>
              <a:t> © 2000 American Psychological </a:t>
            </a:r>
            <a:r>
              <a:rPr lang="en-US" altLang="ja-JP" sz="1100" dirty="0" err="1"/>
              <a:t>Society,VOL</a:t>
            </a:r>
            <a:r>
              <a:rPr lang="en-US" altLang="ja-JP" sz="1100" dirty="0"/>
              <a:t>. 11, NO. 5, SEPTEMBER 2000</a:t>
            </a:r>
            <a:endParaRPr kumimoji="1" lang="ja-JP" altLang="en-US" sz="1100"/>
          </a:p>
        </p:txBody>
      </p:sp>
      <p:pic>
        <p:nvPicPr>
          <p:cNvPr id="7" name="図 6" descr="スクリーンショット が含まれている画像&#10;&#10;自動的に生成された説明">
            <a:extLst>
              <a:ext uri="{FF2B5EF4-FFF2-40B4-BE49-F238E27FC236}">
                <a16:creationId xmlns:a16="http://schemas.microsoft.com/office/drawing/2014/main" id="{31ABB8E4-0AA5-D140-B655-1B8362FF2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9625" y="1188496"/>
            <a:ext cx="4404749" cy="2542405"/>
          </a:xfrm>
          <a:prstGeom prst="rect">
            <a:avLst/>
          </a:prstGeom>
        </p:spPr>
      </p:pic>
    </p:spTree>
    <p:extLst>
      <p:ext uri="{BB962C8B-B14F-4D97-AF65-F5344CB8AC3E}">
        <p14:creationId xmlns:p14="http://schemas.microsoft.com/office/powerpoint/2010/main" val="362056303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FB03E7-4AA1-1D48-9879-8E57A43A16BD}"/>
              </a:ext>
            </a:extLst>
          </p:cNvPr>
          <p:cNvSpPr>
            <a:spLocks noGrp="1"/>
          </p:cNvSpPr>
          <p:nvPr>
            <p:ph type="title"/>
          </p:nvPr>
        </p:nvSpPr>
        <p:spPr/>
        <p:txBody>
          <a:bodyPr/>
          <a:lstStyle/>
          <a:p>
            <a:r>
              <a:rPr kumimoji="1" lang="ja-JP" altLang="en-US"/>
              <a:t>実験内容</a:t>
            </a:r>
          </a:p>
        </p:txBody>
      </p:sp>
      <p:sp>
        <p:nvSpPr>
          <p:cNvPr id="3" name="コンテンツ プレースホルダー 2">
            <a:extLst>
              <a:ext uri="{FF2B5EF4-FFF2-40B4-BE49-F238E27FC236}">
                <a16:creationId xmlns:a16="http://schemas.microsoft.com/office/drawing/2014/main" id="{7C970D91-23BC-0B4A-B091-4F984136F567}"/>
              </a:ext>
            </a:extLst>
          </p:cNvPr>
          <p:cNvSpPr>
            <a:spLocks noGrp="1"/>
          </p:cNvSpPr>
          <p:nvPr>
            <p:ph idx="1"/>
          </p:nvPr>
        </p:nvSpPr>
        <p:spPr>
          <a:xfrm>
            <a:off x="457200" y="1071546"/>
            <a:ext cx="8229600" cy="1134459"/>
          </a:xfrm>
        </p:spPr>
        <p:txBody>
          <a:bodyPr>
            <a:normAutofit/>
          </a:bodyPr>
          <a:lstStyle/>
          <a:p>
            <a:pPr marL="0" indent="0">
              <a:buNone/>
            </a:pPr>
            <a:r>
              <a:rPr kumimoji="1" lang="ja-JP" altLang="en-US" sz="1600"/>
              <a:t>実験目的</a:t>
            </a:r>
            <a:endParaRPr kumimoji="1" lang="en-US" altLang="ja-JP" sz="1600" dirty="0"/>
          </a:p>
          <a:p>
            <a:r>
              <a:rPr kumimoji="1" lang="en-US" altLang="ja-JP" sz="1600" dirty="0"/>
              <a:t>VR</a:t>
            </a:r>
            <a:r>
              <a:rPr kumimoji="1" lang="ja-JP" altLang="en-US" sz="1600"/>
              <a:t>アバターに身体所有感をどの程度獲得しているかを視触覚干渉効果によって計測する。</a:t>
            </a:r>
          </a:p>
        </p:txBody>
      </p:sp>
      <p:sp>
        <p:nvSpPr>
          <p:cNvPr id="4" name="スライド番号プレースホルダー 3">
            <a:extLst>
              <a:ext uri="{FF2B5EF4-FFF2-40B4-BE49-F238E27FC236}">
                <a16:creationId xmlns:a16="http://schemas.microsoft.com/office/drawing/2014/main" id="{F2DD7F27-3C81-2B4C-83DF-D57DCE28D665}"/>
              </a:ext>
            </a:extLst>
          </p:cNvPr>
          <p:cNvSpPr>
            <a:spLocks noGrp="1"/>
          </p:cNvSpPr>
          <p:nvPr>
            <p:ph type="sldNum" sz="quarter" idx="12"/>
          </p:nvPr>
        </p:nvSpPr>
        <p:spPr/>
        <p:txBody>
          <a:bodyPr/>
          <a:lstStyle/>
          <a:p>
            <a:fld id="{3BC5F85C-CA89-4DD9-8F34-0CEC0BCAD652}" type="slidenum">
              <a:rPr kumimoji="1" lang="ja-JP" altLang="en-US" smtClean="0"/>
              <a:pPr/>
              <a:t>5</a:t>
            </a:fld>
            <a:endParaRPr kumimoji="1" lang="ja-JP" altLang="en-US"/>
          </a:p>
        </p:txBody>
      </p:sp>
      <p:sp>
        <p:nvSpPr>
          <p:cNvPr id="5" name="テキスト ボックス 4">
            <a:extLst>
              <a:ext uri="{FF2B5EF4-FFF2-40B4-BE49-F238E27FC236}">
                <a16:creationId xmlns:a16="http://schemas.microsoft.com/office/drawing/2014/main" id="{76A28CB6-B1BF-364E-B067-0AB5B590F576}"/>
              </a:ext>
            </a:extLst>
          </p:cNvPr>
          <p:cNvSpPr txBox="1"/>
          <p:nvPr/>
        </p:nvSpPr>
        <p:spPr>
          <a:xfrm>
            <a:off x="457200" y="2033539"/>
            <a:ext cx="6070893" cy="2215991"/>
          </a:xfrm>
          <a:prstGeom prst="rect">
            <a:avLst/>
          </a:prstGeom>
          <a:noFill/>
        </p:spPr>
        <p:txBody>
          <a:bodyPr wrap="none" rtlCol="0">
            <a:spAutoFit/>
          </a:bodyPr>
          <a:lstStyle/>
          <a:p>
            <a:pPr>
              <a:lnSpc>
                <a:spcPct val="150000"/>
              </a:lnSpc>
            </a:pPr>
            <a:r>
              <a:rPr kumimoji="1" lang="ja-JP" altLang="en-US" sz="1600" b="1">
                <a:solidFill>
                  <a:srgbClr val="003300"/>
                </a:solidFill>
                <a:latin typeface="Hiragino Kaku Gothic Pro W6" panose="020B0300000000000000" pitchFamily="34" charset="-128"/>
                <a:ea typeface="Hiragino Kaku Gothic Pro W6" panose="020B0300000000000000" pitchFamily="34" charset="-128"/>
              </a:rPr>
              <a:t>実験方法</a:t>
            </a:r>
            <a:endParaRPr kumimoji="1" lang="en-US" altLang="ja-JP" sz="1600" b="1" dirty="0">
              <a:solidFill>
                <a:srgbClr val="003300"/>
              </a:solidFill>
              <a:latin typeface="Hiragino Kaku Gothic Pro W6" panose="020B0300000000000000" pitchFamily="34" charset="-128"/>
              <a:ea typeface="Hiragino Kaku Gothic Pro W6" panose="020B0300000000000000" pitchFamily="34" charset="-128"/>
            </a:endParaRPr>
          </a:p>
          <a:p>
            <a:pPr marL="342900" indent="-342900">
              <a:lnSpc>
                <a:spcPct val="150000"/>
              </a:lnSpc>
              <a:buClr>
                <a:srgbClr val="FF0000"/>
              </a:buClr>
              <a:buFont typeface="+mj-lt"/>
              <a:buAutoNum type="arabicPeriod"/>
            </a:pPr>
            <a:r>
              <a:rPr kumimoji="1" lang="ja-JP" altLang="en-US" sz="1600" b="1">
                <a:solidFill>
                  <a:srgbClr val="003300"/>
                </a:solidFill>
                <a:latin typeface="Hiragino Kaku Gothic Pro W6" panose="020B0300000000000000" pitchFamily="34" charset="-128"/>
                <a:ea typeface="Hiragino Kaku Gothic Pro W6" panose="020B0300000000000000" pitchFamily="34" charset="-128"/>
              </a:rPr>
              <a:t>視触覚干渉課題の練習を行う。（反応時間の計測はしない）</a:t>
            </a:r>
            <a:endParaRPr kumimoji="1" lang="en-US" altLang="ja-JP" sz="1600" b="1" dirty="0">
              <a:solidFill>
                <a:srgbClr val="003300"/>
              </a:solidFill>
              <a:latin typeface="Hiragino Kaku Gothic Pro W6" panose="020B0300000000000000" pitchFamily="34" charset="-128"/>
              <a:ea typeface="Hiragino Kaku Gothic Pro W6" panose="020B0300000000000000" pitchFamily="34" charset="-128"/>
            </a:endParaRPr>
          </a:p>
          <a:p>
            <a:pPr marL="342900" indent="-342900">
              <a:lnSpc>
                <a:spcPct val="150000"/>
              </a:lnSpc>
              <a:buClr>
                <a:srgbClr val="FF0000"/>
              </a:buClr>
              <a:buFont typeface="+mj-lt"/>
              <a:buAutoNum type="arabicPeriod"/>
            </a:pPr>
            <a:r>
              <a:rPr lang="ja-JP" altLang="en-US" sz="1600" b="1">
                <a:solidFill>
                  <a:srgbClr val="003300"/>
                </a:solidFill>
                <a:latin typeface="Hiragino Kaku Gothic Pro W6" panose="020B0300000000000000" pitchFamily="34" charset="-128"/>
                <a:ea typeface="Hiragino Kaku Gothic Pro W6" panose="020B0300000000000000" pitchFamily="34" charset="-128"/>
              </a:rPr>
              <a:t>手を用いた簡単なタスクを行う</a:t>
            </a:r>
            <a:r>
              <a:rPr kumimoji="1" lang="ja-JP" altLang="en-US" sz="1600" b="1">
                <a:solidFill>
                  <a:srgbClr val="003300"/>
                </a:solidFill>
                <a:latin typeface="Hiragino Kaku Gothic Pro W6" panose="020B0300000000000000" pitchFamily="34" charset="-128"/>
                <a:ea typeface="Hiragino Kaku Gothic Pro W6" panose="020B0300000000000000" pitchFamily="34" charset="-128"/>
              </a:rPr>
              <a:t>。</a:t>
            </a:r>
            <a:endParaRPr kumimoji="1" lang="en-US" altLang="ja-JP" sz="1600" b="1" dirty="0">
              <a:solidFill>
                <a:srgbClr val="003300"/>
              </a:solidFill>
              <a:latin typeface="Hiragino Kaku Gothic Pro W6" panose="020B0300000000000000" pitchFamily="34" charset="-128"/>
              <a:ea typeface="Hiragino Kaku Gothic Pro W6" panose="020B0300000000000000" pitchFamily="34" charset="-128"/>
            </a:endParaRPr>
          </a:p>
          <a:p>
            <a:pPr marL="342900" indent="-342900">
              <a:lnSpc>
                <a:spcPct val="150000"/>
              </a:lnSpc>
              <a:buClr>
                <a:srgbClr val="FF0000"/>
              </a:buClr>
              <a:buFont typeface="+mj-lt"/>
              <a:buAutoNum type="arabicPeriod"/>
            </a:pPr>
            <a:r>
              <a:rPr lang="ja-JP" altLang="en-US" sz="1600" b="1">
                <a:solidFill>
                  <a:srgbClr val="003300"/>
                </a:solidFill>
                <a:latin typeface="Hiragino Kaku Gothic Pro W6" panose="020B0300000000000000" pitchFamily="34" charset="-128"/>
                <a:ea typeface="Hiragino Kaku Gothic Pro W6" panose="020B0300000000000000" pitchFamily="34" charset="-128"/>
              </a:rPr>
              <a:t>その条件での視触覚干渉効果を計測し、アンケートをとる。</a:t>
            </a:r>
            <a:endParaRPr lang="en-US" altLang="ja-JP" sz="1600" b="1" dirty="0">
              <a:solidFill>
                <a:srgbClr val="003300"/>
              </a:solidFill>
              <a:latin typeface="Hiragino Kaku Gothic Pro W6" panose="020B0300000000000000" pitchFamily="34" charset="-128"/>
              <a:ea typeface="Hiragino Kaku Gothic Pro W6" panose="020B0300000000000000" pitchFamily="34" charset="-128"/>
            </a:endParaRPr>
          </a:p>
          <a:p>
            <a:pPr marL="342900" indent="-342900">
              <a:lnSpc>
                <a:spcPct val="150000"/>
              </a:lnSpc>
              <a:buClr>
                <a:srgbClr val="FF0000"/>
              </a:buClr>
              <a:buFont typeface="+mj-lt"/>
              <a:buAutoNum type="arabicPeriod"/>
            </a:pPr>
            <a:r>
              <a:rPr kumimoji="1" lang="ja-JP" altLang="en-US" sz="1600" b="1">
                <a:solidFill>
                  <a:srgbClr val="003300"/>
                </a:solidFill>
                <a:latin typeface="Hiragino Kaku Gothic Pro W6" panose="020B0300000000000000" pitchFamily="34" charset="-128"/>
                <a:ea typeface="Hiragino Kaku Gothic Pro W6" panose="020B0300000000000000" pitchFamily="34" charset="-128"/>
              </a:rPr>
              <a:t>２</a:t>
            </a:r>
            <a:r>
              <a:rPr kumimoji="1" lang="en-US" altLang="ja-JP" sz="1600" b="1" dirty="0">
                <a:solidFill>
                  <a:srgbClr val="003300"/>
                </a:solidFill>
                <a:latin typeface="Hiragino Kaku Gothic Pro W6" panose="020B0300000000000000" pitchFamily="34" charset="-128"/>
                <a:ea typeface="Hiragino Kaku Gothic Pro W6" panose="020B0300000000000000" pitchFamily="34" charset="-128"/>
              </a:rPr>
              <a:t>〜</a:t>
            </a:r>
            <a:r>
              <a:rPr kumimoji="1" lang="ja-JP" altLang="en-US" sz="1600" b="1">
                <a:solidFill>
                  <a:srgbClr val="003300"/>
                </a:solidFill>
                <a:latin typeface="Hiragino Kaku Gothic Pro W6" panose="020B0300000000000000" pitchFamily="34" charset="-128"/>
                <a:ea typeface="Hiragino Kaku Gothic Pro W6" panose="020B0300000000000000" pitchFamily="34" charset="-128"/>
              </a:rPr>
              <a:t>３を全ての条件が終わるまで繰り返す</a:t>
            </a:r>
            <a:endParaRPr kumimoji="1" lang="en-US" altLang="ja-JP" sz="1600" b="1" dirty="0">
              <a:solidFill>
                <a:srgbClr val="003300"/>
              </a:solidFill>
              <a:latin typeface="Hiragino Kaku Gothic Pro W6" panose="020B0300000000000000" pitchFamily="34" charset="-128"/>
              <a:ea typeface="Hiragino Kaku Gothic Pro W6" panose="020B0300000000000000" pitchFamily="34" charset="-128"/>
            </a:endParaRPr>
          </a:p>
          <a:p>
            <a:pPr marL="285750" indent="-285750">
              <a:buClr>
                <a:srgbClr val="FF0000"/>
              </a:buClr>
              <a:buFont typeface="Wingdings" pitchFamily="2" charset="2"/>
              <a:buChar char="l"/>
            </a:pPr>
            <a:endParaRPr kumimoji="1" lang="ja-JP" altLang="en-US" b="1">
              <a:solidFill>
                <a:srgbClr val="003300"/>
              </a:solidFill>
              <a:latin typeface="Hiragino Kaku Gothic Pro W6" panose="020B0300000000000000" pitchFamily="34" charset="-128"/>
              <a:ea typeface="Hiragino Kaku Gothic Pro W6" panose="020B0300000000000000" pitchFamily="34" charset="-128"/>
            </a:endParaRPr>
          </a:p>
        </p:txBody>
      </p:sp>
      <p:sp>
        <p:nvSpPr>
          <p:cNvPr id="7" name="テキスト ボックス 6">
            <a:extLst>
              <a:ext uri="{FF2B5EF4-FFF2-40B4-BE49-F238E27FC236}">
                <a16:creationId xmlns:a16="http://schemas.microsoft.com/office/drawing/2014/main" id="{CB356EFB-44F1-D04A-AB66-22549EDC573A}"/>
              </a:ext>
            </a:extLst>
          </p:cNvPr>
          <p:cNvSpPr txBox="1"/>
          <p:nvPr/>
        </p:nvSpPr>
        <p:spPr>
          <a:xfrm>
            <a:off x="457200" y="3980430"/>
            <a:ext cx="3057247" cy="2616101"/>
          </a:xfrm>
          <a:prstGeom prst="rect">
            <a:avLst/>
          </a:prstGeom>
          <a:noFill/>
        </p:spPr>
        <p:txBody>
          <a:bodyPr wrap="none" rtlCol="0">
            <a:spAutoFit/>
          </a:bodyPr>
          <a:lstStyle/>
          <a:p>
            <a:r>
              <a:rPr kumimoji="1" lang="ja-JP" altLang="en-US" sz="1600" b="1">
                <a:solidFill>
                  <a:srgbClr val="003300"/>
                </a:solidFill>
                <a:latin typeface="Hiragino Kaku Gothic Pro W6" panose="020B0300000000000000" pitchFamily="34" charset="-128"/>
                <a:ea typeface="Hiragino Kaku Gothic Pro W6" panose="020B0300000000000000" pitchFamily="34" charset="-128"/>
              </a:rPr>
              <a:t>実験因子</a:t>
            </a:r>
            <a:endParaRPr kumimoji="1" lang="en-US" altLang="ja-JP" sz="1600" b="1" dirty="0">
              <a:solidFill>
                <a:srgbClr val="003300"/>
              </a:solidFill>
              <a:latin typeface="Hiragino Kaku Gothic Pro W6" panose="020B0300000000000000" pitchFamily="34" charset="-128"/>
              <a:ea typeface="Hiragino Kaku Gothic Pro W6" panose="020B0300000000000000" pitchFamily="34" charset="-128"/>
            </a:endParaRPr>
          </a:p>
          <a:p>
            <a:pPr marL="285750" indent="-285750">
              <a:lnSpc>
                <a:spcPct val="150000"/>
              </a:lnSpc>
              <a:buClr>
                <a:srgbClr val="FF0000"/>
              </a:buClr>
              <a:buFont typeface="Wingdings" pitchFamily="2" charset="2"/>
              <a:buChar char="l"/>
            </a:pPr>
            <a:r>
              <a:rPr kumimoji="1" lang="ja-JP" altLang="en-US" sz="1600">
                <a:solidFill>
                  <a:srgbClr val="003300"/>
                </a:solidFill>
                <a:latin typeface="Hiragino Kaku Gothic Pro W6" panose="020B0300000000000000" pitchFamily="34" charset="-128"/>
                <a:ea typeface="Hiragino Kaku Gothic Pro W6" panose="020B0300000000000000" pitchFamily="34" charset="-128"/>
              </a:rPr>
              <a:t>手のモデル</a:t>
            </a:r>
            <a:endParaRPr kumimoji="1" lang="en-US" altLang="ja-JP" sz="1600" dirty="0">
              <a:solidFill>
                <a:srgbClr val="003300"/>
              </a:solidFill>
              <a:latin typeface="Hiragino Kaku Gothic Pro W6" panose="020B0300000000000000" pitchFamily="34" charset="-128"/>
              <a:ea typeface="Hiragino Kaku Gothic Pro W6" panose="020B0300000000000000" pitchFamily="34" charset="-128"/>
            </a:endParaRPr>
          </a:p>
          <a:p>
            <a:pPr>
              <a:buClr>
                <a:srgbClr val="FF0000"/>
              </a:buClr>
            </a:pPr>
            <a:r>
              <a:rPr lang="ja-JP" altLang="en-US" sz="1600">
                <a:solidFill>
                  <a:srgbClr val="003300"/>
                </a:solidFill>
                <a:latin typeface="Hiragino Kaku Gothic Pro W6" panose="020B0300000000000000" pitchFamily="34" charset="-128"/>
                <a:ea typeface="Hiragino Kaku Gothic Pro W6" panose="020B0300000000000000" pitchFamily="34" charset="-128"/>
              </a:rPr>
              <a:t>：</a:t>
            </a:r>
            <a:r>
              <a:rPr kumimoji="1" lang="ja-JP" altLang="en-US" sz="1600">
                <a:solidFill>
                  <a:srgbClr val="003300"/>
                </a:solidFill>
                <a:latin typeface="Hiragino Kaku Gothic Pro W6" panose="020B0300000000000000" pitchFamily="34" charset="-128"/>
                <a:ea typeface="Hiragino Kaku Gothic Pro W6" panose="020B0300000000000000" pitchFamily="34" charset="-128"/>
              </a:rPr>
              <a:t>肌色の手</a:t>
            </a:r>
            <a:endParaRPr kumimoji="1" lang="en-US" altLang="ja-JP" sz="1600" dirty="0">
              <a:solidFill>
                <a:srgbClr val="003300"/>
              </a:solidFill>
              <a:latin typeface="Hiragino Kaku Gothic Pro W6" panose="020B0300000000000000" pitchFamily="34" charset="-128"/>
              <a:ea typeface="Hiragino Kaku Gothic Pro W6" panose="020B0300000000000000" pitchFamily="34" charset="-128"/>
            </a:endParaRPr>
          </a:p>
          <a:p>
            <a:pPr>
              <a:buClr>
                <a:srgbClr val="FF0000"/>
              </a:buClr>
            </a:pPr>
            <a:r>
              <a:rPr kumimoji="1" lang="ja-JP" altLang="en-US" sz="1600">
                <a:solidFill>
                  <a:srgbClr val="003300"/>
                </a:solidFill>
                <a:latin typeface="Hiragino Kaku Gothic Pro W6" panose="020B0300000000000000" pitchFamily="34" charset="-128"/>
                <a:ea typeface="Hiragino Kaku Gothic Pro W6" panose="020B0300000000000000" pitchFamily="34" charset="-128"/>
              </a:rPr>
              <a:t>：５つの球（指に追従）</a:t>
            </a:r>
            <a:endParaRPr kumimoji="1" lang="en-US" altLang="ja-JP" sz="1600" dirty="0">
              <a:solidFill>
                <a:srgbClr val="003300"/>
              </a:solidFill>
              <a:latin typeface="Hiragino Kaku Gothic Pro W6" panose="020B0300000000000000" pitchFamily="34" charset="-128"/>
              <a:ea typeface="Hiragino Kaku Gothic Pro W6" panose="020B0300000000000000" pitchFamily="34" charset="-128"/>
            </a:endParaRPr>
          </a:p>
          <a:p>
            <a:pPr>
              <a:buClr>
                <a:srgbClr val="FF0000"/>
              </a:buClr>
            </a:pPr>
            <a:r>
              <a:rPr lang="ja-JP" altLang="en-US" sz="1600">
                <a:solidFill>
                  <a:srgbClr val="003300"/>
                </a:solidFill>
                <a:latin typeface="Hiragino Kaku Gothic Pro W6" panose="020B0300000000000000" pitchFamily="34" charset="-128"/>
                <a:ea typeface="Hiragino Kaku Gothic Pro W6" panose="020B0300000000000000" pitchFamily="34" charset="-128"/>
              </a:rPr>
              <a:t>：１つの球（手のひらに追従）</a:t>
            </a:r>
            <a:endParaRPr lang="en-US" altLang="ja-JP" sz="1600" dirty="0">
              <a:solidFill>
                <a:srgbClr val="003300"/>
              </a:solidFill>
              <a:latin typeface="Hiragino Kaku Gothic Pro W6" panose="020B0300000000000000" pitchFamily="34" charset="-128"/>
              <a:ea typeface="Hiragino Kaku Gothic Pro W6" panose="020B0300000000000000" pitchFamily="34" charset="-128"/>
            </a:endParaRPr>
          </a:p>
          <a:p>
            <a:pPr marL="285750" indent="-285750">
              <a:lnSpc>
                <a:spcPct val="150000"/>
              </a:lnSpc>
              <a:buClr>
                <a:srgbClr val="FF0000"/>
              </a:buClr>
              <a:buFont typeface="Wingdings" pitchFamily="2" charset="2"/>
              <a:buChar char="l"/>
            </a:pPr>
            <a:r>
              <a:rPr kumimoji="1" lang="ja-JP" altLang="en-US" sz="1600">
                <a:solidFill>
                  <a:srgbClr val="003300"/>
                </a:solidFill>
                <a:latin typeface="Hiragino Kaku Gothic Pro W6" panose="020B0300000000000000" pitchFamily="34" charset="-128"/>
                <a:ea typeface="Hiragino Kaku Gothic Pro W6" panose="020B0300000000000000" pitchFamily="34" charset="-128"/>
              </a:rPr>
              <a:t>追従条件</a:t>
            </a:r>
            <a:endParaRPr kumimoji="1" lang="en-US" altLang="ja-JP" sz="1600" dirty="0">
              <a:solidFill>
                <a:srgbClr val="003300"/>
              </a:solidFill>
              <a:latin typeface="Hiragino Kaku Gothic Pro W6" panose="020B0300000000000000" pitchFamily="34" charset="-128"/>
              <a:ea typeface="Hiragino Kaku Gothic Pro W6" panose="020B0300000000000000" pitchFamily="34" charset="-128"/>
            </a:endParaRPr>
          </a:p>
          <a:p>
            <a:pPr>
              <a:buClr>
                <a:srgbClr val="FF0000"/>
              </a:buClr>
            </a:pPr>
            <a:r>
              <a:rPr kumimoji="1" lang="ja-JP" altLang="en-US" sz="1600">
                <a:solidFill>
                  <a:srgbClr val="003300"/>
                </a:solidFill>
                <a:latin typeface="Hiragino Kaku Gothic Pro W6" panose="020B0300000000000000" pitchFamily="34" charset="-128"/>
                <a:ea typeface="Hiragino Kaku Gothic Pro W6" panose="020B0300000000000000" pitchFamily="34" charset="-128"/>
              </a:rPr>
              <a:t>：追従</a:t>
            </a:r>
            <a:endParaRPr kumimoji="1" lang="en-US" altLang="ja-JP" sz="1600" dirty="0">
              <a:solidFill>
                <a:srgbClr val="003300"/>
              </a:solidFill>
              <a:latin typeface="Hiragino Kaku Gothic Pro W6" panose="020B0300000000000000" pitchFamily="34" charset="-128"/>
              <a:ea typeface="Hiragino Kaku Gothic Pro W6" panose="020B0300000000000000" pitchFamily="34" charset="-128"/>
            </a:endParaRPr>
          </a:p>
          <a:p>
            <a:pPr>
              <a:buClr>
                <a:srgbClr val="FF0000"/>
              </a:buClr>
            </a:pPr>
            <a:r>
              <a:rPr lang="ja-JP" altLang="en-US" sz="1600">
                <a:solidFill>
                  <a:srgbClr val="003300"/>
                </a:solidFill>
                <a:latin typeface="Hiragino Kaku Gothic Pro W6" panose="020B0300000000000000" pitchFamily="34" charset="-128"/>
                <a:ea typeface="Hiragino Kaku Gothic Pro W6" panose="020B0300000000000000" pitchFamily="34" charset="-128"/>
              </a:rPr>
              <a:t>：非追従</a:t>
            </a:r>
            <a:r>
              <a:rPr lang="en-US" altLang="ja-JP" sz="1600" dirty="0">
                <a:solidFill>
                  <a:srgbClr val="003300"/>
                </a:solidFill>
                <a:latin typeface="Hiragino Kaku Gothic Pro W6" panose="020B0300000000000000" pitchFamily="34" charset="-128"/>
                <a:ea typeface="Hiragino Kaku Gothic Pro W6" panose="020B0300000000000000" pitchFamily="34" charset="-128"/>
              </a:rPr>
              <a:t>(</a:t>
            </a:r>
            <a:r>
              <a:rPr lang="ja-JP" altLang="en-US" sz="1600">
                <a:solidFill>
                  <a:srgbClr val="003300"/>
                </a:solidFill>
                <a:latin typeface="Hiragino Kaku Gothic Pro W6" panose="020B0300000000000000" pitchFamily="34" charset="-128"/>
                <a:ea typeface="Hiragino Kaku Gothic Pro W6" panose="020B0300000000000000" pitchFamily="34" charset="-128"/>
              </a:rPr>
              <a:t>自動で手が動く</a:t>
            </a:r>
            <a:r>
              <a:rPr lang="en-US" altLang="ja-JP" sz="1600" dirty="0">
                <a:solidFill>
                  <a:srgbClr val="003300"/>
                </a:solidFill>
                <a:latin typeface="Hiragino Kaku Gothic Pro W6" panose="020B0300000000000000" pitchFamily="34" charset="-128"/>
                <a:ea typeface="Hiragino Kaku Gothic Pro W6" panose="020B0300000000000000" pitchFamily="34" charset="-128"/>
              </a:rPr>
              <a:t>)</a:t>
            </a:r>
            <a:endParaRPr kumimoji="1" lang="en-US" altLang="ja-JP" sz="1600" dirty="0">
              <a:solidFill>
                <a:srgbClr val="003300"/>
              </a:solidFill>
              <a:latin typeface="Hiragino Kaku Gothic Pro W6" panose="020B0300000000000000" pitchFamily="34" charset="-128"/>
              <a:ea typeface="Hiragino Kaku Gothic Pro W6" panose="020B0300000000000000" pitchFamily="34" charset="-128"/>
            </a:endParaRPr>
          </a:p>
          <a:p>
            <a:pPr marL="285750" indent="-285750">
              <a:buClr>
                <a:srgbClr val="FF0000"/>
              </a:buClr>
              <a:buFont typeface="Wingdings" pitchFamily="2" charset="2"/>
              <a:buChar char="l"/>
            </a:pPr>
            <a:endParaRPr kumimoji="1" lang="ja-JP" altLang="en-US" b="1">
              <a:solidFill>
                <a:srgbClr val="003300"/>
              </a:solidFill>
              <a:latin typeface="Hiragino Kaku Gothic Pro W6" panose="020B0300000000000000" pitchFamily="34" charset="-128"/>
              <a:ea typeface="Hiragino Kaku Gothic Pro W6" panose="020B0300000000000000" pitchFamily="34" charset="-128"/>
            </a:endParaRPr>
          </a:p>
        </p:txBody>
      </p:sp>
      <p:pic>
        <p:nvPicPr>
          <p:cNvPr id="9" name="図 8" descr="食品 が含まれている画像&#10;&#10;自動的に生成された説明">
            <a:extLst>
              <a:ext uri="{FF2B5EF4-FFF2-40B4-BE49-F238E27FC236}">
                <a16:creationId xmlns:a16="http://schemas.microsoft.com/office/drawing/2014/main" id="{8BC758A9-884F-EB47-8005-1DEC22D60F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9289" y="3972756"/>
            <a:ext cx="4924363" cy="2133600"/>
          </a:xfrm>
          <a:prstGeom prst="rect">
            <a:avLst/>
          </a:prstGeom>
        </p:spPr>
      </p:pic>
      <p:sp>
        <p:nvSpPr>
          <p:cNvPr id="10" name="テキスト ボックス 9">
            <a:extLst>
              <a:ext uri="{FF2B5EF4-FFF2-40B4-BE49-F238E27FC236}">
                <a16:creationId xmlns:a16="http://schemas.microsoft.com/office/drawing/2014/main" id="{787AF480-31AD-9348-ADDF-10D6B32A8ABA}"/>
              </a:ext>
            </a:extLst>
          </p:cNvPr>
          <p:cNvSpPr txBox="1"/>
          <p:nvPr/>
        </p:nvSpPr>
        <p:spPr>
          <a:xfrm>
            <a:off x="5181670" y="6025332"/>
            <a:ext cx="2743059" cy="307777"/>
          </a:xfrm>
          <a:prstGeom prst="rect">
            <a:avLst/>
          </a:prstGeom>
          <a:noFill/>
        </p:spPr>
        <p:txBody>
          <a:bodyPr wrap="none" rtlCol="0">
            <a:spAutoFit/>
          </a:bodyPr>
          <a:lstStyle/>
          <a:p>
            <a:r>
              <a:rPr kumimoji="1" lang="ja-JP" altLang="en-US" sz="1400"/>
              <a:t>図</a:t>
            </a:r>
            <a:r>
              <a:rPr kumimoji="1" lang="en-US" altLang="ja-JP" sz="1400" dirty="0"/>
              <a:t>3:</a:t>
            </a:r>
            <a:r>
              <a:rPr kumimoji="1" lang="ja-JP" altLang="en-US" sz="1400"/>
              <a:t>左手のモデル</a:t>
            </a:r>
            <a:r>
              <a:rPr kumimoji="1" lang="en-US" altLang="ja-JP" sz="1400" dirty="0"/>
              <a:t>(</a:t>
            </a:r>
            <a:r>
              <a:rPr kumimoji="1" lang="ja-JP" altLang="en-US" sz="1400"/>
              <a:t>実験中は両手</a:t>
            </a:r>
            <a:r>
              <a:rPr kumimoji="1" lang="en-US" altLang="ja-JP" sz="1400" dirty="0"/>
              <a:t>)</a:t>
            </a:r>
            <a:endParaRPr kumimoji="1" lang="ja-JP" altLang="en-US" sz="1400"/>
          </a:p>
        </p:txBody>
      </p:sp>
    </p:spTree>
    <p:extLst>
      <p:ext uri="{BB962C8B-B14F-4D97-AF65-F5344CB8AC3E}">
        <p14:creationId xmlns:p14="http://schemas.microsoft.com/office/powerpoint/2010/main" val="424071215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7C5F3B-1323-E846-A50B-3273322B54F5}"/>
              </a:ext>
            </a:extLst>
          </p:cNvPr>
          <p:cNvSpPr>
            <a:spLocks noGrp="1"/>
          </p:cNvSpPr>
          <p:nvPr>
            <p:ph type="title"/>
          </p:nvPr>
        </p:nvSpPr>
        <p:spPr/>
        <p:txBody>
          <a:bodyPr/>
          <a:lstStyle/>
          <a:p>
            <a:r>
              <a:rPr lang="ja-JP" altLang="en-US"/>
              <a:t>タスク内容</a:t>
            </a:r>
            <a:endParaRPr kumimoji="1" lang="ja-JP" altLang="en-US"/>
          </a:p>
        </p:txBody>
      </p:sp>
      <p:sp>
        <p:nvSpPr>
          <p:cNvPr id="3" name="コンテンツ プレースホルダー 2">
            <a:extLst>
              <a:ext uri="{FF2B5EF4-FFF2-40B4-BE49-F238E27FC236}">
                <a16:creationId xmlns:a16="http://schemas.microsoft.com/office/drawing/2014/main" id="{D97E5779-AA39-D14D-8136-1298CD5B7495}"/>
              </a:ext>
            </a:extLst>
          </p:cNvPr>
          <p:cNvSpPr>
            <a:spLocks noGrp="1"/>
          </p:cNvSpPr>
          <p:nvPr>
            <p:ph idx="1"/>
          </p:nvPr>
        </p:nvSpPr>
        <p:spPr>
          <a:xfrm>
            <a:off x="457200" y="4437112"/>
            <a:ext cx="8229600" cy="1849408"/>
          </a:xfrm>
        </p:spPr>
        <p:txBody>
          <a:bodyPr>
            <a:normAutofit/>
          </a:bodyPr>
          <a:lstStyle/>
          <a:p>
            <a:pPr>
              <a:buFont typeface="+mj-lt"/>
              <a:buAutoNum type="arabicPeriod"/>
            </a:pPr>
            <a:r>
              <a:rPr lang="ja-JP" altLang="en-US" sz="1600"/>
              <a:t>右手で手前のスイッチを押す。</a:t>
            </a:r>
            <a:endParaRPr lang="en-US" altLang="ja-JP" sz="1600" dirty="0"/>
          </a:p>
          <a:p>
            <a:pPr>
              <a:buFont typeface="+mj-lt"/>
              <a:buAutoNum type="arabicPeriod"/>
            </a:pPr>
            <a:r>
              <a:rPr lang="ja-JP" altLang="en-US" sz="1600"/>
              <a:t>右</a:t>
            </a:r>
            <a:r>
              <a:rPr kumimoji="1" lang="ja-JP" altLang="en-US" sz="1600"/>
              <a:t>手で左側のキューブを右側の同色の枠に持っていく。これを３セット行う。</a:t>
            </a:r>
            <a:endParaRPr kumimoji="1" lang="en-US" altLang="ja-JP" sz="1600" dirty="0"/>
          </a:p>
          <a:p>
            <a:pPr>
              <a:buFont typeface="+mj-lt"/>
              <a:buAutoNum type="arabicPeriod"/>
            </a:pPr>
            <a:r>
              <a:rPr kumimoji="1" lang="ja-JP" altLang="en-US" sz="1600"/>
              <a:t>左手で右側のキューブを左側の同色の枠に持っていく。これを３セット行う。</a:t>
            </a:r>
            <a:endParaRPr kumimoji="1" lang="en-US" altLang="ja-JP" sz="1600" dirty="0"/>
          </a:p>
          <a:p>
            <a:pPr>
              <a:buFont typeface="+mj-lt"/>
              <a:buAutoNum type="arabicPeriod"/>
            </a:pPr>
            <a:r>
              <a:rPr lang="ja-JP" altLang="en-US" sz="1600"/>
              <a:t>左手で手前のスイッチを押す。</a:t>
            </a:r>
            <a:endParaRPr lang="en-US" altLang="ja-JP" sz="1600" dirty="0"/>
          </a:p>
          <a:p>
            <a:pPr marL="0" indent="0">
              <a:buNone/>
            </a:pPr>
            <a:r>
              <a:rPr kumimoji="1" lang="ja-JP" altLang="en-US" sz="1600"/>
              <a:t>両手にそれぞれ身体所有感を感じてもらうため</a:t>
            </a:r>
            <a:endParaRPr kumimoji="1" lang="en-US" altLang="ja-JP" sz="1600" dirty="0"/>
          </a:p>
          <a:p>
            <a:pPr>
              <a:buFont typeface="+mj-lt"/>
              <a:buAutoNum type="arabicPeriod"/>
            </a:pPr>
            <a:endParaRPr kumimoji="1" lang="ja-JP" altLang="en-US" sz="1600"/>
          </a:p>
        </p:txBody>
      </p:sp>
      <p:sp>
        <p:nvSpPr>
          <p:cNvPr id="4" name="スライド番号プレースホルダー 3">
            <a:extLst>
              <a:ext uri="{FF2B5EF4-FFF2-40B4-BE49-F238E27FC236}">
                <a16:creationId xmlns:a16="http://schemas.microsoft.com/office/drawing/2014/main" id="{0D033291-A85C-2241-9FE0-273F1059E35B}"/>
              </a:ext>
            </a:extLst>
          </p:cNvPr>
          <p:cNvSpPr>
            <a:spLocks noGrp="1"/>
          </p:cNvSpPr>
          <p:nvPr>
            <p:ph type="sldNum" sz="quarter" idx="12"/>
          </p:nvPr>
        </p:nvSpPr>
        <p:spPr/>
        <p:txBody>
          <a:bodyPr/>
          <a:lstStyle/>
          <a:p>
            <a:fld id="{3BC5F85C-CA89-4DD9-8F34-0CEC0BCAD652}" type="slidenum">
              <a:rPr kumimoji="1" lang="ja-JP" altLang="en-US" smtClean="0"/>
              <a:pPr/>
              <a:t>6</a:t>
            </a:fld>
            <a:endParaRPr kumimoji="1" lang="ja-JP" altLang="en-US"/>
          </a:p>
        </p:txBody>
      </p:sp>
      <p:pic>
        <p:nvPicPr>
          <p:cNvPr id="6" name="図 5" descr="テーブル, コンピュータ, モニター, キーボード が含まれている画像&#10;&#10;自動的に生成された説明">
            <a:extLst>
              <a:ext uri="{FF2B5EF4-FFF2-40B4-BE49-F238E27FC236}">
                <a16:creationId xmlns:a16="http://schemas.microsoft.com/office/drawing/2014/main" id="{6B8D9634-8A05-2044-858E-293C460E9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506334"/>
            <a:ext cx="3092450" cy="2266950"/>
          </a:xfrm>
          <a:prstGeom prst="rect">
            <a:avLst/>
          </a:prstGeom>
        </p:spPr>
      </p:pic>
      <p:pic>
        <p:nvPicPr>
          <p:cNvPr id="8" name="図 7" descr="女性, 再生, ボール, 立つ が含まれている画像&#10;&#10;自動的に生成された説明">
            <a:extLst>
              <a:ext uri="{FF2B5EF4-FFF2-40B4-BE49-F238E27FC236}">
                <a16:creationId xmlns:a16="http://schemas.microsoft.com/office/drawing/2014/main" id="{BFEBCDED-BD91-F641-BE62-B8FBA70E15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1506334"/>
            <a:ext cx="3092450" cy="2266950"/>
          </a:xfrm>
          <a:prstGeom prst="rect">
            <a:avLst/>
          </a:prstGeom>
        </p:spPr>
      </p:pic>
      <p:sp>
        <p:nvSpPr>
          <p:cNvPr id="9" name="テキスト ボックス 8">
            <a:extLst>
              <a:ext uri="{FF2B5EF4-FFF2-40B4-BE49-F238E27FC236}">
                <a16:creationId xmlns:a16="http://schemas.microsoft.com/office/drawing/2014/main" id="{A193F78F-FAD1-4C43-8104-1609E7941204}"/>
              </a:ext>
            </a:extLst>
          </p:cNvPr>
          <p:cNvSpPr txBox="1"/>
          <p:nvPr/>
        </p:nvSpPr>
        <p:spPr>
          <a:xfrm>
            <a:off x="3622701" y="1150440"/>
            <a:ext cx="1401346" cy="307777"/>
          </a:xfrm>
          <a:prstGeom prst="rect">
            <a:avLst/>
          </a:prstGeom>
          <a:noFill/>
        </p:spPr>
        <p:txBody>
          <a:bodyPr wrap="none" rtlCol="0">
            <a:spAutoFit/>
          </a:bodyPr>
          <a:lstStyle/>
          <a:p>
            <a:r>
              <a:rPr lang="ja-JP" altLang="en-US" sz="1400"/>
              <a:t>図</a:t>
            </a:r>
            <a:r>
              <a:rPr lang="en-US" altLang="ja-JP" sz="1400" dirty="0"/>
              <a:t>4:</a:t>
            </a:r>
            <a:r>
              <a:rPr lang="ja-JP" altLang="en-US" sz="1400"/>
              <a:t>実験の様子</a:t>
            </a:r>
            <a:endParaRPr kumimoji="1" lang="ja-JP" altLang="en-US" sz="1400"/>
          </a:p>
        </p:txBody>
      </p:sp>
      <p:sp>
        <p:nvSpPr>
          <p:cNvPr id="11" name="テキスト ボックス 10">
            <a:extLst>
              <a:ext uri="{FF2B5EF4-FFF2-40B4-BE49-F238E27FC236}">
                <a16:creationId xmlns:a16="http://schemas.microsoft.com/office/drawing/2014/main" id="{8134942D-8A5F-7B4C-8884-D5949198CE5B}"/>
              </a:ext>
            </a:extLst>
          </p:cNvPr>
          <p:cNvSpPr txBox="1"/>
          <p:nvPr/>
        </p:nvSpPr>
        <p:spPr>
          <a:xfrm>
            <a:off x="1619672" y="3966698"/>
            <a:ext cx="1527982" cy="307777"/>
          </a:xfrm>
          <a:prstGeom prst="rect">
            <a:avLst/>
          </a:prstGeom>
          <a:noFill/>
        </p:spPr>
        <p:txBody>
          <a:bodyPr wrap="none" rtlCol="0">
            <a:spAutoFit/>
          </a:bodyPr>
          <a:lstStyle/>
          <a:p>
            <a:r>
              <a:rPr kumimoji="1" lang="ja-JP" altLang="en-US" sz="1400"/>
              <a:t>キューブを移動中</a:t>
            </a:r>
          </a:p>
        </p:txBody>
      </p:sp>
      <p:sp>
        <p:nvSpPr>
          <p:cNvPr id="12" name="テキスト ボックス 11">
            <a:extLst>
              <a:ext uri="{FF2B5EF4-FFF2-40B4-BE49-F238E27FC236}">
                <a16:creationId xmlns:a16="http://schemas.microsoft.com/office/drawing/2014/main" id="{0ACB5322-144B-0C46-9547-6720A7CD0A9B}"/>
              </a:ext>
            </a:extLst>
          </p:cNvPr>
          <p:cNvSpPr txBox="1"/>
          <p:nvPr/>
        </p:nvSpPr>
        <p:spPr>
          <a:xfrm>
            <a:off x="5052465" y="3930225"/>
            <a:ext cx="1689886" cy="307777"/>
          </a:xfrm>
          <a:prstGeom prst="rect">
            <a:avLst/>
          </a:prstGeom>
          <a:noFill/>
        </p:spPr>
        <p:txBody>
          <a:bodyPr wrap="none" rtlCol="0">
            <a:spAutoFit/>
          </a:bodyPr>
          <a:lstStyle/>
          <a:p>
            <a:r>
              <a:rPr kumimoji="1" lang="ja-JP" altLang="en-US" sz="1400"/>
              <a:t>キューブを全て移動</a:t>
            </a:r>
          </a:p>
        </p:txBody>
      </p:sp>
      <p:pic>
        <p:nvPicPr>
          <p:cNvPr id="10" name="図 9" descr="食品 が含まれている画像&#10;&#10;自動的に生成された説明">
            <a:extLst>
              <a:ext uri="{FF2B5EF4-FFF2-40B4-BE49-F238E27FC236}">
                <a16:creationId xmlns:a16="http://schemas.microsoft.com/office/drawing/2014/main" id="{C3141599-0648-C24B-8FE8-3BAB09B367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995" y="5526934"/>
            <a:ext cx="1918009" cy="831024"/>
          </a:xfrm>
          <a:prstGeom prst="rect">
            <a:avLst/>
          </a:prstGeom>
        </p:spPr>
      </p:pic>
    </p:spTree>
    <p:extLst>
      <p:ext uri="{BB962C8B-B14F-4D97-AF65-F5344CB8AC3E}">
        <p14:creationId xmlns:p14="http://schemas.microsoft.com/office/powerpoint/2010/main" val="350154432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419412-B957-0D42-800E-B800A84DFBCD}"/>
              </a:ext>
            </a:extLst>
          </p:cNvPr>
          <p:cNvSpPr>
            <a:spLocks noGrp="1"/>
          </p:cNvSpPr>
          <p:nvPr>
            <p:ph type="title"/>
          </p:nvPr>
        </p:nvSpPr>
        <p:spPr/>
        <p:txBody>
          <a:bodyPr/>
          <a:lstStyle/>
          <a:p>
            <a:r>
              <a:rPr kumimoji="1" lang="ja-JP" altLang="en-US"/>
              <a:t>視触覚干渉課題</a:t>
            </a:r>
          </a:p>
        </p:txBody>
      </p:sp>
      <p:pic>
        <p:nvPicPr>
          <p:cNvPr id="6" name="コンテンツ プレースホルダー 5" descr="食品 が含まれている画像&#10;&#10;自動的に生成された説明">
            <a:extLst>
              <a:ext uri="{FF2B5EF4-FFF2-40B4-BE49-F238E27FC236}">
                <a16:creationId xmlns:a16="http://schemas.microsoft.com/office/drawing/2014/main" id="{56EC48BC-9A93-3B46-9470-84F57529E54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6977" y="1169657"/>
            <a:ext cx="2667564" cy="1473200"/>
          </a:xfrm>
        </p:spPr>
      </p:pic>
      <p:sp>
        <p:nvSpPr>
          <p:cNvPr id="4" name="スライド番号プレースホルダー 3">
            <a:extLst>
              <a:ext uri="{FF2B5EF4-FFF2-40B4-BE49-F238E27FC236}">
                <a16:creationId xmlns:a16="http://schemas.microsoft.com/office/drawing/2014/main" id="{D3EE1C2C-EB74-274A-A4BA-C381C812A383}"/>
              </a:ext>
            </a:extLst>
          </p:cNvPr>
          <p:cNvSpPr>
            <a:spLocks noGrp="1"/>
          </p:cNvSpPr>
          <p:nvPr>
            <p:ph type="sldNum" sz="quarter" idx="12"/>
          </p:nvPr>
        </p:nvSpPr>
        <p:spPr/>
        <p:txBody>
          <a:bodyPr/>
          <a:lstStyle/>
          <a:p>
            <a:fld id="{3BC5F85C-CA89-4DD9-8F34-0CEC0BCAD652}" type="slidenum">
              <a:rPr kumimoji="1" lang="ja-JP" altLang="en-US" smtClean="0"/>
              <a:pPr/>
              <a:t>7</a:t>
            </a:fld>
            <a:endParaRPr kumimoji="1" lang="ja-JP" altLang="en-US"/>
          </a:p>
        </p:txBody>
      </p:sp>
      <p:pic>
        <p:nvPicPr>
          <p:cNvPr id="9" name="図 8">
            <a:extLst>
              <a:ext uri="{FF2B5EF4-FFF2-40B4-BE49-F238E27FC236}">
                <a16:creationId xmlns:a16="http://schemas.microsoft.com/office/drawing/2014/main" id="{7001FCB6-815A-E34D-A4EC-57F10945D2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6977" y="2767500"/>
            <a:ext cx="2667564" cy="1473200"/>
          </a:xfrm>
          <a:prstGeom prst="rect">
            <a:avLst/>
          </a:prstGeom>
        </p:spPr>
      </p:pic>
      <p:pic>
        <p:nvPicPr>
          <p:cNvPr id="11" name="図 10" descr="ボール が含まれている画像&#10;&#10;自動的に生成された説明">
            <a:extLst>
              <a:ext uri="{FF2B5EF4-FFF2-40B4-BE49-F238E27FC236}">
                <a16:creationId xmlns:a16="http://schemas.microsoft.com/office/drawing/2014/main" id="{BFB7C68F-3FAE-BC40-BD5A-E1E4D8B139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0875" y="1163874"/>
            <a:ext cx="2500756" cy="1473200"/>
          </a:xfrm>
          <a:prstGeom prst="rect">
            <a:avLst/>
          </a:prstGeom>
        </p:spPr>
      </p:pic>
      <p:sp>
        <p:nvSpPr>
          <p:cNvPr id="13" name="テキスト ボックス 12">
            <a:extLst>
              <a:ext uri="{FF2B5EF4-FFF2-40B4-BE49-F238E27FC236}">
                <a16:creationId xmlns:a16="http://schemas.microsoft.com/office/drawing/2014/main" id="{B43F500B-475E-4C43-AD3F-96F5E32744BD}"/>
              </a:ext>
            </a:extLst>
          </p:cNvPr>
          <p:cNvSpPr txBox="1"/>
          <p:nvPr/>
        </p:nvSpPr>
        <p:spPr>
          <a:xfrm>
            <a:off x="1259398" y="4390584"/>
            <a:ext cx="6102953" cy="307777"/>
          </a:xfrm>
          <a:prstGeom prst="rect">
            <a:avLst/>
          </a:prstGeom>
          <a:noFill/>
        </p:spPr>
        <p:txBody>
          <a:bodyPr wrap="none" rtlCol="0">
            <a:spAutoFit/>
          </a:bodyPr>
          <a:lstStyle/>
          <a:p>
            <a:r>
              <a:rPr kumimoji="1" lang="ja-JP" altLang="en-US" sz="1400"/>
              <a:t>図５：視触覚干渉課題で左手の人差し指が光っている状態とその時の実際の手</a:t>
            </a:r>
          </a:p>
        </p:txBody>
      </p:sp>
      <p:sp>
        <p:nvSpPr>
          <p:cNvPr id="14" name="テキスト ボックス 13">
            <a:extLst>
              <a:ext uri="{FF2B5EF4-FFF2-40B4-BE49-F238E27FC236}">
                <a16:creationId xmlns:a16="http://schemas.microsoft.com/office/drawing/2014/main" id="{39C5F93C-4E9A-534C-9FBF-F159C56876E4}"/>
              </a:ext>
            </a:extLst>
          </p:cNvPr>
          <p:cNvSpPr txBox="1"/>
          <p:nvPr/>
        </p:nvSpPr>
        <p:spPr>
          <a:xfrm>
            <a:off x="845147" y="4848246"/>
            <a:ext cx="7327253" cy="1200329"/>
          </a:xfrm>
          <a:prstGeom prst="rect">
            <a:avLst/>
          </a:prstGeom>
          <a:noFill/>
        </p:spPr>
        <p:txBody>
          <a:bodyPr wrap="square" rtlCol="0">
            <a:spAutoFit/>
          </a:bodyPr>
          <a:lstStyle/>
          <a:p>
            <a:pPr marL="285750" indent="-285750">
              <a:buClr>
                <a:srgbClr val="FF0000"/>
              </a:buClr>
              <a:buFont typeface="Wingdings" pitchFamily="2" charset="2"/>
              <a:buChar char="l"/>
            </a:pPr>
            <a:r>
              <a:rPr kumimoji="1" lang="en-US" altLang="ja-JP" dirty="0">
                <a:solidFill>
                  <a:srgbClr val="003300"/>
                </a:solidFill>
              </a:rPr>
              <a:t>VR</a:t>
            </a:r>
            <a:r>
              <a:rPr kumimoji="1" lang="ja-JP" altLang="en-US">
                <a:solidFill>
                  <a:srgbClr val="003300"/>
                </a:solidFill>
              </a:rPr>
              <a:t>空間上のアバターの人差し指と親指に対応した位置がランダムで赤くなる</a:t>
            </a:r>
            <a:r>
              <a:rPr lang="ja-JP" altLang="en-US">
                <a:solidFill>
                  <a:srgbClr val="003300"/>
                </a:solidFill>
              </a:rPr>
              <a:t>。１つの球の条件では上下半分が赤くなる。</a:t>
            </a:r>
            <a:endParaRPr lang="en-US" altLang="ja-JP" dirty="0">
              <a:solidFill>
                <a:srgbClr val="003300"/>
              </a:solidFill>
            </a:endParaRPr>
          </a:p>
          <a:p>
            <a:pPr marL="285750" indent="-285750">
              <a:buClr>
                <a:srgbClr val="FF0000"/>
              </a:buClr>
              <a:buFont typeface="Wingdings" pitchFamily="2" charset="2"/>
              <a:buChar char="l"/>
            </a:pPr>
            <a:r>
              <a:rPr kumimoji="1" lang="ja-JP" altLang="en-US">
                <a:solidFill>
                  <a:srgbClr val="003300"/>
                </a:solidFill>
              </a:rPr>
              <a:t>実際の手の振動子は右手にのみ取り付け、回答を左手の中指と薬指によるピンチジェスチャーにより行う。</a:t>
            </a:r>
            <a:endParaRPr kumimoji="1" lang="en-US" altLang="ja-JP" dirty="0">
              <a:solidFill>
                <a:srgbClr val="003300"/>
              </a:solidFill>
            </a:endParaRPr>
          </a:p>
        </p:txBody>
      </p:sp>
      <p:pic>
        <p:nvPicPr>
          <p:cNvPr id="10" name="図 9" descr="人, 屋内, テーブル, 手 が含まれている画像&#10;&#10;自動的に生成された説明">
            <a:extLst>
              <a:ext uri="{FF2B5EF4-FFF2-40B4-BE49-F238E27FC236}">
                <a16:creationId xmlns:a16="http://schemas.microsoft.com/office/drawing/2014/main" id="{237ACDE4-149F-9242-AC80-E69646DA68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0876" y="2729402"/>
            <a:ext cx="2500755" cy="1511297"/>
          </a:xfrm>
          <a:prstGeom prst="rect">
            <a:avLst/>
          </a:prstGeom>
        </p:spPr>
      </p:pic>
    </p:spTree>
    <p:extLst>
      <p:ext uri="{BB962C8B-B14F-4D97-AF65-F5344CB8AC3E}">
        <p14:creationId xmlns:p14="http://schemas.microsoft.com/office/powerpoint/2010/main" val="428479723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E2B0EF-7441-9247-BC88-74B25A98C3C7}"/>
              </a:ext>
            </a:extLst>
          </p:cNvPr>
          <p:cNvSpPr>
            <a:spLocks noGrp="1"/>
          </p:cNvSpPr>
          <p:nvPr>
            <p:ph type="title"/>
          </p:nvPr>
        </p:nvSpPr>
        <p:spPr/>
        <p:txBody>
          <a:bodyPr/>
          <a:lstStyle/>
          <a:p>
            <a:r>
              <a:rPr kumimoji="1" lang="ja-JP" altLang="en-US"/>
              <a:t>装置</a:t>
            </a:r>
          </a:p>
        </p:txBody>
      </p:sp>
      <p:sp>
        <p:nvSpPr>
          <p:cNvPr id="3" name="コンテンツ プレースホルダー 2">
            <a:extLst>
              <a:ext uri="{FF2B5EF4-FFF2-40B4-BE49-F238E27FC236}">
                <a16:creationId xmlns:a16="http://schemas.microsoft.com/office/drawing/2014/main" id="{4CD89FF2-AB9C-D544-B8EB-053031401D36}"/>
              </a:ext>
            </a:extLst>
          </p:cNvPr>
          <p:cNvSpPr>
            <a:spLocks noGrp="1"/>
          </p:cNvSpPr>
          <p:nvPr>
            <p:ph idx="1"/>
          </p:nvPr>
        </p:nvSpPr>
        <p:spPr>
          <a:xfrm>
            <a:off x="457200" y="1214422"/>
            <a:ext cx="8229600" cy="1134458"/>
          </a:xfrm>
        </p:spPr>
        <p:txBody>
          <a:bodyPr/>
          <a:lstStyle/>
          <a:p>
            <a:r>
              <a:rPr lang="en-US" altLang="ja-JP" dirty="0"/>
              <a:t>HMD</a:t>
            </a:r>
            <a:r>
              <a:rPr lang="ja-JP" altLang="en-US"/>
              <a:t>：</a:t>
            </a:r>
            <a:r>
              <a:rPr lang="en-US" altLang="ja-JP" dirty="0"/>
              <a:t>oculus quest</a:t>
            </a:r>
          </a:p>
          <a:p>
            <a:r>
              <a:rPr kumimoji="1" lang="ja-JP" altLang="en-US"/>
              <a:t>振動子：</a:t>
            </a:r>
            <a:r>
              <a:rPr lang="en-US" altLang="ja-JP" dirty="0"/>
              <a:t> SUTOMO E9 </a:t>
            </a:r>
            <a:r>
              <a:rPr lang="ja-JP" altLang="en-US"/>
              <a:t>骨伝導イヤホン </a:t>
            </a:r>
          </a:p>
        </p:txBody>
      </p:sp>
      <p:sp>
        <p:nvSpPr>
          <p:cNvPr id="4" name="スライド番号プレースホルダー 3">
            <a:extLst>
              <a:ext uri="{FF2B5EF4-FFF2-40B4-BE49-F238E27FC236}">
                <a16:creationId xmlns:a16="http://schemas.microsoft.com/office/drawing/2014/main" id="{4EBC4C4D-8748-1E40-A5C5-FDB5AA83CA4C}"/>
              </a:ext>
            </a:extLst>
          </p:cNvPr>
          <p:cNvSpPr>
            <a:spLocks noGrp="1"/>
          </p:cNvSpPr>
          <p:nvPr>
            <p:ph type="sldNum" sz="quarter" idx="12"/>
          </p:nvPr>
        </p:nvSpPr>
        <p:spPr/>
        <p:txBody>
          <a:bodyPr/>
          <a:lstStyle/>
          <a:p>
            <a:fld id="{3BC5F85C-CA89-4DD9-8F34-0CEC0BCAD652}" type="slidenum">
              <a:rPr kumimoji="1" lang="ja-JP" altLang="en-US" smtClean="0"/>
              <a:pPr/>
              <a:t>8</a:t>
            </a:fld>
            <a:endParaRPr kumimoji="1" lang="ja-JP" altLang="en-US"/>
          </a:p>
        </p:txBody>
      </p:sp>
      <p:pic>
        <p:nvPicPr>
          <p:cNvPr id="7" name="図 6" descr="屋内, テーブル, 椅子, 座る が含まれている画像&#10;&#10;自動的に生成された説明">
            <a:extLst>
              <a:ext uri="{FF2B5EF4-FFF2-40B4-BE49-F238E27FC236}">
                <a16:creationId xmlns:a16="http://schemas.microsoft.com/office/drawing/2014/main" id="{06930406-8D06-1649-89E6-174BC4C8BC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759" y="2253284"/>
            <a:ext cx="3202603" cy="3390294"/>
          </a:xfrm>
          <a:prstGeom prst="rect">
            <a:avLst/>
          </a:prstGeom>
        </p:spPr>
      </p:pic>
      <p:pic>
        <p:nvPicPr>
          <p:cNvPr id="13" name="図 12" descr="人, 屋内, テーブル, コンピュータ が含まれている画像&#10;&#10;自動的に生成された説明">
            <a:extLst>
              <a:ext uri="{FF2B5EF4-FFF2-40B4-BE49-F238E27FC236}">
                <a16:creationId xmlns:a16="http://schemas.microsoft.com/office/drawing/2014/main" id="{46A4DEAF-5FF3-AF41-99CB-49C9238B8C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2253284"/>
            <a:ext cx="2664296" cy="3390294"/>
          </a:xfrm>
          <a:prstGeom prst="rect">
            <a:avLst/>
          </a:prstGeom>
        </p:spPr>
      </p:pic>
      <p:sp>
        <p:nvSpPr>
          <p:cNvPr id="14" name="テキスト ボックス 13">
            <a:extLst>
              <a:ext uri="{FF2B5EF4-FFF2-40B4-BE49-F238E27FC236}">
                <a16:creationId xmlns:a16="http://schemas.microsoft.com/office/drawing/2014/main" id="{B2AEE8BD-0351-F74F-9A7C-66B04CD8D013}"/>
              </a:ext>
            </a:extLst>
          </p:cNvPr>
          <p:cNvSpPr txBox="1"/>
          <p:nvPr/>
        </p:nvSpPr>
        <p:spPr>
          <a:xfrm>
            <a:off x="1403648" y="5805264"/>
            <a:ext cx="1518364" cy="369332"/>
          </a:xfrm>
          <a:prstGeom prst="rect">
            <a:avLst/>
          </a:prstGeom>
          <a:noFill/>
        </p:spPr>
        <p:txBody>
          <a:bodyPr wrap="none" rtlCol="0">
            <a:spAutoFit/>
          </a:bodyPr>
          <a:lstStyle/>
          <a:p>
            <a:r>
              <a:rPr kumimoji="1" lang="ja-JP" altLang="en-US"/>
              <a:t>図</a:t>
            </a:r>
            <a:r>
              <a:rPr kumimoji="1" lang="en-US" altLang="ja-JP" dirty="0"/>
              <a:t>6:</a:t>
            </a:r>
            <a:r>
              <a:rPr kumimoji="1" lang="ja-JP" altLang="en-US"/>
              <a:t>実験装置</a:t>
            </a:r>
          </a:p>
        </p:txBody>
      </p:sp>
      <p:sp>
        <p:nvSpPr>
          <p:cNvPr id="15" name="テキスト ボックス 14">
            <a:extLst>
              <a:ext uri="{FF2B5EF4-FFF2-40B4-BE49-F238E27FC236}">
                <a16:creationId xmlns:a16="http://schemas.microsoft.com/office/drawing/2014/main" id="{C65F3C0A-ED3A-2F47-A208-FDCF19F82630}"/>
              </a:ext>
            </a:extLst>
          </p:cNvPr>
          <p:cNvSpPr txBox="1"/>
          <p:nvPr/>
        </p:nvSpPr>
        <p:spPr>
          <a:xfrm>
            <a:off x="4928206" y="5805264"/>
            <a:ext cx="2587568" cy="369332"/>
          </a:xfrm>
          <a:prstGeom prst="rect">
            <a:avLst/>
          </a:prstGeom>
          <a:noFill/>
        </p:spPr>
        <p:txBody>
          <a:bodyPr wrap="none" rtlCol="0">
            <a:spAutoFit/>
          </a:bodyPr>
          <a:lstStyle/>
          <a:p>
            <a:r>
              <a:rPr kumimoji="1" lang="ja-JP" altLang="en-US"/>
              <a:t>図</a:t>
            </a:r>
            <a:r>
              <a:rPr kumimoji="1" lang="en-US" altLang="ja-JP" dirty="0"/>
              <a:t>7:</a:t>
            </a:r>
            <a:r>
              <a:rPr kumimoji="1" lang="ja-JP" altLang="en-US"/>
              <a:t>振動子をつけた様子</a:t>
            </a:r>
          </a:p>
        </p:txBody>
      </p:sp>
    </p:spTree>
    <p:extLst>
      <p:ext uri="{BB962C8B-B14F-4D97-AF65-F5344CB8AC3E}">
        <p14:creationId xmlns:p14="http://schemas.microsoft.com/office/powerpoint/2010/main" val="303996443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B31EF1-CCE3-1548-928B-843BC9933E25}"/>
              </a:ext>
            </a:extLst>
          </p:cNvPr>
          <p:cNvSpPr>
            <a:spLocks noGrp="1"/>
          </p:cNvSpPr>
          <p:nvPr>
            <p:ph type="title"/>
          </p:nvPr>
        </p:nvSpPr>
        <p:spPr>
          <a:xfrm>
            <a:off x="457200" y="285728"/>
            <a:ext cx="8229600" cy="785818"/>
          </a:xfrm>
        </p:spPr>
        <p:txBody>
          <a:bodyPr/>
          <a:lstStyle/>
          <a:p>
            <a:r>
              <a:rPr kumimoji="1" lang="ja-JP" altLang="en-US"/>
              <a:t>結果</a:t>
            </a:r>
          </a:p>
        </p:txBody>
      </p:sp>
      <p:sp>
        <p:nvSpPr>
          <p:cNvPr id="4" name="スライド番号プレースホルダー 3">
            <a:extLst>
              <a:ext uri="{FF2B5EF4-FFF2-40B4-BE49-F238E27FC236}">
                <a16:creationId xmlns:a16="http://schemas.microsoft.com/office/drawing/2014/main" id="{9C8EDFE0-C977-FB41-ABDB-2D70D69FFCE5}"/>
              </a:ext>
            </a:extLst>
          </p:cNvPr>
          <p:cNvSpPr>
            <a:spLocks noGrp="1"/>
          </p:cNvSpPr>
          <p:nvPr>
            <p:ph type="sldNum" sz="quarter" idx="12"/>
          </p:nvPr>
        </p:nvSpPr>
        <p:spPr/>
        <p:txBody>
          <a:bodyPr/>
          <a:lstStyle/>
          <a:p>
            <a:fld id="{3BC5F85C-CA89-4DD9-8F34-0CEC0BCAD652}" type="slidenum">
              <a:rPr kumimoji="1" lang="ja-JP" altLang="en-US" smtClean="0"/>
              <a:pPr/>
              <a:t>9</a:t>
            </a:fld>
            <a:endParaRPr kumimoji="1" lang="ja-JP" altLang="en-US"/>
          </a:p>
        </p:txBody>
      </p:sp>
      <p:sp>
        <p:nvSpPr>
          <p:cNvPr id="9" name="テキスト ボックス 8">
            <a:extLst>
              <a:ext uri="{FF2B5EF4-FFF2-40B4-BE49-F238E27FC236}">
                <a16:creationId xmlns:a16="http://schemas.microsoft.com/office/drawing/2014/main" id="{EAFFC6C0-EF03-B944-B93F-0901412525E4}"/>
              </a:ext>
            </a:extLst>
          </p:cNvPr>
          <p:cNvSpPr txBox="1"/>
          <p:nvPr/>
        </p:nvSpPr>
        <p:spPr>
          <a:xfrm>
            <a:off x="901220" y="4828958"/>
            <a:ext cx="7016866" cy="1600438"/>
          </a:xfrm>
          <a:prstGeom prst="rect">
            <a:avLst/>
          </a:prstGeom>
          <a:noFill/>
        </p:spPr>
        <p:txBody>
          <a:bodyPr wrap="square" rtlCol="0">
            <a:spAutoFit/>
          </a:bodyPr>
          <a:lstStyle/>
          <a:p>
            <a:r>
              <a:rPr kumimoji="1" lang="ja-JP" altLang="en-US"/>
              <a:t>自由記述</a:t>
            </a:r>
            <a:endParaRPr kumimoji="1" lang="en-US" altLang="ja-JP" dirty="0"/>
          </a:p>
          <a:p>
            <a:pPr marL="285750" indent="-285750">
              <a:buFont typeface="Arial" panose="020B0604020202020204" pitchFamily="34" charset="0"/>
              <a:buChar char="•"/>
            </a:pPr>
            <a:r>
              <a:rPr lang="ja-JP" altLang="en-US" sz="1600"/>
              <a:t>５つの球が一番自分の動きと合っており、自分の手だと感じた。</a:t>
            </a:r>
            <a:endParaRPr lang="en-US" altLang="ja-JP" sz="1600" dirty="0"/>
          </a:p>
          <a:p>
            <a:pPr marL="285750" indent="-285750">
              <a:buFont typeface="Arial" panose="020B0604020202020204" pitchFamily="34" charset="0"/>
              <a:buChar char="•"/>
            </a:pPr>
            <a:r>
              <a:rPr lang="ja-JP" altLang="en-US" sz="1600"/>
              <a:t>肌色のモデルは、細かい動作までできるが、違和感も感じやすかった。</a:t>
            </a:r>
            <a:endParaRPr lang="en-US" altLang="ja-JP" sz="1600" dirty="0"/>
          </a:p>
          <a:p>
            <a:pPr marL="285750" indent="-285750">
              <a:buFont typeface="Arial" panose="020B0604020202020204" pitchFamily="34" charset="0"/>
              <a:buChar char="•"/>
            </a:pPr>
            <a:r>
              <a:rPr lang="ja-JP" altLang="en-US" sz="1600"/>
              <a:t>非追従でも「自分が動かしていると感じる」のは、自分の手が動いていなくても、アバターが自分が思ったように動くと、自分が動かしているように感じたから</a:t>
            </a:r>
            <a:endParaRPr lang="en-US" altLang="ja-JP" sz="1600" dirty="0"/>
          </a:p>
        </p:txBody>
      </p:sp>
      <p:pic>
        <p:nvPicPr>
          <p:cNvPr id="11" name="図 10">
            <a:extLst>
              <a:ext uri="{FF2B5EF4-FFF2-40B4-BE49-F238E27FC236}">
                <a16:creationId xmlns:a16="http://schemas.microsoft.com/office/drawing/2014/main" id="{D2CBB027-3B98-3A48-A90F-4FEE88341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462" y="3758248"/>
            <a:ext cx="520328" cy="526267"/>
          </a:xfrm>
          <a:prstGeom prst="rect">
            <a:avLst/>
          </a:prstGeom>
        </p:spPr>
      </p:pic>
      <p:pic>
        <p:nvPicPr>
          <p:cNvPr id="13" name="図 12">
            <a:extLst>
              <a:ext uri="{FF2B5EF4-FFF2-40B4-BE49-F238E27FC236}">
                <a16:creationId xmlns:a16="http://schemas.microsoft.com/office/drawing/2014/main" id="{670C33E2-6125-0049-BD46-3EA0E857C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5988" y="3812770"/>
            <a:ext cx="499164" cy="526268"/>
          </a:xfrm>
          <a:prstGeom prst="rect">
            <a:avLst/>
          </a:prstGeom>
        </p:spPr>
      </p:pic>
      <p:pic>
        <p:nvPicPr>
          <p:cNvPr id="15" name="図 14" descr="座る, 食品, テーブル, コンピュータ が含まれている画像&#10;&#10;自動的に生成された説明">
            <a:extLst>
              <a:ext uri="{FF2B5EF4-FFF2-40B4-BE49-F238E27FC236}">
                <a16:creationId xmlns:a16="http://schemas.microsoft.com/office/drawing/2014/main" id="{CB997665-F153-6A42-9045-0CE1BB0925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4622" y="3822831"/>
            <a:ext cx="660028" cy="575990"/>
          </a:xfrm>
          <a:prstGeom prst="rect">
            <a:avLst/>
          </a:prstGeom>
        </p:spPr>
      </p:pic>
      <p:pic>
        <p:nvPicPr>
          <p:cNvPr id="16" name="図 15">
            <a:extLst>
              <a:ext uri="{FF2B5EF4-FFF2-40B4-BE49-F238E27FC236}">
                <a16:creationId xmlns:a16="http://schemas.microsoft.com/office/drawing/2014/main" id="{57A33EB0-62E3-3748-8177-5E8C280BE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136" y="3822831"/>
            <a:ext cx="520328" cy="526267"/>
          </a:xfrm>
          <a:prstGeom prst="rect">
            <a:avLst/>
          </a:prstGeom>
        </p:spPr>
      </p:pic>
      <p:pic>
        <p:nvPicPr>
          <p:cNvPr id="17" name="図 16">
            <a:extLst>
              <a:ext uri="{FF2B5EF4-FFF2-40B4-BE49-F238E27FC236}">
                <a16:creationId xmlns:a16="http://schemas.microsoft.com/office/drawing/2014/main" id="{338D03CF-087C-E442-B746-FCDDC2992F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0704" y="3812770"/>
            <a:ext cx="499164" cy="526268"/>
          </a:xfrm>
          <a:prstGeom prst="rect">
            <a:avLst/>
          </a:prstGeom>
        </p:spPr>
      </p:pic>
      <p:pic>
        <p:nvPicPr>
          <p:cNvPr id="18" name="図 17" descr="座る, 食品, テーブル, コンピュータ が含まれている画像&#10;&#10;自動的に生成された説明">
            <a:extLst>
              <a:ext uri="{FF2B5EF4-FFF2-40B4-BE49-F238E27FC236}">
                <a16:creationId xmlns:a16="http://schemas.microsoft.com/office/drawing/2014/main" id="{5BE7B89B-06CF-2047-A82B-97AF55E15F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3067" y="3910771"/>
            <a:ext cx="660028" cy="575990"/>
          </a:xfrm>
          <a:prstGeom prst="rect">
            <a:avLst/>
          </a:prstGeom>
        </p:spPr>
      </p:pic>
      <p:pic>
        <p:nvPicPr>
          <p:cNvPr id="20" name="コンテンツ プレースホルダー 19" descr="スクリーンショットの画面&#10;&#10;自動的に生成された説明">
            <a:extLst>
              <a:ext uri="{FF2B5EF4-FFF2-40B4-BE49-F238E27FC236}">
                <a16:creationId xmlns:a16="http://schemas.microsoft.com/office/drawing/2014/main" id="{FF54B10F-2362-FE4F-8D0D-A2E0C3A32686}"/>
              </a:ext>
            </a:extLst>
          </p:cNvPr>
          <p:cNvPicPr>
            <a:picLocks noGrp="1" noChangeAspect="1"/>
          </p:cNvPicPr>
          <p:nvPr>
            <p:ph idx="1"/>
          </p:nvPr>
        </p:nvPicPr>
        <p:blipFill>
          <a:blip r:embed="rId6"/>
          <a:stretch>
            <a:fillRect/>
          </a:stretch>
        </p:blipFill>
        <p:spPr>
          <a:xfrm>
            <a:off x="4783338" y="1274207"/>
            <a:ext cx="4135026" cy="2586841"/>
          </a:xfrm>
          <a:prstGeom prst="rect">
            <a:avLst/>
          </a:prstGeom>
        </p:spPr>
      </p:pic>
      <p:pic>
        <p:nvPicPr>
          <p:cNvPr id="5" name="図 4" descr="スクリーンショットの画面&#10;&#10;自動的に生成された説明">
            <a:extLst>
              <a:ext uri="{FF2B5EF4-FFF2-40B4-BE49-F238E27FC236}">
                <a16:creationId xmlns:a16="http://schemas.microsoft.com/office/drawing/2014/main" id="{0C99CB02-EFDC-A949-84D8-D23701E938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952" y="1152647"/>
            <a:ext cx="4546393" cy="2715766"/>
          </a:xfrm>
          <a:prstGeom prst="rect">
            <a:avLst/>
          </a:prstGeom>
        </p:spPr>
      </p:pic>
    </p:spTree>
    <p:extLst>
      <p:ext uri="{BB962C8B-B14F-4D97-AF65-F5344CB8AC3E}">
        <p14:creationId xmlns:p14="http://schemas.microsoft.com/office/powerpoint/2010/main" val="4258498105"/>
      </p:ext>
    </p:extLst>
  </p:cSld>
  <p:clrMapOvr>
    <a:masterClrMapping/>
  </p:clrMapOvr>
  <p:transition>
    <p:fade/>
  </p:transition>
</p:sld>
</file>

<file path=ppt/theme/theme1.xml><?xml version="1.0" encoding="utf-8"?>
<a:theme xmlns:a="http://schemas.openxmlformats.org/drawingml/2006/main" name="PopHaselabTitechHiragin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ezoe 発表用</Template>
  <TotalTime>12880</TotalTime>
  <Words>1841</Words>
  <Application>Microsoft Macintosh PowerPoint</Application>
  <PresentationFormat>画面に合わせる (4:3)</PresentationFormat>
  <Paragraphs>124</Paragraphs>
  <Slides>10</Slides>
  <Notes>10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Hiragino Kaku Gothic Pro W3</vt:lpstr>
      <vt:lpstr>Hiragino Kaku Gothic Pro W6</vt:lpstr>
      <vt:lpstr>ヒラギノ角ゴ Pro W3</vt:lpstr>
      <vt:lpstr>ヒラギノ角ゴ Pro W6</vt:lpstr>
      <vt:lpstr>ヒラギノ角ゴ Std W8</vt:lpstr>
      <vt:lpstr>Arial</vt:lpstr>
      <vt:lpstr>Calibri</vt:lpstr>
      <vt:lpstr>Wingdings</vt:lpstr>
      <vt:lpstr>PopHaselabTitechHiragino</vt:lpstr>
      <vt:lpstr>視触覚干渉効果による身体所有感の客観的評価</vt:lpstr>
      <vt:lpstr>研究背景</vt:lpstr>
      <vt:lpstr>視触覚干渉効果[2]</vt:lpstr>
      <vt:lpstr>視触覚干渉効果</vt:lpstr>
      <vt:lpstr>実験内容</vt:lpstr>
      <vt:lpstr>タスク内容</vt:lpstr>
      <vt:lpstr>視触覚干渉課題</vt:lpstr>
      <vt:lpstr>装置</vt:lpstr>
      <vt:lpstr>結果</vt:lpstr>
      <vt:lpstr>ご静聴ありがとうございました</vt:lpstr>
    </vt:vector>
  </TitlesOfParts>
  <Company>東京工業大学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パラメータ調整により キャラクタの個性を表現可能な 四足歩行制御の提案</dc:title>
  <dc:creator>ezoe</dc:creator>
  <cp:lastModifiedBy>高祖 信宏</cp:lastModifiedBy>
  <cp:revision>288</cp:revision>
  <cp:lastPrinted>2013-05-01T07:40:02Z</cp:lastPrinted>
  <dcterms:created xsi:type="dcterms:W3CDTF">2014-02-12T15:12:52Z</dcterms:created>
  <dcterms:modified xsi:type="dcterms:W3CDTF">2020-09-18T04:30:35Z</dcterms:modified>
</cp:coreProperties>
</file>