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256" r:id="rId3"/>
    <p:sldId id="257" r:id="rId4"/>
    <p:sldId id="270" r:id="rId5"/>
    <p:sldId id="258" r:id="rId6"/>
    <p:sldId id="271" r:id="rId7"/>
    <p:sldId id="260" r:id="rId8"/>
    <p:sldId id="273" r:id="rId9"/>
    <p:sldId id="274" r:id="rId10"/>
    <p:sldId id="272" r:id="rId11"/>
    <p:sldId id="277" r:id="rId12"/>
    <p:sldId id="278" r:id="rId13"/>
    <p:sldId id="276" r:id="rId1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7003" autoAdjust="0"/>
  </p:normalViewPr>
  <p:slideViewPr>
    <p:cSldViewPr snapToGrid="0">
      <p:cViewPr varScale="1">
        <p:scale>
          <a:sx n="89" d="100"/>
          <a:sy n="89" d="100"/>
        </p:scale>
        <p:origin x="13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401933-8260-43B8-A6DC-066B2E9156D5}" type="datetimeFigureOut">
              <a:rPr kumimoji="1" lang="ja-JP" altLang="en-US" smtClean="0"/>
              <a:t>2017/11/30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1A39D9-F597-4935-9CED-5FCFDC13BC99}" type="slidenum">
              <a:rPr kumimoji="1" lang="ja-JP" altLang="en-US" smtClean="0"/>
              <a:t>‹#›</a:t>
            </a:fld>
            <a:endParaRPr kumimoji="1" lang="ja-JP" altLang="en-US"/>
          </a:p>
        </p:txBody>
      </p:sp>
    </p:spTree>
    <p:extLst>
      <p:ext uri="{BB962C8B-B14F-4D97-AF65-F5344CB8AC3E}">
        <p14:creationId xmlns:p14="http://schemas.microsoft.com/office/powerpoint/2010/main" val="364430912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D1A39D9-F597-4935-9CED-5FCFDC13BC99}" type="slidenum">
              <a:rPr kumimoji="1" lang="ja-JP" altLang="en-US" smtClean="0"/>
              <a:t>1</a:t>
            </a:fld>
            <a:endParaRPr kumimoji="1" lang="ja-JP" altLang="en-US"/>
          </a:p>
        </p:txBody>
      </p:sp>
    </p:spTree>
    <p:extLst>
      <p:ext uri="{BB962C8B-B14F-4D97-AF65-F5344CB8AC3E}">
        <p14:creationId xmlns:p14="http://schemas.microsoft.com/office/powerpoint/2010/main" val="370069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モデルから出力値を得る手法について説明します。まず、入力値を用いて、各ステートにおける条件付き多変量正規分布を求めます。これは、各ステートにおける分布から、入力値に応じた平均ベクトルと共分散行列を計算することで求めることができます。</a:t>
            </a:r>
            <a:endParaRPr kumimoji="1" lang="en-US" altLang="ja-JP" dirty="0"/>
          </a:p>
          <a:p>
            <a:r>
              <a:rPr kumimoji="1" lang="ja-JP" altLang="en-US" dirty="0"/>
              <a:t>次に、それらの条件付き多変量正規分布を足し合わせた正規混合分布を求め、その確率分布に従って出力値を求めます。</a:t>
            </a:r>
            <a:endParaRPr kumimoji="1" lang="en-US" altLang="ja-JP" dirty="0"/>
          </a:p>
          <a:p>
            <a:r>
              <a:rPr kumimoji="1" lang="ja-JP" altLang="en-US" dirty="0"/>
              <a:t>最後に、入力値と出力値の組から、状態確率を更新します。</a:t>
            </a:r>
            <a:endParaRPr kumimoji="1" lang="en-US" altLang="ja-JP" dirty="0"/>
          </a:p>
        </p:txBody>
      </p:sp>
      <p:sp>
        <p:nvSpPr>
          <p:cNvPr id="4" name="スライド番号プレースホルダー 3"/>
          <p:cNvSpPr>
            <a:spLocks noGrp="1"/>
          </p:cNvSpPr>
          <p:nvPr>
            <p:ph type="sldNum" sz="quarter" idx="10"/>
          </p:nvPr>
        </p:nvSpPr>
        <p:spPr/>
        <p:txBody>
          <a:bodyPr/>
          <a:lstStyle/>
          <a:p>
            <a:fld id="{DD1A39D9-F597-4935-9CED-5FCFDC13BC99}" type="slidenum">
              <a:rPr kumimoji="1" lang="ja-JP" altLang="en-US" smtClean="0"/>
              <a:t>10</a:t>
            </a:fld>
            <a:endParaRPr kumimoji="1" lang="ja-JP" altLang="en-US"/>
          </a:p>
        </p:txBody>
      </p:sp>
    </p:spTree>
    <p:extLst>
      <p:ext uri="{BB962C8B-B14F-4D97-AF65-F5344CB8AC3E}">
        <p14:creationId xmlns:p14="http://schemas.microsoft.com/office/powerpoint/2010/main" val="721239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学習で得られた表情決定モデルを用いて</a:t>
            </a:r>
            <a:r>
              <a:rPr kumimoji="1" lang="ja-JP" altLang="en-US" dirty="0" smtClean="0"/>
              <a:t>、インタラクションを行いました。その</a:t>
            </a:r>
            <a:r>
              <a:rPr kumimoji="1" lang="ja-JP" altLang="en-US" dirty="0"/>
              <a:t>結果、しばしば同調的表情が見られることができました</a:t>
            </a:r>
            <a:r>
              <a:rPr kumimoji="1" lang="ja-JP" altLang="en-US" dirty="0" smtClean="0"/>
              <a:t>。</a:t>
            </a:r>
            <a:endParaRPr kumimoji="1" lang="en-US" altLang="ja-JP" dirty="0"/>
          </a:p>
        </p:txBody>
      </p:sp>
      <p:sp>
        <p:nvSpPr>
          <p:cNvPr id="4" name="スライド番号プレースホルダー 3"/>
          <p:cNvSpPr>
            <a:spLocks noGrp="1"/>
          </p:cNvSpPr>
          <p:nvPr>
            <p:ph type="sldNum" sz="quarter" idx="10"/>
          </p:nvPr>
        </p:nvSpPr>
        <p:spPr/>
        <p:txBody>
          <a:bodyPr/>
          <a:lstStyle/>
          <a:p>
            <a:fld id="{DD1A39D9-F597-4935-9CED-5FCFDC13BC99}" type="slidenum">
              <a:rPr kumimoji="1" lang="ja-JP" altLang="en-US" smtClean="0"/>
              <a:t>11</a:t>
            </a:fld>
            <a:endParaRPr kumimoji="1" lang="ja-JP" altLang="en-US"/>
          </a:p>
        </p:txBody>
      </p:sp>
    </p:spTree>
    <p:extLst>
      <p:ext uri="{BB962C8B-B14F-4D97-AF65-F5344CB8AC3E}">
        <p14:creationId xmlns:p14="http://schemas.microsoft.com/office/powerpoint/2010/main" val="1742515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本研究の提案手法です。本研究では、実対話事例を学習することで、自然な同調的表情の度合い、タイミングを伴った表情決定モデルを獲得します。</a:t>
            </a:r>
            <a:endParaRPr kumimoji="1" lang="en-US" altLang="ja-JP" dirty="0"/>
          </a:p>
          <a:p>
            <a:r>
              <a:rPr kumimoji="1" lang="ja-JP" altLang="en-US" dirty="0"/>
              <a:t>そのモデルに対し、話しかけている話者の表情や発声を入力して聞き手側の表情変化の値を出力させます。その出力値によって、エージェントの表情を動かし、同調的表情を再現する、といった手法です。</a:t>
            </a:r>
            <a:endParaRPr kumimoji="1" lang="en-US" altLang="ja-JP" dirty="0"/>
          </a:p>
        </p:txBody>
      </p:sp>
      <p:sp>
        <p:nvSpPr>
          <p:cNvPr id="4" name="スライド番号プレースホルダー 3"/>
          <p:cNvSpPr>
            <a:spLocks noGrp="1"/>
          </p:cNvSpPr>
          <p:nvPr>
            <p:ph type="sldNum" sz="quarter" idx="10"/>
          </p:nvPr>
        </p:nvSpPr>
        <p:spPr/>
        <p:txBody>
          <a:bodyPr/>
          <a:lstStyle/>
          <a:p>
            <a:fld id="{DD1A39D9-F597-4935-9CED-5FCFDC13BC99}" type="slidenum">
              <a:rPr kumimoji="1" lang="ja-JP" altLang="en-US" smtClean="0"/>
              <a:t>12</a:t>
            </a:fld>
            <a:endParaRPr kumimoji="1" lang="ja-JP" altLang="en-US"/>
          </a:p>
        </p:txBody>
      </p:sp>
    </p:spTree>
    <p:extLst>
      <p:ext uri="{BB962C8B-B14F-4D97-AF65-F5344CB8AC3E}">
        <p14:creationId xmlns:p14="http://schemas.microsoft.com/office/powerpoint/2010/main" val="3586405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対話エージェントとは、言語情報や非言語情報を用いて人間とコミュニケーションをするキャラクタのことであり</a:t>
            </a:r>
            <a:r>
              <a:rPr kumimoji="1" lang="ja-JP" altLang="en-US" dirty="0" smtClean="0"/>
              <a:t>、お店の店番や</a:t>
            </a:r>
            <a:r>
              <a:rPr kumimoji="1" lang="ja-JP" altLang="en-US" dirty="0"/>
              <a:t>介護施設での会話相手など、人間社会に自然に溶け込み社会的役割を果たすことが期待されています。</a:t>
            </a:r>
            <a:endParaRPr kumimoji="1" lang="en-US" altLang="ja-JP" dirty="0"/>
          </a:p>
          <a:p>
            <a:r>
              <a:rPr kumimoji="1" lang="ja-JP" altLang="en-US" dirty="0"/>
              <a:t>そこで、重要となってくるのは、人間により好印象を与えられるかどうか、ということです。現在は、</a:t>
            </a:r>
            <a:r>
              <a:rPr kumimoji="1" lang="en-US" altLang="ja-JP" dirty="0"/>
              <a:t>Pepper</a:t>
            </a:r>
            <a:r>
              <a:rPr kumimoji="1" lang="ja-JP" altLang="en-US" dirty="0"/>
              <a:t>などのエージェントは存在しますが実際に日常的に用いられている会話エージェントは少ないというのが現状です。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対話エージェントの自然な振る舞いを決定する要素として、視線やジェスチャーなど様々な要素が挙げられますが、私は顔の表情に注目しました。その中でも、対話の最中に起こる同調的表情というものに注目しました。</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DD1A39D9-F597-4935-9CED-5FCFDC13BC99}" type="slidenum">
              <a:rPr kumimoji="1" lang="ja-JP" altLang="en-US" smtClean="0"/>
              <a:t>2</a:t>
            </a:fld>
            <a:endParaRPr kumimoji="1" lang="ja-JP" altLang="en-US"/>
          </a:p>
        </p:txBody>
      </p:sp>
    </p:spTree>
    <p:extLst>
      <p:ext uri="{BB962C8B-B14F-4D97-AF65-F5344CB8AC3E}">
        <p14:creationId xmlns:p14="http://schemas.microsoft.com/office/powerpoint/2010/main" val="1160603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対話エージェントに求められることとしては、いかにして人間に好印象を与えられるか、ということです。</a:t>
            </a:r>
            <a:endParaRPr kumimoji="1" lang="en-US" altLang="ja-JP" dirty="0"/>
          </a:p>
          <a:p>
            <a:r>
              <a:rPr kumimoji="1" lang="ja-JP" altLang="en-US" dirty="0"/>
              <a:t>好印象を与えるために、エージェントは人間らしい自然な振る舞いを行う必要があります。その振る舞いを実現するための要素として、語調や話の内容といった言語インタラクションだけでなく、視線やジェスチャーといった非言語インタラクションも重要となります。そのなかでも、本研究では表情に注目しました。</a:t>
            </a:r>
            <a:endParaRPr kumimoji="1" lang="en-US" altLang="ja-JP" dirty="0"/>
          </a:p>
        </p:txBody>
      </p:sp>
      <p:sp>
        <p:nvSpPr>
          <p:cNvPr id="4" name="スライド番号プレースホルダー 3"/>
          <p:cNvSpPr>
            <a:spLocks noGrp="1"/>
          </p:cNvSpPr>
          <p:nvPr>
            <p:ph type="sldNum" sz="quarter" idx="10"/>
          </p:nvPr>
        </p:nvSpPr>
        <p:spPr/>
        <p:txBody>
          <a:bodyPr/>
          <a:lstStyle/>
          <a:p>
            <a:fld id="{DD1A39D9-F597-4935-9CED-5FCFDC13BC99}" type="slidenum">
              <a:rPr kumimoji="1" lang="ja-JP" altLang="en-US" smtClean="0"/>
              <a:t>3</a:t>
            </a:fld>
            <a:endParaRPr kumimoji="1" lang="ja-JP" altLang="en-US"/>
          </a:p>
        </p:txBody>
      </p:sp>
    </p:spTree>
    <p:extLst>
      <p:ext uri="{BB962C8B-B14F-4D97-AF65-F5344CB8AC3E}">
        <p14:creationId xmlns:p14="http://schemas.microsoft.com/office/powerpoint/2010/main" val="1616296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人間における非言語コミュニケーション手段のなかで、最も多くの情報量を伝達できるのは表情といわれています。二者間の対話のなかで非言語的メッセージが伝える情報量のなかで、顔の表情が伝える情報量は全体の</a:t>
            </a:r>
            <a:r>
              <a:rPr kumimoji="1" lang="en-US" altLang="ja-JP" dirty="0"/>
              <a:t>55%</a:t>
            </a:r>
            <a:r>
              <a:rPr kumimoji="1" lang="ja-JP" altLang="en-US" dirty="0"/>
              <a:t>を占めるといわれています。</a:t>
            </a:r>
            <a:endParaRPr kumimoji="1" lang="en-US" altLang="ja-JP" dirty="0"/>
          </a:p>
          <a:p>
            <a:r>
              <a:rPr kumimoji="1" lang="ja-JP" altLang="en-US" dirty="0"/>
              <a:t>表情にもいろいろありますが、コミュニケーションスキルの１つと考えられている同調的表情に注目しました。</a:t>
            </a:r>
            <a:endParaRPr kumimoji="1" lang="en-US" altLang="ja-JP" dirty="0"/>
          </a:p>
          <a:p>
            <a:r>
              <a:rPr kumimoji="1" lang="ja-JP" altLang="en-US" dirty="0"/>
              <a:t>同調的表情というのは、相手が笑ったら笑い返す、といったように意図的に相手に同調した表情を出す、という行為になります。これは、他者との社会的関係を築くために戦略的に出す表情といわれており、これを使うことにより対話内で好感度や信頼感が生まれ、社会的関係を形成しコミュニケーションの促進に役立つといわれています</a:t>
            </a:r>
            <a:r>
              <a:rPr kumimoji="1" lang="ja-JP" altLang="en-US" dirty="0" smtClean="0"/>
              <a:t>。</a:t>
            </a:r>
            <a:endParaRPr kumimoji="1" lang="en-US" altLang="ja-JP" dirty="0" smtClean="0"/>
          </a:p>
          <a:p>
            <a:r>
              <a:rPr kumimoji="1" lang="ja-JP" altLang="en-US" dirty="0" smtClean="0"/>
              <a:t>また、同調的表情というのは、笑顔に対し最も発生しやすいといわれています。怒りや嫌悪といった表情に対しては、あまり同調的表情は引き起こされないという研究結果があります。このことから、対話エージェントに再現させる表情の種類を制限することができます。</a:t>
            </a:r>
            <a:endParaRPr kumimoji="1" lang="en-US" altLang="ja-JP" dirty="0"/>
          </a:p>
        </p:txBody>
      </p:sp>
      <p:sp>
        <p:nvSpPr>
          <p:cNvPr id="4" name="スライド番号プレースホルダー 3"/>
          <p:cNvSpPr>
            <a:spLocks noGrp="1"/>
          </p:cNvSpPr>
          <p:nvPr>
            <p:ph type="sldNum" sz="quarter" idx="10"/>
          </p:nvPr>
        </p:nvSpPr>
        <p:spPr/>
        <p:txBody>
          <a:bodyPr/>
          <a:lstStyle/>
          <a:p>
            <a:fld id="{DD1A39D9-F597-4935-9CED-5FCFDC13BC99}" type="slidenum">
              <a:rPr kumimoji="1" lang="ja-JP" altLang="en-US" smtClean="0"/>
              <a:t>4</a:t>
            </a:fld>
            <a:endParaRPr kumimoji="1" lang="ja-JP" altLang="en-US"/>
          </a:p>
        </p:txBody>
      </p:sp>
    </p:spTree>
    <p:extLst>
      <p:ext uri="{BB962C8B-B14F-4D97-AF65-F5344CB8AC3E}">
        <p14:creationId xmlns:p14="http://schemas.microsoft.com/office/powerpoint/2010/main" val="4015271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では、ただ相手の表情を真似るだけでも、十分好印象を抱けるのかどうか、という疑問が生まれます。そこで、ただ自分の表情を真似るだけのエージェントに話しかけてみるという予備実験を行いました。</a:t>
            </a:r>
            <a:endParaRPr kumimoji="1" lang="en-US" altLang="ja-JP" dirty="0"/>
          </a:p>
          <a:p>
            <a:r>
              <a:rPr kumimoji="1" lang="ja-JP" altLang="en-US" dirty="0"/>
              <a:t>エージェントの表情は、</a:t>
            </a:r>
            <a:r>
              <a:rPr kumimoji="1" lang="en-US" altLang="ja-JP" dirty="0"/>
              <a:t>400ms</a:t>
            </a:r>
            <a:r>
              <a:rPr kumimoji="1" lang="ja-JP" altLang="en-US" dirty="0"/>
              <a:t>の遅延を伴うようにしました。これは、人間が他者の表情変化を自身に対する応答と認識しやすい時間が</a:t>
            </a:r>
            <a:r>
              <a:rPr kumimoji="1" lang="en-US" altLang="ja-JP" dirty="0"/>
              <a:t>300ms</a:t>
            </a:r>
            <a:r>
              <a:rPr kumimoji="1" lang="ja-JP" altLang="en-US" dirty="0"/>
              <a:t>から</a:t>
            </a:r>
            <a:r>
              <a:rPr kumimoji="1" lang="en-US" altLang="ja-JP" dirty="0"/>
              <a:t>1100ms</a:t>
            </a:r>
            <a:r>
              <a:rPr kumimoji="1" lang="ja-JP" altLang="en-US" dirty="0"/>
              <a:t>という検討から、この値としました。</a:t>
            </a:r>
            <a:endParaRPr kumimoji="1" lang="en-US" altLang="ja-JP" dirty="0"/>
          </a:p>
          <a:p>
            <a:r>
              <a:rPr kumimoji="1" lang="ja-JP" altLang="en-US" dirty="0"/>
              <a:t>その結果、話しかけている途中から、真似されているだけという違和感を覚えるようになってしまい、エージェントに対し良い印象を持てなくなりました。</a:t>
            </a:r>
            <a:endParaRPr kumimoji="1" lang="en-US" altLang="ja-JP" dirty="0"/>
          </a:p>
          <a:p>
            <a:r>
              <a:rPr kumimoji="1" lang="ja-JP" altLang="en-US" dirty="0"/>
              <a:t>この予備実験から、同調的表情を提示するタイミング、表情の度合いも再現する必要があるということが分かりました。</a:t>
            </a:r>
            <a:endParaRPr kumimoji="1" lang="en-US" altLang="ja-JP" dirty="0"/>
          </a:p>
        </p:txBody>
      </p:sp>
      <p:sp>
        <p:nvSpPr>
          <p:cNvPr id="4" name="スライド番号プレースホルダー 3"/>
          <p:cNvSpPr>
            <a:spLocks noGrp="1"/>
          </p:cNvSpPr>
          <p:nvPr>
            <p:ph type="sldNum" sz="quarter" idx="10"/>
          </p:nvPr>
        </p:nvSpPr>
        <p:spPr/>
        <p:txBody>
          <a:bodyPr/>
          <a:lstStyle/>
          <a:p>
            <a:fld id="{DD1A39D9-F597-4935-9CED-5FCFDC13BC99}" type="slidenum">
              <a:rPr kumimoji="1" lang="ja-JP" altLang="en-US" smtClean="0"/>
              <a:t>5</a:t>
            </a:fld>
            <a:endParaRPr kumimoji="1" lang="ja-JP" altLang="en-US"/>
          </a:p>
        </p:txBody>
      </p:sp>
    </p:spTree>
    <p:extLst>
      <p:ext uri="{BB962C8B-B14F-4D97-AF65-F5344CB8AC3E}">
        <p14:creationId xmlns:p14="http://schemas.microsoft.com/office/powerpoint/2010/main" val="3695654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本研究の目的です。本研究では、対話中において、より人間に好印象を与える対話エージェントを作成することを目指します。</a:t>
            </a:r>
            <a:endParaRPr kumimoji="1" lang="en-US" altLang="ja-JP" dirty="0"/>
          </a:p>
          <a:p>
            <a:r>
              <a:rPr kumimoji="1" lang="ja-JP" altLang="en-US" dirty="0"/>
              <a:t>そこで課題となってくるのが、予備実験から分かるとおり、同調的表情の度合い、タイミングも再現しなければ好印象を与えられないということと、</a:t>
            </a:r>
            <a:endParaRPr kumimoji="1" lang="en-US" altLang="ja-JP" dirty="0"/>
          </a:p>
          <a:p>
            <a:r>
              <a:rPr kumimoji="1" lang="ja-JP" altLang="en-US" dirty="0" smtClean="0"/>
              <a:t>同調的表情というものは定量的な性質がまだ分かっていないため、ルールベースで再現するのは容易ではないという課題があります。</a:t>
            </a:r>
            <a:endParaRPr kumimoji="1" lang="en-US" altLang="ja-JP" dirty="0"/>
          </a:p>
          <a:p>
            <a:r>
              <a:rPr kumimoji="1" lang="ja-JP" altLang="en-US" dirty="0"/>
              <a:t>そこで、本研究では、実対話事例から機械学習によって表情決定モデルを作成し、話者に対して正しい同調的表情をエージェントに表出させることを目的とします。</a:t>
            </a:r>
            <a:endParaRPr kumimoji="1" lang="en-US" altLang="ja-JP" dirty="0"/>
          </a:p>
        </p:txBody>
      </p:sp>
      <p:sp>
        <p:nvSpPr>
          <p:cNvPr id="4" name="スライド番号プレースホルダー 3"/>
          <p:cNvSpPr>
            <a:spLocks noGrp="1"/>
          </p:cNvSpPr>
          <p:nvPr>
            <p:ph type="sldNum" sz="quarter" idx="10"/>
          </p:nvPr>
        </p:nvSpPr>
        <p:spPr/>
        <p:txBody>
          <a:bodyPr/>
          <a:lstStyle/>
          <a:p>
            <a:fld id="{DD1A39D9-F597-4935-9CED-5FCFDC13BC99}" type="slidenum">
              <a:rPr kumimoji="1" lang="ja-JP" altLang="en-US" smtClean="0"/>
              <a:t>6</a:t>
            </a:fld>
            <a:endParaRPr kumimoji="1" lang="ja-JP" altLang="en-US"/>
          </a:p>
        </p:txBody>
      </p:sp>
    </p:spTree>
    <p:extLst>
      <p:ext uri="{BB962C8B-B14F-4D97-AF65-F5344CB8AC3E}">
        <p14:creationId xmlns:p14="http://schemas.microsoft.com/office/powerpoint/2010/main" val="359517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本研究の提案手法です。本研究では、実対話事例を学習することで、自然な同調的表情の度合い、タイミングを伴った表情決定モデルを獲得します。</a:t>
            </a:r>
            <a:endParaRPr kumimoji="1" lang="en-US" altLang="ja-JP" dirty="0"/>
          </a:p>
          <a:p>
            <a:r>
              <a:rPr kumimoji="1" lang="ja-JP" altLang="en-US" dirty="0"/>
              <a:t>そのモデルに対し、話しかけている話者の表情や発声を入力して聞き手側の表情変化の値を出力させます。その出力値によって、エージェントの表情を動かし、同調的表情を再現する、といった手法です。</a:t>
            </a:r>
            <a:endParaRPr kumimoji="1" lang="en-US" altLang="ja-JP" dirty="0"/>
          </a:p>
        </p:txBody>
      </p:sp>
      <p:sp>
        <p:nvSpPr>
          <p:cNvPr id="4" name="スライド番号プレースホルダー 3"/>
          <p:cNvSpPr>
            <a:spLocks noGrp="1"/>
          </p:cNvSpPr>
          <p:nvPr>
            <p:ph type="sldNum" sz="quarter" idx="10"/>
          </p:nvPr>
        </p:nvSpPr>
        <p:spPr/>
        <p:txBody>
          <a:bodyPr/>
          <a:lstStyle/>
          <a:p>
            <a:fld id="{DD1A39D9-F597-4935-9CED-5FCFDC13BC99}" type="slidenum">
              <a:rPr kumimoji="1" lang="ja-JP" altLang="en-US" smtClean="0"/>
              <a:t>7</a:t>
            </a:fld>
            <a:endParaRPr kumimoji="1" lang="ja-JP" altLang="en-US"/>
          </a:p>
        </p:txBody>
      </p:sp>
    </p:spTree>
    <p:extLst>
      <p:ext uri="{BB962C8B-B14F-4D97-AF65-F5344CB8AC3E}">
        <p14:creationId xmlns:p14="http://schemas.microsoft.com/office/powerpoint/2010/main" val="1231285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同調的表情を実現するために、機械学習を用いることにしました。これは、細かい同調的表情のタイミングや度合いを注意深く観察し人手でルールベースで作ることは、作業量も多く容易ではないからです。</a:t>
            </a:r>
            <a:endParaRPr kumimoji="1" lang="en-US" altLang="ja-JP" dirty="0"/>
          </a:p>
          <a:p>
            <a:r>
              <a:rPr kumimoji="1" lang="ja-JP" altLang="en-US" dirty="0"/>
              <a:t>細かい同調的表情を学習し再現することが可能なのか、再び予備実験を行いました。機械学習には、隠れマルコフモデルを用いました。</a:t>
            </a:r>
            <a:endParaRPr kumimoji="1" lang="en-US" altLang="ja-JP" dirty="0"/>
          </a:p>
          <a:p>
            <a:r>
              <a:rPr kumimoji="1" lang="ja-JP" altLang="en-US" dirty="0"/>
              <a:t>これは、</a:t>
            </a:r>
            <a:r>
              <a:rPr kumimoji="1" lang="en-US" altLang="ja-JP" dirty="0"/>
              <a:t>HMM</a:t>
            </a:r>
            <a:r>
              <a:rPr kumimoji="1" lang="ja-JP" altLang="en-US" dirty="0"/>
              <a:t>は時系列データを扱うことができ、かつ繰り返しパターンを発見しやすいという特徴をもっているからです。</a:t>
            </a:r>
            <a:endParaRPr kumimoji="1" lang="en-US" altLang="ja-JP" dirty="0"/>
          </a:p>
          <a:p>
            <a:r>
              <a:rPr kumimoji="1" lang="ja-JP" altLang="en-US" dirty="0"/>
              <a:t>この図のように、左の話者が右のエージェント役に話しかけている際の表情変化と発声を記録し、学習させます。</a:t>
            </a:r>
            <a:endParaRPr kumimoji="1" lang="en-US" altLang="ja-JP" dirty="0"/>
          </a:p>
        </p:txBody>
      </p:sp>
      <p:sp>
        <p:nvSpPr>
          <p:cNvPr id="4" name="スライド番号プレースホルダー 3"/>
          <p:cNvSpPr>
            <a:spLocks noGrp="1"/>
          </p:cNvSpPr>
          <p:nvPr>
            <p:ph type="sldNum" sz="quarter" idx="10"/>
          </p:nvPr>
        </p:nvSpPr>
        <p:spPr/>
        <p:txBody>
          <a:bodyPr/>
          <a:lstStyle/>
          <a:p>
            <a:fld id="{DD1A39D9-F597-4935-9CED-5FCFDC13BC99}" type="slidenum">
              <a:rPr kumimoji="1" lang="ja-JP" altLang="en-US" smtClean="0"/>
              <a:t>8</a:t>
            </a:fld>
            <a:endParaRPr kumimoji="1" lang="ja-JP" altLang="en-US"/>
          </a:p>
        </p:txBody>
      </p:sp>
    </p:spTree>
    <p:extLst>
      <p:ext uri="{BB962C8B-B14F-4D97-AF65-F5344CB8AC3E}">
        <p14:creationId xmlns:p14="http://schemas.microsoft.com/office/powerpoint/2010/main" val="3534399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表情解析ツールには、マイクロソフト社が提供するキネクト</a:t>
            </a:r>
            <a:r>
              <a:rPr kumimoji="1" lang="en-US" altLang="ja-JP" dirty="0"/>
              <a:t>V2</a:t>
            </a:r>
            <a:r>
              <a:rPr kumimoji="1" lang="ja-JP" altLang="en-US" dirty="0"/>
              <a:t>を用いました。キネクトの機能の一つに、顔の</a:t>
            </a:r>
            <a:r>
              <a:rPr kumimoji="1" lang="en-US" altLang="ja-JP" dirty="0"/>
              <a:t>17</a:t>
            </a:r>
            <a:r>
              <a:rPr kumimoji="1" lang="ja-JP" altLang="en-US" dirty="0"/>
              <a:t>個の特徴点の動き</a:t>
            </a:r>
            <a:r>
              <a:rPr kumimoji="1" lang="en-US" altLang="ja-JP" dirty="0"/>
              <a:t>(</a:t>
            </a:r>
            <a:r>
              <a:rPr kumimoji="1" lang="ja-JP" altLang="en-US" dirty="0"/>
              <a:t>アニメーションユニット</a:t>
            </a:r>
            <a:r>
              <a:rPr kumimoji="1" lang="en-US" altLang="ja-JP" dirty="0"/>
              <a:t>)</a:t>
            </a:r>
            <a:r>
              <a:rPr kumimoji="1" lang="ja-JP" altLang="en-US" dirty="0"/>
              <a:t>をリアルタイムで数値化したものを取得できるものがあります。</a:t>
            </a:r>
            <a:endParaRPr kumimoji="1" lang="en-US" altLang="ja-JP" dirty="0"/>
          </a:p>
          <a:p>
            <a:r>
              <a:rPr kumimoji="1" lang="ja-JP" altLang="en-US" dirty="0"/>
              <a:t>エージェントの３</a:t>
            </a:r>
            <a:r>
              <a:rPr kumimoji="1" lang="en-US" altLang="ja-JP" dirty="0"/>
              <a:t>D</a:t>
            </a:r>
            <a:r>
              <a:rPr kumimoji="1" lang="ja-JP" altLang="en-US" dirty="0"/>
              <a:t>モデルを動かすために適した</a:t>
            </a:r>
            <a:r>
              <a:rPr kumimoji="1" lang="en-US" altLang="ja-JP" dirty="0"/>
              <a:t>11</a:t>
            </a:r>
            <a:r>
              <a:rPr kumimoji="1" lang="ja-JP" altLang="en-US" dirty="0"/>
              <a:t>個の</a:t>
            </a:r>
            <a:r>
              <a:rPr kumimoji="1" lang="en-US" altLang="ja-JP" dirty="0"/>
              <a:t>AU</a:t>
            </a:r>
            <a:r>
              <a:rPr kumimoji="1" lang="ja-JP" altLang="en-US" dirty="0"/>
              <a:t>を選別し、それに発話ボリュームを加えた</a:t>
            </a:r>
            <a:r>
              <a:rPr kumimoji="1" lang="en-US" altLang="ja-JP" dirty="0"/>
              <a:t>12</a:t>
            </a:r>
            <a:r>
              <a:rPr kumimoji="1" lang="ja-JP" altLang="en-US" dirty="0"/>
              <a:t>要素の</a:t>
            </a:r>
            <a:r>
              <a:rPr kumimoji="1" lang="en-US" altLang="ja-JP" dirty="0"/>
              <a:t>2</a:t>
            </a:r>
            <a:r>
              <a:rPr kumimoji="1" lang="ja-JP" altLang="en-US" dirty="0"/>
              <a:t>人分の</a:t>
            </a:r>
            <a:r>
              <a:rPr kumimoji="1" lang="en-US" altLang="ja-JP" dirty="0"/>
              <a:t>24</a:t>
            </a:r>
            <a:r>
              <a:rPr kumimoji="1" lang="ja-JP" altLang="en-US" dirty="0"/>
              <a:t>要素を学習データとしました。</a:t>
            </a:r>
            <a:endParaRPr kumimoji="1" lang="en-US" altLang="ja-JP" dirty="0"/>
          </a:p>
        </p:txBody>
      </p:sp>
      <p:sp>
        <p:nvSpPr>
          <p:cNvPr id="4" name="スライド番号プレースホルダー 3"/>
          <p:cNvSpPr>
            <a:spLocks noGrp="1"/>
          </p:cNvSpPr>
          <p:nvPr>
            <p:ph type="sldNum" sz="quarter" idx="10"/>
          </p:nvPr>
        </p:nvSpPr>
        <p:spPr/>
        <p:txBody>
          <a:bodyPr/>
          <a:lstStyle/>
          <a:p>
            <a:fld id="{DD1A39D9-F597-4935-9CED-5FCFDC13BC99}" type="slidenum">
              <a:rPr kumimoji="1" lang="ja-JP" altLang="en-US" smtClean="0"/>
              <a:t>9</a:t>
            </a:fld>
            <a:endParaRPr kumimoji="1" lang="ja-JP" altLang="en-US"/>
          </a:p>
        </p:txBody>
      </p:sp>
    </p:spTree>
    <p:extLst>
      <p:ext uri="{BB962C8B-B14F-4D97-AF65-F5344CB8AC3E}">
        <p14:creationId xmlns:p14="http://schemas.microsoft.com/office/powerpoint/2010/main" val="2282306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39AE172-CEFD-420B-81F2-6016A40FD231}" type="datetimeFigureOut">
              <a:rPr kumimoji="1" lang="ja-JP" altLang="en-US" smtClean="0"/>
              <a:t>2017/11/30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C290670-751C-4EE9-B6BA-FBC87776A7EA}" type="slidenum">
              <a:rPr kumimoji="1" lang="ja-JP" altLang="en-US" smtClean="0"/>
              <a:t>‹#›</a:t>
            </a:fld>
            <a:endParaRPr kumimoji="1" lang="ja-JP" altLang="en-US"/>
          </a:p>
        </p:txBody>
      </p:sp>
    </p:spTree>
    <p:extLst>
      <p:ext uri="{BB962C8B-B14F-4D97-AF65-F5344CB8AC3E}">
        <p14:creationId xmlns:p14="http://schemas.microsoft.com/office/powerpoint/2010/main" val="2930318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39AE172-CEFD-420B-81F2-6016A40FD231}" type="datetimeFigureOut">
              <a:rPr kumimoji="1" lang="ja-JP" altLang="en-US" smtClean="0"/>
              <a:t>2017/11/30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C290670-751C-4EE9-B6BA-FBC87776A7EA}" type="slidenum">
              <a:rPr kumimoji="1" lang="ja-JP" altLang="en-US" smtClean="0"/>
              <a:t>‹#›</a:t>
            </a:fld>
            <a:endParaRPr kumimoji="1" lang="ja-JP" altLang="en-US"/>
          </a:p>
        </p:txBody>
      </p:sp>
    </p:spTree>
    <p:extLst>
      <p:ext uri="{BB962C8B-B14F-4D97-AF65-F5344CB8AC3E}">
        <p14:creationId xmlns:p14="http://schemas.microsoft.com/office/powerpoint/2010/main" val="184978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39AE172-CEFD-420B-81F2-6016A40FD231}" type="datetimeFigureOut">
              <a:rPr kumimoji="1" lang="ja-JP" altLang="en-US" smtClean="0"/>
              <a:t>2017/11/30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C290670-751C-4EE9-B6BA-FBC87776A7EA}" type="slidenum">
              <a:rPr kumimoji="1" lang="ja-JP" altLang="en-US" smtClean="0"/>
              <a:t>‹#›</a:t>
            </a:fld>
            <a:endParaRPr kumimoji="1" lang="ja-JP" altLang="en-US"/>
          </a:p>
        </p:txBody>
      </p:sp>
    </p:spTree>
    <p:extLst>
      <p:ext uri="{BB962C8B-B14F-4D97-AF65-F5344CB8AC3E}">
        <p14:creationId xmlns:p14="http://schemas.microsoft.com/office/powerpoint/2010/main" val="2351016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8011080" y="6079198"/>
            <a:ext cx="3719413" cy="462089"/>
          </a:xfrm>
          <a:prstGeom prst="rect">
            <a:avLst/>
          </a:prstGeom>
          <a:noFill/>
          <a:ln w="9525">
            <a:noFill/>
            <a:miter lim="800000"/>
            <a:headEnd/>
            <a:tailEnd/>
          </a:ln>
        </p:spPr>
      </p:pic>
      <p:sp>
        <p:nvSpPr>
          <p:cNvPr id="2" name="タイトル 1"/>
          <p:cNvSpPr>
            <a:spLocks noGrp="1"/>
          </p:cNvSpPr>
          <p:nvPr>
            <p:ph type="ctrTitle"/>
          </p:nvPr>
        </p:nvSpPr>
        <p:spPr>
          <a:xfrm>
            <a:off x="914400" y="2130426"/>
            <a:ext cx="10363200" cy="1470025"/>
          </a:xfrm>
        </p:spPr>
        <p:txBody>
          <a:bodyPr/>
          <a:lstStyle>
            <a:lvl1pPr algn="ctr">
              <a:defRPr baseline="0">
                <a:latin typeface="ヒラギノ角ゴ Std W8" pitchFamily="34" charset="-128"/>
                <a:ea typeface="ヒラギノ角ゴ Std W8" pitchFamily="34" charset="-128"/>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baseline="0">
                <a:solidFill>
                  <a:schemeClr val="tx1">
                    <a:lumMod val="65000"/>
                    <a:lumOff val="35000"/>
                  </a:schemeClr>
                </a:solidFill>
                <a:latin typeface="ヒラギノ角ゴ Pro W6" pitchFamily="34" charset="-128"/>
                <a:ea typeface="ヒラギノ角ゴ Pro W6" pitchFamily="34"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 3"/>
          <p:cNvSpPr>
            <a:spLocks noGrp="1"/>
          </p:cNvSpPr>
          <p:nvPr>
            <p:ph type="dt" sz="half" idx="10"/>
          </p:nvPr>
        </p:nvSpPr>
        <p:spPr/>
        <p:txBody>
          <a:bodyPr/>
          <a:lstStyle/>
          <a:p>
            <a:fld id="{E0497564-545D-47DA-AF1F-728E5E3B64B0}" type="datetime1">
              <a:rPr lang="ja-JP" altLang="en-US" smtClean="0">
                <a:solidFill>
                  <a:prstClr val="black">
                    <a:tint val="75000"/>
                  </a:prstClr>
                </a:solidFill>
              </a:rPr>
              <a:pPr/>
              <a:t>2017/11/30</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Tree>
    <p:extLst>
      <p:ext uri="{BB962C8B-B14F-4D97-AF65-F5344CB8AC3E}">
        <p14:creationId xmlns:p14="http://schemas.microsoft.com/office/powerpoint/2010/main" val="271669054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srcRect/>
          <a:stretch>
            <a:fillRect/>
          </a:stretch>
        </p:blipFill>
        <p:spPr bwMode="auto">
          <a:xfrm>
            <a:off x="647700" y="876284"/>
            <a:ext cx="10896600" cy="266700"/>
          </a:xfrm>
          <a:prstGeom prst="rect">
            <a:avLst/>
          </a:prstGeom>
          <a:noFill/>
          <a:ln w="9525">
            <a:noFill/>
            <a:miter lim="800000"/>
            <a:headEnd/>
            <a:tailEnd/>
          </a:ln>
          <a:effectLst/>
        </p:spPr>
      </p:pic>
      <p:sp>
        <p:nvSpPr>
          <p:cNvPr id="2" name="タイトル 1"/>
          <p:cNvSpPr>
            <a:spLocks noGrp="1"/>
          </p:cNvSpPr>
          <p:nvPr>
            <p:ph type="title"/>
          </p:nvPr>
        </p:nvSpPr>
        <p:spPr>
          <a:xfrm>
            <a:off x="609600" y="285728"/>
            <a:ext cx="10972800" cy="785818"/>
          </a:xfrm>
        </p:spPr>
        <p:txBody>
          <a:bodyPr/>
          <a:lstStyle>
            <a:lvl1pPr>
              <a:defRPr baseline="0">
                <a:latin typeface="ヒラギノ角ゴ Pro W6" pitchFamily="34" charset="-128"/>
              </a:defRPr>
            </a:lvl1pPr>
          </a:lstStyle>
          <a:p>
            <a:r>
              <a:rPr kumimoji="1" lang="ja-JP" altLang="en-US"/>
              <a:t>マスター タイトルの書式設定</a:t>
            </a:r>
          </a:p>
        </p:txBody>
      </p:sp>
      <p:sp>
        <p:nvSpPr>
          <p:cNvPr id="3" name="コンテンツ プレースホルダ 2"/>
          <p:cNvSpPr>
            <a:spLocks noGrp="1"/>
          </p:cNvSpPr>
          <p:nvPr>
            <p:ph idx="1"/>
          </p:nvPr>
        </p:nvSpPr>
        <p:spPr/>
        <p:txBody>
          <a:bodyPr/>
          <a:lstStyle>
            <a:lvl1pPr>
              <a:defRPr baseline="0">
                <a:latin typeface="ヒラギノ角ゴ Pro W6" pitchFamily="34" charset="-128"/>
              </a:defRPr>
            </a:lvl1pPr>
            <a:lvl2pPr>
              <a:buClr>
                <a:srgbClr val="92D050"/>
              </a:buClr>
              <a:buFont typeface="Wingdings" pitchFamily="2" charset="2"/>
              <a:buChar char="l"/>
              <a:defRPr baseline="0">
                <a:latin typeface="ヒラギノ角ゴ Pro W3" pitchFamily="34" charset="-128"/>
                <a:ea typeface="ヒラギノ角ゴ Pro W3" pitchFamily="34" charset="-128"/>
              </a:defRPr>
            </a:lvl2pPr>
            <a:lvl3pPr>
              <a:buClr>
                <a:schemeClr val="accent5">
                  <a:lumMod val="60000"/>
                  <a:lumOff val="40000"/>
                </a:schemeClr>
              </a:buClr>
              <a:buFont typeface="Wingdings" pitchFamily="2" charset="2"/>
              <a:buChar char="l"/>
              <a:defRPr baseline="0">
                <a:latin typeface="ヒラギノ角ゴ Pro W3" pitchFamily="34" charset="-128"/>
                <a:ea typeface="ヒラギノ角ゴ Pro W3" pitchFamily="34" charset="-128"/>
              </a:defRPr>
            </a:lvl3pPr>
            <a:lvl4pPr>
              <a:buClr>
                <a:schemeClr val="accent4">
                  <a:lumMod val="60000"/>
                  <a:lumOff val="40000"/>
                </a:schemeClr>
              </a:buClr>
              <a:buFont typeface="Wingdings" pitchFamily="2" charset="2"/>
              <a:buChar char="l"/>
              <a:defRPr baseline="0">
                <a:latin typeface="ヒラギノ角ゴ Pro W3" pitchFamily="34" charset="-128"/>
                <a:ea typeface="ヒラギノ角ゴ Pro W3" pitchFamily="34" charset="-128"/>
              </a:defRPr>
            </a:lvl4pPr>
            <a:lvl5pPr>
              <a:buClr>
                <a:schemeClr val="accent2">
                  <a:lumMod val="60000"/>
                  <a:lumOff val="40000"/>
                </a:schemeClr>
              </a:buClr>
              <a:buFont typeface="Wingdings" pitchFamily="2" charset="2"/>
              <a:buChar char="l"/>
              <a:defRPr baseline="0">
                <a:latin typeface="ヒラギノ角ゴ Pro W3" pitchFamily="34" charset="-128"/>
                <a:ea typeface="ヒラギノ角ゴ Pro W3"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日付プレースホルダ 3"/>
          <p:cNvSpPr>
            <a:spLocks noGrp="1"/>
          </p:cNvSpPr>
          <p:nvPr>
            <p:ph type="dt" sz="half" idx="10"/>
          </p:nvPr>
        </p:nvSpPr>
        <p:spPr/>
        <p:txBody>
          <a:bodyPr/>
          <a:lstStyle/>
          <a:p>
            <a:fld id="{4AECB162-70DB-47EE-A56B-8620DE9AEF3A}" type="datetime1">
              <a:rPr lang="ja-JP" altLang="en-US" smtClean="0">
                <a:solidFill>
                  <a:prstClr val="black">
                    <a:tint val="75000"/>
                  </a:prstClr>
                </a:solidFill>
              </a:rPr>
              <a:pPr/>
              <a:t>2017/11/30</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3BC5F85C-CA89-4DD9-8F34-0CEC0BCAD652}" type="slidenum">
              <a:rPr lang="ja-JP" altLang="en-US" smtClean="0">
                <a:solidFill>
                  <a:prstClr val="black"/>
                </a:solidFill>
              </a:rPr>
              <a:pPr/>
              <a:t>‹#›</a:t>
            </a:fld>
            <a:endParaRPr lang="ja-JP" altLang="en-US">
              <a:solidFill>
                <a:prstClr val="black"/>
              </a:solidFill>
            </a:endParaRPr>
          </a:p>
        </p:txBody>
      </p:sp>
      <p:cxnSp>
        <p:nvCxnSpPr>
          <p:cNvPr id="13" name="直線コネクタ 12"/>
          <p:cNvCxnSpPr/>
          <p:nvPr userDrawn="1"/>
        </p:nvCxnSpPr>
        <p:spPr>
          <a:xfrm>
            <a:off x="8667768" y="6427808"/>
            <a:ext cx="2952771" cy="1588"/>
          </a:xfrm>
          <a:prstGeom prst="line">
            <a:avLst/>
          </a:prstGeom>
          <a:ln w="38100" cap="rnd">
            <a:solidFill>
              <a:srgbClr val="FF3300"/>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9232153" y="490416"/>
            <a:ext cx="2286583" cy="525585"/>
          </a:xfrm>
          <a:prstGeom prst="rect">
            <a:avLst/>
          </a:prstGeom>
          <a:noFill/>
          <a:ln w="9525">
            <a:noFill/>
            <a:miter lim="800000"/>
            <a:headEnd/>
            <a:tailEnd/>
          </a:ln>
        </p:spPr>
      </p:pic>
    </p:spTree>
    <p:extLst>
      <p:ext uri="{BB962C8B-B14F-4D97-AF65-F5344CB8AC3E}">
        <p14:creationId xmlns:p14="http://schemas.microsoft.com/office/powerpoint/2010/main" val="188841850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9517539" y="6063053"/>
            <a:ext cx="2286583" cy="525585"/>
          </a:xfrm>
          <a:prstGeom prst="rect">
            <a:avLst/>
          </a:prstGeom>
          <a:noFill/>
          <a:ln w="9525">
            <a:noFill/>
            <a:miter lim="800000"/>
            <a:headEnd/>
            <a:tailEnd/>
          </a:ln>
        </p:spPr>
      </p:pic>
      <p:pic>
        <p:nvPicPr>
          <p:cNvPr id="10" name="Picture 2"/>
          <p:cNvPicPr>
            <a:picLocks noChangeAspect="1" noChangeArrowheads="1"/>
          </p:cNvPicPr>
          <p:nvPr userDrawn="1"/>
        </p:nvPicPr>
        <p:blipFill>
          <a:blip r:embed="rId3" cstate="print"/>
          <a:srcRect/>
          <a:stretch>
            <a:fillRect/>
          </a:stretch>
        </p:blipFill>
        <p:spPr bwMode="auto">
          <a:xfrm>
            <a:off x="647700" y="4019556"/>
            <a:ext cx="10896600" cy="266700"/>
          </a:xfrm>
          <a:prstGeom prst="rect">
            <a:avLst/>
          </a:prstGeom>
          <a:noFill/>
          <a:ln w="9525">
            <a:noFill/>
            <a:miter lim="800000"/>
            <a:headEnd/>
            <a:tailEnd/>
          </a:ln>
          <a:effectLst/>
        </p:spPr>
      </p:pic>
      <p:sp>
        <p:nvSpPr>
          <p:cNvPr id="2" name="タイトル 1"/>
          <p:cNvSpPr>
            <a:spLocks noGrp="1"/>
          </p:cNvSpPr>
          <p:nvPr>
            <p:ph type="title"/>
          </p:nvPr>
        </p:nvSpPr>
        <p:spPr>
          <a:xfrm>
            <a:off x="963084" y="2714621"/>
            <a:ext cx="10363200" cy="1362075"/>
          </a:xfrm>
        </p:spPr>
        <p:txBody>
          <a:bodyPr anchor="b" anchorCtr="0">
            <a:normAutofit/>
          </a:bodyPr>
          <a:lstStyle>
            <a:lvl1pPr algn="l">
              <a:defRPr sz="3200" b="0" cap="none" baseline="0">
                <a:latin typeface="ヒラギノ角ゴ Pro W6" pitchFamily="34" charset="-128"/>
              </a:defRPr>
            </a:lvl1pPr>
          </a:lstStyle>
          <a:p>
            <a:r>
              <a:rPr kumimoji="1" lang="ja-JP" altLang="en-US"/>
              <a:t>マスター タイトルの書式設定</a:t>
            </a:r>
            <a:endParaRPr kumimoji="1" lang="ja-JP" altLang="en-US" dirty="0"/>
          </a:p>
        </p:txBody>
      </p:sp>
      <p:sp>
        <p:nvSpPr>
          <p:cNvPr id="3" name="テキスト プレースホルダ 2"/>
          <p:cNvSpPr>
            <a:spLocks noGrp="1"/>
          </p:cNvSpPr>
          <p:nvPr>
            <p:ph type="body" idx="1"/>
          </p:nvPr>
        </p:nvSpPr>
        <p:spPr>
          <a:xfrm>
            <a:off x="963084" y="4357706"/>
            <a:ext cx="10363200" cy="1500187"/>
          </a:xfrm>
        </p:spPr>
        <p:txBody>
          <a:bodyPr anchor="t" anchorCtr="0">
            <a:normAutofit/>
          </a:bodyPr>
          <a:lstStyle>
            <a:lvl1pPr marL="0" indent="0">
              <a:buNone/>
              <a:defRPr sz="1600" baseline="0">
                <a:solidFill>
                  <a:schemeClr val="tx1">
                    <a:tint val="75000"/>
                  </a:schemeClr>
                </a:solidFill>
                <a:latin typeface="ヒラギノ角ゴ Pro W6" pitchFamily="34" charset="-12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 3"/>
          <p:cNvSpPr>
            <a:spLocks noGrp="1"/>
          </p:cNvSpPr>
          <p:nvPr>
            <p:ph type="dt" sz="half" idx="10"/>
          </p:nvPr>
        </p:nvSpPr>
        <p:spPr/>
        <p:txBody>
          <a:bodyPr/>
          <a:lstStyle/>
          <a:p>
            <a:fld id="{813AD00D-6D52-453B-A2DF-73A1ABCC7604}" type="datetime1">
              <a:rPr lang="ja-JP" altLang="en-US" smtClean="0">
                <a:solidFill>
                  <a:prstClr val="black">
                    <a:tint val="75000"/>
                  </a:prstClr>
                </a:solidFill>
              </a:rPr>
              <a:pPr/>
              <a:t>2017/11/30</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Tree>
    <p:extLst>
      <p:ext uri="{BB962C8B-B14F-4D97-AF65-F5344CB8AC3E}">
        <p14:creationId xmlns:p14="http://schemas.microsoft.com/office/powerpoint/2010/main" val="420691849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srcRect/>
          <a:stretch>
            <a:fillRect/>
          </a:stretch>
        </p:blipFill>
        <p:spPr bwMode="auto">
          <a:xfrm>
            <a:off x="647700" y="876284"/>
            <a:ext cx="10896600" cy="266700"/>
          </a:xfrm>
          <a:prstGeom prst="rect">
            <a:avLst/>
          </a:prstGeom>
          <a:noFill/>
          <a:ln w="9525">
            <a:noFill/>
            <a:miter lim="800000"/>
            <a:headEnd/>
            <a:tailEnd/>
          </a:ln>
          <a:effectLst/>
        </p:spPr>
      </p:pic>
      <p:sp>
        <p:nvSpPr>
          <p:cNvPr id="3" name="コンテンツ プレースホルダ 2"/>
          <p:cNvSpPr>
            <a:spLocks noGrp="1"/>
          </p:cNvSpPr>
          <p:nvPr>
            <p:ph sz="half" idx="1"/>
          </p:nvPr>
        </p:nvSpPr>
        <p:spPr>
          <a:xfrm>
            <a:off x="609600" y="1214422"/>
            <a:ext cx="5384800" cy="507209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6197600" y="1214422"/>
            <a:ext cx="5384800" cy="507209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045C9784-1505-47F4-A9C0-5277CD476299}" type="datetime1">
              <a:rPr lang="ja-JP" altLang="en-US" smtClean="0">
                <a:solidFill>
                  <a:prstClr val="black">
                    <a:tint val="75000"/>
                  </a:prstClr>
                </a:solidFill>
              </a:rPr>
              <a:pPr/>
              <a:t>2017/11/30</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3BC5F85C-CA89-4DD9-8F34-0CEC0BCAD652}" type="slidenum">
              <a:rPr lang="ja-JP" altLang="en-US" smtClean="0">
                <a:solidFill>
                  <a:prstClr val="black"/>
                </a:solidFill>
              </a:rPr>
              <a:pPr/>
              <a:t>‹#›</a:t>
            </a:fld>
            <a:endParaRPr lang="ja-JP" altLang="en-US">
              <a:solidFill>
                <a:prstClr val="black"/>
              </a:solidFill>
            </a:endParaRPr>
          </a:p>
        </p:txBody>
      </p:sp>
      <p:cxnSp>
        <p:nvCxnSpPr>
          <p:cNvPr id="15" name="直線コネクタ 14"/>
          <p:cNvCxnSpPr/>
          <p:nvPr userDrawn="1"/>
        </p:nvCxnSpPr>
        <p:spPr>
          <a:xfrm>
            <a:off x="8667768" y="6427808"/>
            <a:ext cx="2952771" cy="1588"/>
          </a:xfrm>
          <a:prstGeom prst="line">
            <a:avLst/>
          </a:prstGeom>
          <a:ln w="38100" cap="rnd">
            <a:solidFill>
              <a:srgbClr val="FF3300"/>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9232153" y="490416"/>
            <a:ext cx="2286583" cy="525585"/>
          </a:xfrm>
          <a:prstGeom prst="rect">
            <a:avLst/>
          </a:prstGeom>
          <a:noFill/>
          <a:ln w="9525">
            <a:noFill/>
            <a:miter lim="800000"/>
            <a:headEnd/>
            <a:tailEnd/>
          </a:ln>
        </p:spPr>
      </p:pic>
      <p:sp>
        <p:nvSpPr>
          <p:cNvPr id="12" name="タイトル 1"/>
          <p:cNvSpPr>
            <a:spLocks noGrp="1"/>
          </p:cNvSpPr>
          <p:nvPr>
            <p:ph type="title"/>
          </p:nvPr>
        </p:nvSpPr>
        <p:spPr>
          <a:xfrm>
            <a:off x="609600" y="285728"/>
            <a:ext cx="10972800" cy="785818"/>
          </a:xfrm>
        </p:spPr>
        <p:txBody>
          <a:bodyPr/>
          <a:lstStyle>
            <a:lvl1pPr>
              <a:defRPr baseline="0">
                <a:latin typeface="ヒラギノ角ゴ Pro W6" pitchFamily="34" charset="-128"/>
              </a:defRPr>
            </a:lvl1pPr>
          </a:lstStyle>
          <a:p>
            <a:r>
              <a:rPr kumimoji="1" lang="ja-JP" altLang="en-US"/>
              <a:t>マスター タイトルの書式設定</a:t>
            </a:r>
          </a:p>
        </p:txBody>
      </p:sp>
    </p:spTree>
    <p:extLst>
      <p:ext uri="{BB962C8B-B14F-4D97-AF65-F5344CB8AC3E}">
        <p14:creationId xmlns:p14="http://schemas.microsoft.com/office/powerpoint/2010/main" val="21493163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pic>
        <p:nvPicPr>
          <p:cNvPr id="15" name="Picture 2"/>
          <p:cNvPicPr>
            <a:picLocks noChangeAspect="1" noChangeArrowheads="1"/>
          </p:cNvPicPr>
          <p:nvPr userDrawn="1"/>
        </p:nvPicPr>
        <p:blipFill>
          <a:blip r:embed="rId2" cstate="print"/>
          <a:srcRect/>
          <a:stretch>
            <a:fillRect/>
          </a:stretch>
        </p:blipFill>
        <p:spPr bwMode="auto">
          <a:xfrm>
            <a:off x="647700" y="876284"/>
            <a:ext cx="10896600" cy="266700"/>
          </a:xfrm>
          <a:prstGeom prst="rect">
            <a:avLst/>
          </a:prstGeom>
          <a:noFill/>
          <a:ln w="9525">
            <a:noFill/>
            <a:miter lim="800000"/>
            <a:headEnd/>
            <a:tailEnd/>
          </a:ln>
          <a:effectLst/>
        </p:spPr>
      </p:pic>
      <p:sp>
        <p:nvSpPr>
          <p:cNvPr id="3" name="テキスト プレースホルダ 2"/>
          <p:cNvSpPr>
            <a:spLocks noGrp="1"/>
          </p:cNvSpPr>
          <p:nvPr>
            <p:ph type="body" idx="1"/>
          </p:nvPr>
        </p:nvSpPr>
        <p:spPr>
          <a:xfrm>
            <a:off x="609600" y="1214423"/>
            <a:ext cx="5386917" cy="460387"/>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 3"/>
          <p:cNvSpPr>
            <a:spLocks noGrp="1"/>
          </p:cNvSpPr>
          <p:nvPr>
            <p:ph sz="half" idx="2"/>
          </p:nvPr>
        </p:nvSpPr>
        <p:spPr>
          <a:xfrm>
            <a:off x="609600" y="1714488"/>
            <a:ext cx="5386917" cy="4572032"/>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6193368" y="1214423"/>
            <a:ext cx="5389033" cy="460387"/>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 5"/>
          <p:cNvSpPr>
            <a:spLocks noGrp="1"/>
          </p:cNvSpPr>
          <p:nvPr>
            <p:ph sz="quarter" idx="4"/>
          </p:nvPr>
        </p:nvSpPr>
        <p:spPr>
          <a:xfrm>
            <a:off x="6193368" y="1714488"/>
            <a:ext cx="5389033" cy="4572032"/>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9ABCD5B5-3AC2-4E50-BB5B-3A93F2376633}" type="datetime1">
              <a:rPr lang="ja-JP" altLang="en-US" smtClean="0">
                <a:solidFill>
                  <a:prstClr val="black">
                    <a:tint val="75000"/>
                  </a:prstClr>
                </a:solidFill>
              </a:rPr>
              <a:pPr/>
              <a:t>2017/11/30</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3BC5F85C-CA89-4DD9-8F34-0CEC0BCAD652}" type="slidenum">
              <a:rPr lang="ja-JP" altLang="en-US" smtClean="0">
                <a:solidFill>
                  <a:prstClr val="black"/>
                </a:solidFill>
              </a:rPr>
              <a:pPr/>
              <a:t>‹#›</a:t>
            </a:fld>
            <a:endParaRPr lang="ja-JP" altLang="en-US">
              <a:solidFill>
                <a:prstClr val="black"/>
              </a:solidFill>
            </a:endParaRPr>
          </a:p>
        </p:txBody>
      </p:sp>
      <p:cxnSp>
        <p:nvCxnSpPr>
          <p:cNvPr id="17" name="直線コネクタ 16"/>
          <p:cNvCxnSpPr/>
          <p:nvPr userDrawn="1"/>
        </p:nvCxnSpPr>
        <p:spPr>
          <a:xfrm>
            <a:off x="8667768" y="6427808"/>
            <a:ext cx="2952771" cy="1588"/>
          </a:xfrm>
          <a:prstGeom prst="line">
            <a:avLst/>
          </a:prstGeom>
          <a:ln w="38100" cap="rnd">
            <a:solidFill>
              <a:srgbClr val="FF3300"/>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9232153" y="490416"/>
            <a:ext cx="2286583" cy="525585"/>
          </a:xfrm>
          <a:prstGeom prst="rect">
            <a:avLst/>
          </a:prstGeom>
          <a:noFill/>
          <a:ln w="9525">
            <a:noFill/>
            <a:miter lim="800000"/>
            <a:headEnd/>
            <a:tailEnd/>
          </a:ln>
        </p:spPr>
      </p:pic>
      <p:sp>
        <p:nvSpPr>
          <p:cNvPr id="14" name="タイトル 1"/>
          <p:cNvSpPr>
            <a:spLocks noGrp="1"/>
          </p:cNvSpPr>
          <p:nvPr>
            <p:ph type="title"/>
          </p:nvPr>
        </p:nvSpPr>
        <p:spPr>
          <a:xfrm>
            <a:off x="609600" y="285728"/>
            <a:ext cx="10972800" cy="785818"/>
          </a:xfrm>
        </p:spPr>
        <p:txBody>
          <a:bodyPr/>
          <a:lstStyle>
            <a:lvl1pPr>
              <a:defRPr baseline="0">
                <a:latin typeface="ヒラギノ角ゴ Pro W6" pitchFamily="34" charset="-128"/>
              </a:defRPr>
            </a:lvl1pPr>
          </a:lstStyle>
          <a:p>
            <a:r>
              <a:rPr kumimoji="1" lang="ja-JP" altLang="en-US"/>
              <a:t>マスター タイトルの書式設定</a:t>
            </a:r>
          </a:p>
        </p:txBody>
      </p:sp>
    </p:spTree>
    <p:extLst>
      <p:ext uri="{BB962C8B-B14F-4D97-AF65-F5344CB8AC3E}">
        <p14:creationId xmlns:p14="http://schemas.microsoft.com/office/powerpoint/2010/main" val="399761186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srcRect/>
          <a:stretch>
            <a:fillRect/>
          </a:stretch>
        </p:blipFill>
        <p:spPr bwMode="auto">
          <a:xfrm>
            <a:off x="647700" y="876284"/>
            <a:ext cx="10896600" cy="266700"/>
          </a:xfrm>
          <a:prstGeom prst="rect">
            <a:avLst/>
          </a:prstGeom>
          <a:noFill/>
          <a:ln w="9525">
            <a:noFill/>
            <a:miter lim="800000"/>
            <a:headEnd/>
            <a:tailEnd/>
          </a:ln>
          <a:effectLst/>
        </p:spPr>
      </p:pic>
      <p:sp>
        <p:nvSpPr>
          <p:cNvPr id="3" name="日付プレースホルダ 2"/>
          <p:cNvSpPr>
            <a:spLocks noGrp="1"/>
          </p:cNvSpPr>
          <p:nvPr>
            <p:ph type="dt" sz="half" idx="10"/>
          </p:nvPr>
        </p:nvSpPr>
        <p:spPr/>
        <p:txBody>
          <a:bodyPr/>
          <a:lstStyle/>
          <a:p>
            <a:fld id="{14678959-2F07-4133-ABBE-C02DE3C2C382}" type="datetime1">
              <a:rPr lang="ja-JP" altLang="en-US" smtClean="0">
                <a:solidFill>
                  <a:prstClr val="black">
                    <a:tint val="75000"/>
                  </a:prstClr>
                </a:solidFill>
              </a:rPr>
              <a:pPr/>
              <a:t>2017/11/30</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3BC5F85C-CA89-4DD9-8F34-0CEC0BCAD652}" type="slidenum">
              <a:rPr lang="ja-JP" altLang="en-US" smtClean="0">
                <a:solidFill>
                  <a:prstClr val="black"/>
                </a:solidFill>
              </a:rPr>
              <a:pPr/>
              <a:t>‹#›</a:t>
            </a:fld>
            <a:endParaRPr lang="ja-JP" altLang="en-US">
              <a:solidFill>
                <a:prstClr val="black"/>
              </a:solidFill>
            </a:endParaRPr>
          </a:p>
        </p:txBody>
      </p:sp>
      <p:cxnSp>
        <p:nvCxnSpPr>
          <p:cNvPr id="13" name="直線コネクタ 12"/>
          <p:cNvCxnSpPr/>
          <p:nvPr userDrawn="1"/>
        </p:nvCxnSpPr>
        <p:spPr>
          <a:xfrm>
            <a:off x="8667768" y="6427808"/>
            <a:ext cx="2952771" cy="1588"/>
          </a:xfrm>
          <a:prstGeom prst="line">
            <a:avLst/>
          </a:prstGeom>
          <a:ln w="38100" cap="rnd">
            <a:solidFill>
              <a:srgbClr val="FF3300"/>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9232153" y="490416"/>
            <a:ext cx="2286583" cy="525585"/>
          </a:xfrm>
          <a:prstGeom prst="rect">
            <a:avLst/>
          </a:prstGeom>
          <a:noFill/>
          <a:ln w="9525">
            <a:noFill/>
            <a:miter lim="800000"/>
            <a:headEnd/>
            <a:tailEnd/>
          </a:ln>
        </p:spPr>
      </p:pic>
      <p:sp>
        <p:nvSpPr>
          <p:cNvPr id="10" name="タイトル 1"/>
          <p:cNvSpPr>
            <a:spLocks noGrp="1"/>
          </p:cNvSpPr>
          <p:nvPr>
            <p:ph type="title"/>
          </p:nvPr>
        </p:nvSpPr>
        <p:spPr>
          <a:xfrm>
            <a:off x="609600" y="285728"/>
            <a:ext cx="10972800" cy="785818"/>
          </a:xfrm>
        </p:spPr>
        <p:txBody>
          <a:bodyPr/>
          <a:lstStyle>
            <a:lvl1pPr>
              <a:defRPr baseline="0">
                <a:latin typeface="ヒラギノ角ゴ Pro W6" pitchFamily="34" charset="-128"/>
              </a:defRPr>
            </a:lvl1pPr>
          </a:lstStyle>
          <a:p>
            <a:r>
              <a:rPr kumimoji="1" lang="ja-JP" altLang="en-US"/>
              <a:t>マスター タイトルの書式設定</a:t>
            </a:r>
          </a:p>
        </p:txBody>
      </p:sp>
    </p:spTree>
    <p:extLst>
      <p:ext uri="{BB962C8B-B14F-4D97-AF65-F5344CB8AC3E}">
        <p14:creationId xmlns:p14="http://schemas.microsoft.com/office/powerpoint/2010/main" val="189890460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1A2B432-2553-463A-8D89-13CE6AB5AACE}" type="datetime1">
              <a:rPr lang="ja-JP" altLang="en-US" smtClean="0">
                <a:solidFill>
                  <a:prstClr val="black">
                    <a:tint val="75000"/>
                  </a:prstClr>
                </a:solidFill>
              </a:rPr>
              <a:pPr/>
              <a:t>2017/11/30</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3BC5F85C-CA89-4DD9-8F34-0CEC0BCAD652}"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15228374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 2"/>
          <p:cNvSpPr>
            <a:spLocks noGrp="1"/>
          </p:cNvSpPr>
          <p:nvPr>
            <p:ph idx="1"/>
          </p:nvPr>
        </p:nvSpPr>
        <p:spPr>
          <a:xfrm>
            <a:off x="4766733" y="273051"/>
            <a:ext cx="6815667" cy="585311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 4"/>
          <p:cNvSpPr>
            <a:spLocks noGrp="1"/>
          </p:cNvSpPr>
          <p:nvPr>
            <p:ph type="dt" sz="half" idx="10"/>
          </p:nvPr>
        </p:nvSpPr>
        <p:spPr/>
        <p:txBody>
          <a:bodyPr/>
          <a:lstStyle/>
          <a:p>
            <a:fld id="{A3349FC6-A7FC-4208-BDE4-539478B02871}" type="datetime1">
              <a:rPr lang="ja-JP" altLang="en-US" smtClean="0">
                <a:solidFill>
                  <a:prstClr val="black">
                    <a:tint val="75000"/>
                  </a:prstClr>
                </a:solidFill>
              </a:rPr>
              <a:pPr/>
              <a:t>2017/11/30</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3BC5F85C-CA89-4DD9-8F34-0CEC0BCAD652}"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16498433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39AE172-CEFD-420B-81F2-6016A40FD231}" type="datetimeFigureOut">
              <a:rPr kumimoji="1" lang="ja-JP" altLang="en-US" smtClean="0"/>
              <a:t>2017/11/30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C290670-751C-4EE9-B6BA-FBC87776A7EA}" type="slidenum">
              <a:rPr kumimoji="1" lang="ja-JP" altLang="en-US" smtClean="0"/>
              <a:t>‹#›</a:t>
            </a:fld>
            <a:endParaRPr kumimoji="1" lang="ja-JP" altLang="en-US"/>
          </a:p>
        </p:txBody>
      </p:sp>
    </p:spTree>
    <p:extLst>
      <p:ext uri="{BB962C8B-B14F-4D97-AF65-F5344CB8AC3E}">
        <p14:creationId xmlns:p14="http://schemas.microsoft.com/office/powerpoint/2010/main" val="1416340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図を追加</a:t>
            </a:r>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 4"/>
          <p:cNvSpPr>
            <a:spLocks noGrp="1"/>
          </p:cNvSpPr>
          <p:nvPr>
            <p:ph type="dt" sz="half" idx="10"/>
          </p:nvPr>
        </p:nvSpPr>
        <p:spPr/>
        <p:txBody>
          <a:bodyPr/>
          <a:lstStyle/>
          <a:p>
            <a:fld id="{FE465C87-8D78-4A80-A801-F439B42CBE37}" type="datetime1">
              <a:rPr lang="ja-JP" altLang="en-US" smtClean="0">
                <a:solidFill>
                  <a:prstClr val="black">
                    <a:tint val="75000"/>
                  </a:prstClr>
                </a:solidFill>
              </a:rPr>
              <a:pPr/>
              <a:t>2017/11/30</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3BC5F85C-CA89-4DD9-8F34-0CEC0BCAD652}"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3730632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タイトルと縦書きテキスト">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cstate="print"/>
          <a:srcRect/>
          <a:stretch>
            <a:fillRect/>
          </a:stretch>
        </p:blipFill>
        <p:spPr bwMode="auto">
          <a:xfrm>
            <a:off x="647700" y="876284"/>
            <a:ext cx="10896600" cy="266700"/>
          </a:xfrm>
          <a:prstGeom prst="rect">
            <a:avLst/>
          </a:prstGeom>
          <a:noFill/>
          <a:ln w="9525">
            <a:noFill/>
            <a:miter lim="800000"/>
            <a:headEnd/>
            <a:tailEnd/>
          </a:ln>
          <a:effectLst/>
        </p:spPr>
      </p:pic>
      <p:sp>
        <p:nvSpPr>
          <p:cNvPr id="3" name="縦書きテキスト プレースホルダ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80B043F7-2DBC-46DD-85D1-CCB2FA0A2C48}" type="datetime1">
              <a:rPr lang="ja-JP" altLang="en-US" smtClean="0">
                <a:solidFill>
                  <a:prstClr val="black">
                    <a:tint val="75000"/>
                  </a:prstClr>
                </a:solidFill>
              </a:rPr>
              <a:pPr/>
              <a:t>2017/11/30</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3BC5F85C-CA89-4DD9-8F34-0CEC0BCAD652}" type="slidenum">
              <a:rPr lang="ja-JP" altLang="en-US" smtClean="0">
                <a:solidFill>
                  <a:prstClr val="black"/>
                </a:solidFill>
              </a:rPr>
              <a:pPr/>
              <a:t>‹#›</a:t>
            </a:fld>
            <a:endParaRPr lang="ja-JP" altLang="en-US">
              <a:solidFill>
                <a:prstClr val="black"/>
              </a:solidFill>
            </a:endParaRPr>
          </a:p>
        </p:txBody>
      </p:sp>
      <p:cxnSp>
        <p:nvCxnSpPr>
          <p:cNvPr id="14" name="直線コネクタ 13"/>
          <p:cNvCxnSpPr/>
          <p:nvPr userDrawn="1"/>
        </p:nvCxnSpPr>
        <p:spPr>
          <a:xfrm>
            <a:off x="8667768" y="6427808"/>
            <a:ext cx="2952771" cy="1588"/>
          </a:xfrm>
          <a:prstGeom prst="line">
            <a:avLst/>
          </a:prstGeom>
          <a:ln w="38100" cap="rnd">
            <a:solidFill>
              <a:srgbClr val="FF3300"/>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9232153" y="490416"/>
            <a:ext cx="2286583" cy="525585"/>
          </a:xfrm>
          <a:prstGeom prst="rect">
            <a:avLst/>
          </a:prstGeom>
          <a:noFill/>
          <a:ln w="9525">
            <a:noFill/>
            <a:miter lim="800000"/>
            <a:headEnd/>
            <a:tailEnd/>
          </a:ln>
        </p:spPr>
      </p:pic>
      <p:sp>
        <p:nvSpPr>
          <p:cNvPr id="11" name="タイトル 1"/>
          <p:cNvSpPr>
            <a:spLocks noGrp="1"/>
          </p:cNvSpPr>
          <p:nvPr>
            <p:ph type="title"/>
          </p:nvPr>
        </p:nvSpPr>
        <p:spPr>
          <a:xfrm>
            <a:off x="609600" y="285728"/>
            <a:ext cx="10972800" cy="785818"/>
          </a:xfrm>
        </p:spPr>
        <p:txBody>
          <a:bodyPr/>
          <a:lstStyle>
            <a:lvl1pPr>
              <a:defRPr baseline="0">
                <a:latin typeface="ヒラギノ角ゴ Pro W6" pitchFamily="34" charset="-128"/>
              </a:defRPr>
            </a:lvl1pPr>
          </a:lstStyle>
          <a:p>
            <a:r>
              <a:rPr kumimoji="1" lang="ja-JP" altLang="en-US"/>
              <a:t>マスター タイトルの書式設定</a:t>
            </a:r>
          </a:p>
        </p:txBody>
      </p:sp>
    </p:spTree>
    <p:extLst>
      <p:ext uri="{BB962C8B-B14F-4D97-AF65-F5344CB8AC3E}">
        <p14:creationId xmlns:p14="http://schemas.microsoft.com/office/powerpoint/2010/main" val="12691189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srcRect/>
          <a:stretch>
            <a:fillRect/>
          </a:stretch>
        </p:blipFill>
        <p:spPr bwMode="auto">
          <a:xfrm rot="5400000">
            <a:off x="7318790" y="3087281"/>
            <a:ext cx="5974951" cy="228971"/>
          </a:xfrm>
          <a:prstGeom prst="rect">
            <a:avLst/>
          </a:prstGeom>
          <a:noFill/>
          <a:ln w="9525">
            <a:noFill/>
            <a:miter lim="800000"/>
            <a:headEnd/>
            <a:tailEnd/>
          </a:ln>
          <a:effectLst/>
        </p:spPr>
      </p:pic>
      <p:sp>
        <p:nvSpPr>
          <p:cNvPr id="2" name="縦書きタイトル 1"/>
          <p:cNvSpPr>
            <a:spLocks noGrp="1"/>
          </p:cNvSpPr>
          <p:nvPr>
            <p:ph type="title" orient="vert"/>
          </p:nvPr>
        </p:nvSpPr>
        <p:spPr>
          <a:xfrm>
            <a:off x="10287029" y="857233"/>
            <a:ext cx="1295371" cy="5268931"/>
          </a:xfrm>
        </p:spPr>
        <p:txBody>
          <a:bodyPr vert="eaVert"/>
          <a:lstStyle/>
          <a:p>
            <a:r>
              <a:rPr kumimoji="1" lang="ja-JP" altLang="en-US"/>
              <a:t>マスター タイトルの書式設定</a:t>
            </a:r>
            <a:endParaRPr kumimoji="1" lang="ja-JP" altLang="en-US" dirty="0"/>
          </a:p>
        </p:txBody>
      </p:sp>
      <p:sp>
        <p:nvSpPr>
          <p:cNvPr id="3" name="縦書きテキスト プレースホルダ 2"/>
          <p:cNvSpPr>
            <a:spLocks noGrp="1"/>
          </p:cNvSpPr>
          <p:nvPr>
            <p:ph type="body" orient="vert" idx="1"/>
          </p:nvPr>
        </p:nvSpPr>
        <p:spPr>
          <a:xfrm>
            <a:off x="609600" y="274639"/>
            <a:ext cx="9391677"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4D401237-FDB4-4CC5-8283-F9BBF6F35D01}" type="datetime1">
              <a:rPr lang="ja-JP" altLang="en-US" smtClean="0">
                <a:solidFill>
                  <a:prstClr val="black">
                    <a:tint val="75000"/>
                  </a:prstClr>
                </a:solidFill>
              </a:rPr>
              <a:pPr/>
              <a:t>2017/11/30</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3BC5F85C-CA89-4DD9-8F34-0CEC0BCAD652}" type="slidenum">
              <a:rPr lang="ja-JP" altLang="en-US" smtClean="0">
                <a:solidFill>
                  <a:prstClr val="black"/>
                </a:solidFill>
              </a:rPr>
              <a:pPr/>
              <a:t>‹#›</a:t>
            </a:fld>
            <a:endParaRPr lang="ja-JP" altLang="en-US">
              <a:solidFill>
                <a:prstClr val="black"/>
              </a:solidFill>
            </a:endParaRPr>
          </a:p>
        </p:txBody>
      </p:sp>
      <p:pic>
        <p:nvPicPr>
          <p:cNvPr id="11" name="Picture 3"/>
          <p:cNvPicPr>
            <a:picLocks noChangeAspect="1" noChangeArrowheads="1"/>
          </p:cNvPicPr>
          <p:nvPr/>
        </p:nvPicPr>
        <p:blipFill>
          <a:blip r:embed="rId3" cstate="print">
            <a:duotone>
              <a:schemeClr val="accent6">
                <a:shade val="45000"/>
                <a:satMod val="135000"/>
              </a:schemeClr>
              <a:prstClr val="white"/>
            </a:duotone>
            <a:lum bright="25000"/>
          </a:blip>
          <a:srcRect/>
          <a:stretch>
            <a:fillRect/>
          </a:stretch>
        </p:blipFill>
        <p:spPr bwMode="auto">
          <a:xfrm rot="21179699">
            <a:off x="10561577" y="242414"/>
            <a:ext cx="647724" cy="401618"/>
          </a:xfrm>
          <a:prstGeom prst="rect">
            <a:avLst/>
          </a:prstGeom>
          <a:noFill/>
          <a:ln w="9525">
            <a:noFill/>
            <a:miter lim="800000"/>
            <a:headEnd/>
            <a:tailEnd/>
          </a:ln>
          <a:effectLst/>
        </p:spPr>
      </p:pic>
      <p:cxnSp>
        <p:nvCxnSpPr>
          <p:cNvPr id="13" name="直線コネクタ 12"/>
          <p:cNvCxnSpPr/>
          <p:nvPr userDrawn="1"/>
        </p:nvCxnSpPr>
        <p:spPr>
          <a:xfrm>
            <a:off x="8667768" y="6427808"/>
            <a:ext cx="2952771" cy="1588"/>
          </a:xfrm>
          <a:prstGeom prst="line">
            <a:avLst/>
          </a:prstGeom>
          <a:ln w="38100" cap="rnd">
            <a:solidFill>
              <a:srgbClr val="FF33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60554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39AE172-CEFD-420B-81F2-6016A40FD231}" type="datetimeFigureOut">
              <a:rPr kumimoji="1" lang="ja-JP" altLang="en-US" smtClean="0"/>
              <a:t>2017/11/30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C290670-751C-4EE9-B6BA-FBC87776A7EA}" type="slidenum">
              <a:rPr kumimoji="1" lang="ja-JP" altLang="en-US" smtClean="0"/>
              <a:t>‹#›</a:t>
            </a:fld>
            <a:endParaRPr kumimoji="1" lang="ja-JP" altLang="en-US"/>
          </a:p>
        </p:txBody>
      </p:sp>
    </p:spTree>
    <p:extLst>
      <p:ext uri="{BB962C8B-B14F-4D97-AF65-F5344CB8AC3E}">
        <p14:creationId xmlns:p14="http://schemas.microsoft.com/office/powerpoint/2010/main" val="1096184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39AE172-CEFD-420B-81F2-6016A40FD231}" type="datetimeFigureOut">
              <a:rPr kumimoji="1" lang="ja-JP" altLang="en-US" smtClean="0"/>
              <a:t>2017/11/30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C290670-751C-4EE9-B6BA-FBC87776A7EA}" type="slidenum">
              <a:rPr kumimoji="1" lang="ja-JP" altLang="en-US" smtClean="0"/>
              <a:t>‹#›</a:t>
            </a:fld>
            <a:endParaRPr kumimoji="1" lang="ja-JP" altLang="en-US"/>
          </a:p>
        </p:txBody>
      </p:sp>
    </p:spTree>
    <p:extLst>
      <p:ext uri="{BB962C8B-B14F-4D97-AF65-F5344CB8AC3E}">
        <p14:creationId xmlns:p14="http://schemas.microsoft.com/office/powerpoint/2010/main" val="234819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39AE172-CEFD-420B-81F2-6016A40FD231}" type="datetimeFigureOut">
              <a:rPr kumimoji="1" lang="ja-JP" altLang="en-US" smtClean="0"/>
              <a:t>2017/11/30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C290670-751C-4EE9-B6BA-FBC87776A7EA}" type="slidenum">
              <a:rPr kumimoji="1" lang="ja-JP" altLang="en-US" smtClean="0"/>
              <a:t>‹#›</a:t>
            </a:fld>
            <a:endParaRPr kumimoji="1" lang="ja-JP" altLang="en-US"/>
          </a:p>
        </p:txBody>
      </p:sp>
    </p:spTree>
    <p:extLst>
      <p:ext uri="{BB962C8B-B14F-4D97-AF65-F5344CB8AC3E}">
        <p14:creationId xmlns:p14="http://schemas.microsoft.com/office/powerpoint/2010/main" val="3770609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39AE172-CEFD-420B-81F2-6016A40FD231}" type="datetimeFigureOut">
              <a:rPr kumimoji="1" lang="ja-JP" altLang="en-US" smtClean="0"/>
              <a:t>2017/11/30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C290670-751C-4EE9-B6BA-FBC87776A7EA}" type="slidenum">
              <a:rPr kumimoji="1" lang="ja-JP" altLang="en-US" smtClean="0"/>
              <a:t>‹#›</a:t>
            </a:fld>
            <a:endParaRPr kumimoji="1" lang="ja-JP" altLang="en-US"/>
          </a:p>
        </p:txBody>
      </p:sp>
    </p:spTree>
    <p:extLst>
      <p:ext uri="{BB962C8B-B14F-4D97-AF65-F5344CB8AC3E}">
        <p14:creationId xmlns:p14="http://schemas.microsoft.com/office/powerpoint/2010/main" val="737400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39AE172-CEFD-420B-81F2-6016A40FD231}" type="datetimeFigureOut">
              <a:rPr kumimoji="1" lang="ja-JP" altLang="en-US" smtClean="0"/>
              <a:t>2017/11/30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C290670-751C-4EE9-B6BA-FBC87776A7EA}" type="slidenum">
              <a:rPr kumimoji="1" lang="ja-JP" altLang="en-US" smtClean="0"/>
              <a:t>‹#›</a:t>
            </a:fld>
            <a:endParaRPr kumimoji="1" lang="ja-JP" altLang="en-US"/>
          </a:p>
        </p:txBody>
      </p:sp>
    </p:spTree>
    <p:extLst>
      <p:ext uri="{BB962C8B-B14F-4D97-AF65-F5344CB8AC3E}">
        <p14:creationId xmlns:p14="http://schemas.microsoft.com/office/powerpoint/2010/main" val="1025203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39AE172-CEFD-420B-81F2-6016A40FD231}" type="datetimeFigureOut">
              <a:rPr kumimoji="1" lang="ja-JP" altLang="en-US" smtClean="0"/>
              <a:t>2017/11/30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C290670-751C-4EE9-B6BA-FBC87776A7EA}" type="slidenum">
              <a:rPr kumimoji="1" lang="ja-JP" altLang="en-US" smtClean="0"/>
              <a:t>‹#›</a:t>
            </a:fld>
            <a:endParaRPr kumimoji="1" lang="ja-JP" altLang="en-US"/>
          </a:p>
        </p:txBody>
      </p:sp>
    </p:spTree>
    <p:extLst>
      <p:ext uri="{BB962C8B-B14F-4D97-AF65-F5344CB8AC3E}">
        <p14:creationId xmlns:p14="http://schemas.microsoft.com/office/powerpoint/2010/main" val="35099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39AE172-CEFD-420B-81F2-6016A40FD231}" type="datetimeFigureOut">
              <a:rPr kumimoji="1" lang="ja-JP" altLang="en-US" smtClean="0"/>
              <a:t>2017/11/30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C290670-751C-4EE9-B6BA-FBC87776A7EA}" type="slidenum">
              <a:rPr kumimoji="1" lang="ja-JP" altLang="en-US" smtClean="0"/>
              <a:t>‹#›</a:t>
            </a:fld>
            <a:endParaRPr kumimoji="1" lang="ja-JP" altLang="en-US"/>
          </a:p>
        </p:txBody>
      </p:sp>
    </p:spTree>
    <p:extLst>
      <p:ext uri="{BB962C8B-B14F-4D97-AF65-F5344CB8AC3E}">
        <p14:creationId xmlns:p14="http://schemas.microsoft.com/office/powerpoint/2010/main" val="2651764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AE172-CEFD-420B-81F2-6016A40FD231}" type="datetimeFigureOut">
              <a:rPr kumimoji="1" lang="ja-JP" altLang="en-US" smtClean="0"/>
              <a:t>2017/11/30</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90670-751C-4EE9-B6BA-FBC87776A7EA}" type="slidenum">
              <a:rPr kumimoji="1" lang="ja-JP" altLang="en-US" smtClean="0"/>
              <a:t>‹#›</a:t>
            </a:fld>
            <a:endParaRPr kumimoji="1" lang="ja-JP" altLang="en-US"/>
          </a:p>
        </p:txBody>
      </p:sp>
    </p:spTree>
    <p:extLst>
      <p:ext uri="{BB962C8B-B14F-4D97-AF65-F5344CB8AC3E}">
        <p14:creationId xmlns:p14="http://schemas.microsoft.com/office/powerpoint/2010/main" val="73037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609600" y="346076"/>
            <a:ext cx="10972800" cy="72547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609600" y="1214422"/>
            <a:ext cx="10972800" cy="5072098"/>
          </a:xfrm>
          <a:prstGeom prst="rect">
            <a:avLst/>
          </a:prstGeom>
        </p:spPr>
        <p:txBody>
          <a:bodyPr vert="horz" lIns="91440" tIns="45720" rIns="91440" bIns="45720"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 3"/>
          <p:cNvSpPr>
            <a:spLocks noGrp="1"/>
          </p:cNvSpPr>
          <p:nvPr>
            <p:ph type="dt" sz="half" idx="2"/>
          </p:nvPr>
        </p:nvSpPr>
        <p:spPr>
          <a:xfrm>
            <a:off x="609600" y="6429397"/>
            <a:ext cx="2844800" cy="292079"/>
          </a:xfrm>
          <a:prstGeom prst="rect">
            <a:avLst/>
          </a:prstGeom>
        </p:spPr>
        <p:txBody>
          <a:bodyPr vert="horz" lIns="91440" tIns="45720" rIns="91440" bIns="45720" rtlCol="0" anchor="ctr"/>
          <a:lstStyle>
            <a:lvl1pPr algn="l">
              <a:defRPr sz="1200">
                <a:solidFill>
                  <a:schemeClr val="tx1">
                    <a:tint val="75000"/>
                  </a:schemeClr>
                </a:solidFill>
                <a:latin typeface="ヒラギノ角ゴ Pro W3" pitchFamily="34" charset="-128"/>
                <a:ea typeface="ヒラギノ角ゴ Pro W3" pitchFamily="34" charset="-128"/>
              </a:defRPr>
            </a:lvl1pPr>
          </a:lstStyle>
          <a:p>
            <a:fld id="{03F57495-94D0-4CF0-A289-948D441A42D6}" type="datetime1">
              <a:rPr lang="ja-JP" altLang="en-US" smtClean="0">
                <a:solidFill>
                  <a:prstClr val="black">
                    <a:tint val="75000"/>
                  </a:prstClr>
                </a:solidFill>
              </a:rPr>
              <a:pPr/>
              <a:t>2017/11/30</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4165600" y="6429397"/>
            <a:ext cx="3860800" cy="292079"/>
          </a:xfrm>
          <a:prstGeom prst="rect">
            <a:avLst/>
          </a:prstGeom>
        </p:spPr>
        <p:txBody>
          <a:bodyPr vert="horz" lIns="91440" tIns="45720" rIns="91440" bIns="45720" rtlCol="0" anchor="ctr"/>
          <a:lstStyle>
            <a:lvl1pPr algn="ctr">
              <a:defRPr sz="1200">
                <a:solidFill>
                  <a:schemeClr val="tx1">
                    <a:tint val="75000"/>
                  </a:schemeClr>
                </a:solidFill>
                <a:latin typeface="ヒラギノ角ゴ Pro W3" pitchFamily="34" charset="-128"/>
                <a:ea typeface="ヒラギノ角ゴ Pro W3" pitchFamily="34" charset="-128"/>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8737600" y="6429397"/>
            <a:ext cx="2844800" cy="292079"/>
          </a:xfrm>
          <a:prstGeom prst="rect">
            <a:avLst/>
          </a:prstGeom>
        </p:spPr>
        <p:txBody>
          <a:bodyPr vert="horz" lIns="91440" tIns="45720" rIns="91440" bIns="45720" rtlCol="0" anchor="ctr"/>
          <a:lstStyle>
            <a:lvl1pPr algn="r">
              <a:defRPr sz="1600">
                <a:solidFill>
                  <a:schemeClr val="tx1"/>
                </a:solidFill>
                <a:latin typeface="ヒラギノ角ゴ Pro W3" pitchFamily="34" charset="-128"/>
                <a:ea typeface="ヒラギノ角ゴ Pro W3" pitchFamily="34" charset="-128"/>
              </a:defRPr>
            </a:lvl1pPr>
          </a:lstStyle>
          <a:p>
            <a:fld id="{3BC5F85C-CA89-4DD9-8F34-0CEC0BCAD652}"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4424964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hf hdr="0" ftr="0" dt="0"/>
  <p:txStyles>
    <p:titleStyle>
      <a:lvl1pPr algn="l" defTabSz="914400" rtl="0" eaLnBrk="1" latinLnBrk="0" hangingPunct="1">
        <a:lnSpc>
          <a:spcPct val="120000"/>
        </a:lnSpc>
        <a:spcBef>
          <a:spcPct val="0"/>
        </a:spcBef>
        <a:buNone/>
        <a:defRPr kumimoji="1" sz="2800" kern="1200" spc="120" baseline="0">
          <a:solidFill>
            <a:srgbClr val="FF0000"/>
          </a:solidFill>
          <a:latin typeface="ヒラギノ角ゴ Pro W6" pitchFamily="34" charset="-128"/>
          <a:ea typeface="ヒラギノ角ゴ Pro W6" pitchFamily="34" charset="-128"/>
          <a:cs typeface="+mj-cs"/>
        </a:defRPr>
      </a:lvl1pPr>
    </p:titleStyle>
    <p:bodyStyle>
      <a:lvl1pPr marL="342900" indent="-342900" algn="l" defTabSz="914400" rtl="0" eaLnBrk="1" latinLnBrk="0" hangingPunct="1">
        <a:lnSpc>
          <a:spcPct val="120000"/>
        </a:lnSpc>
        <a:spcBef>
          <a:spcPct val="20000"/>
        </a:spcBef>
        <a:buClr>
          <a:srgbClr val="FF3300"/>
        </a:buClr>
        <a:buFont typeface="Wingdings" pitchFamily="2" charset="2"/>
        <a:buChar char="l"/>
        <a:defRPr kumimoji="1" sz="2000" kern="1200" spc="120" baseline="0">
          <a:solidFill>
            <a:srgbClr val="003300"/>
          </a:solidFill>
          <a:latin typeface="ヒラギノ角ゴ Pro W6" pitchFamily="34" charset="-128"/>
          <a:ea typeface="ヒラギノ角ゴ Pro W6" pitchFamily="34" charset="-128"/>
          <a:cs typeface="+mn-cs"/>
        </a:defRPr>
      </a:lvl1pPr>
      <a:lvl2pPr marL="742950" indent="-285750" algn="l" defTabSz="914400" rtl="0" eaLnBrk="1" latinLnBrk="0" hangingPunct="1">
        <a:lnSpc>
          <a:spcPct val="120000"/>
        </a:lnSpc>
        <a:spcBef>
          <a:spcPct val="20000"/>
        </a:spcBef>
        <a:buClr>
          <a:srgbClr val="92D050"/>
        </a:buClr>
        <a:buFont typeface="Wingdings" pitchFamily="2" charset="2"/>
        <a:buChar char="l"/>
        <a:defRPr kumimoji="1" sz="1800" kern="1200" spc="120" baseline="0">
          <a:solidFill>
            <a:schemeClr val="tx1"/>
          </a:solidFill>
          <a:latin typeface="ヒラギノ角ゴ Pro W3" pitchFamily="34" charset="-128"/>
          <a:ea typeface="ヒラギノ角ゴ Pro W3" pitchFamily="34" charset="-128"/>
          <a:cs typeface="+mn-cs"/>
        </a:defRPr>
      </a:lvl2pPr>
      <a:lvl3pPr marL="1143000" indent="-228600" algn="l" defTabSz="914400" rtl="0" eaLnBrk="1" latinLnBrk="0" hangingPunct="1">
        <a:lnSpc>
          <a:spcPct val="120000"/>
        </a:lnSpc>
        <a:spcBef>
          <a:spcPct val="20000"/>
        </a:spcBef>
        <a:buClr>
          <a:schemeClr val="accent5">
            <a:lumMod val="60000"/>
            <a:lumOff val="40000"/>
          </a:schemeClr>
        </a:buClr>
        <a:buFont typeface="Wingdings" pitchFamily="2" charset="2"/>
        <a:buChar char="l"/>
        <a:defRPr kumimoji="1" sz="1600" kern="1200" spc="120" baseline="0">
          <a:solidFill>
            <a:schemeClr val="tx1"/>
          </a:solidFill>
          <a:latin typeface="ヒラギノ角ゴ Pro W3" pitchFamily="34" charset="-128"/>
          <a:ea typeface="ヒラギノ角ゴ Pro W3" pitchFamily="34" charset="-128"/>
          <a:cs typeface="+mn-cs"/>
        </a:defRPr>
      </a:lvl3pPr>
      <a:lvl4pPr marL="1600200" indent="-228600" algn="l" defTabSz="914400" rtl="0" eaLnBrk="1" latinLnBrk="0" hangingPunct="1">
        <a:lnSpc>
          <a:spcPct val="120000"/>
        </a:lnSpc>
        <a:spcBef>
          <a:spcPct val="20000"/>
        </a:spcBef>
        <a:buClr>
          <a:schemeClr val="accent4">
            <a:lumMod val="60000"/>
            <a:lumOff val="40000"/>
          </a:schemeClr>
        </a:buClr>
        <a:buFont typeface="Wingdings" pitchFamily="2" charset="2"/>
        <a:buChar char="l"/>
        <a:defRPr kumimoji="1" sz="1400" kern="1200" spc="120" baseline="0">
          <a:solidFill>
            <a:schemeClr val="tx1"/>
          </a:solidFill>
          <a:latin typeface="ヒラギノ角ゴ Pro W3" pitchFamily="34" charset="-128"/>
          <a:ea typeface="ヒラギノ角ゴ Pro W3" pitchFamily="34" charset="-128"/>
          <a:cs typeface="+mn-cs"/>
        </a:defRPr>
      </a:lvl4pPr>
      <a:lvl5pPr marL="2057400" indent="-228600" algn="l" defTabSz="914400" rtl="0" eaLnBrk="1" latinLnBrk="0" hangingPunct="1">
        <a:lnSpc>
          <a:spcPct val="120000"/>
        </a:lnSpc>
        <a:spcBef>
          <a:spcPct val="20000"/>
        </a:spcBef>
        <a:buClr>
          <a:schemeClr val="accent2">
            <a:lumMod val="60000"/>
            <a:lumOff val="40000"/>
          </a:schemeClr>
        </a:buClr>
        <a:buFont typeface="Wingdings" pitchFamily="2" charset="2"/>
        <a:buChar char="l"/>
        <a:defRPr kumimoji="1" sz="1400" kern="1200" spc="120" baseline="0">
          <a:solidFill>
            <a:schemeClr val="tx1"/>
          </a:solidFill>
          <a:latin typeface="ヒラギノ角ゴ Pro W3" pitchFamily="34" charset="-128"/>
          <a:ea typeface="ヒラギノ角ゴ Pro W3" pitchFamily="34"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fontScale="90000"/>
          </a:bodyPr>
          <a:lstStyle/>
          <a:p>
            <a:r>
              <a:rPr kumimoji="1" lang="ja-JP" altLang="en-US" dirty="0">
                <a:latin typeface="游ゴシック" panose="020B0400000000000000" pitchFamily="50" charset="-128"/>
                <a:ea typeface="游ゴシック" panose="020B0400000000000000" pitchFamily="50" charset="-128"/>
              </a:rPr>
              <a:t>対話事例に基づく機械学習を用いた同調的表情を提示する対話エージェント</a:t>
            </a:r>
          </a:p>
        </p:txBody>
      </p:sp>
      <p:sp>
        <p:nvSpPr>
          <p:cNvPr id="3" name="サブタイトル 2"/>
          <p:cNvSpPr>
            <a:spLocks noGrp="1"/>
          </p:cNvSpPr>
          <p:nvPr>
            <p:ph type="subTitle" idx="1"/>
          </p:nvPr>
        </p:nvSpPr>
        <p:spPr/>
        <p:txBody>
          <a:bodyPr/>
          <a:lstStyle/>
          <a:p>
            <a:r>
              <a:rPr kumimoji="1" lang="ja-JP" altLang="en-US" dirty="0" smtClean="0">
                <a:latin typeface="游ゴシック" panose="020B0400000000000000" pitchFamily="50" charset="-128"/>
                <a:ea typeface="游ゴシック" panose="020B0400000000000000" pitchFamily="50" charset="-128"/>
              </a:rPr>
              <a:t>東京工業大学工学院</a:t>
            </a:r>
            <a:r>
              <a:rPr kumimoji="1" lang="ja-JP" altLang="en-US" dirty="0">
                <a:latin typeface="游ゴシック" panose="020B0400000000000000" pitchFamily="50" charset="-128"/>
                <a:ea typeface="游ゴシック" panose="020B0400000000000000" pitchFamily="50" charset="-128"/>
              </a:rPr>
              <a:t>情報通信系情報通信</a:t>
            </a:r>
            <a:r>
              <a:rPr kumimoji="1" lang="ja-JP" altLang="en-US" dirty="0" smtClean="0">
                <a:latin typeface="游ゴシック" panose="020B0400000000000000" pitchFamily="50" charset="-128"/>
                <a:ea typeface="游ゴシック" panose="020B0400000000000000" pitchFamily="50" charset="-128"/>
              </a:rPr>
              <a:t>コース</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長谷川</a:t>
            </a:r>
            <a:r>
              <a:rPr kumimoji="1" lang="ja-JP" altLang="en-US" dirty="0">
                <a:latin typeface="游ゴシック" panose="020B0400000000000000" pitchFamily="50" charset="-128"/>
                <a:ea typeface="游ゴシック" panose="020B0400000000000000" pitchFamily="50" charset="-128"/>
              </a:rPr>
              <a:t>晶一研究室</a:t>
            </a:r>
            <a:endParaRPr kumimoji="1"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　薮下剛史</a:t>
            </a:r>
            <a:endParaRPr kumimoji="1" lang="ja-JP" altLang="en-US"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239498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游ゴシック" panose="020B0400000000000000" pitchFamily="50" charset="-128"/>
                <a:ea typeface="游ゴシック" panose="020B0400000000000000" pitchFamily="50" charset="-128"/>
              </a:rPr>
              <a:t>モデルからの出力方法</a:t>
            </a:r>
            <a:endParaRPr kumimoji="1" lang="ja-JP" altLang="en-US"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dirty="0">
                    <a:solidFill>
                      <a:srgbClr val="FF0000"/>
                    </a:solidFill>
                    <a:latin typeface="游ゴシック" panose="020B0400000000000000" pitchFamily="50" charset="-128"/>
                    <a:ea typeface="游ゴシック" panose="020B0400000000000000" pitchFamily="50" charset="-128"/>
                  </a:rPr>
                  <a:t>１</a:t>
                </a:r>
                <a:r>
                  <a:rPr lang="en-US" altLang="ja-JP" dirty="0">
                    <a:solidFill>
                      <a:srgbClr val="FF0000"/>
                    </a:solidFill>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入力値を用いて、</a:t>
                </a:r>
                <a:r>
                  <a:rPr lang="en-US" altLang="ja-JP" dirty="0">
                    <a:latin typeface="游ゴシック" panose="020B0400000000000000" pitchFamily="50" charset="-128"/>
                    <a:ea typeface="游ゴシック" panose="020B0400000000000000" pitchFamily="50" charset="-128"/>
                  </a:rPr>
                  <a:t>HMM</a:t>
                </a:r>
                <a:r>
                  <a:rPr lang="ja-JP" altLang="en-US" dirty="0">
                    <a:latin typeface="游ゴシック" panose="020B0400000000000000" pitchFamily="50" charset="-128"/>
                    <a:ea typeface="游ゴシック" panose="020B0400000000000000" pitchFamily="50" charset="-128"/>
                  </a:rPr>
                  <a:t>の各ステートにおける条件付き多変量正規分布</a:t>
                </a:r>
                <a14:m>
                  <m:oMath xmlns:m="http://schemas.openxmlformats.org/officeDocument/2006/math">
                    <m:r>
                      <a:rPr lang="en-US" altLang="ja-JP" b="0" i="1" smtClean="0">
                        <a:latin typeface="Cambria Math" panose="02040503050406030204" pitchFamily="18" charset="0"/>
                        <a:ea typeface="游ゴシック" panose="020B0400000000000000" pitchFamily="50" charset="-128"/>
                      </a:rPr>
                      <m:t>𝑁</m:t>
                    </m:r>
                    <m:r>
                      <a:rPr lang="en-US" altLang="ja-JP" b="0" i="1" smtClean="0">
                        <a:latin typeface="Cambria Math" panose="02040503050406030204" pitchFamily="18" charset="0"/>
                        <a:ea typeface="游ゴシック" panose="020B0400000000000000" pitchFamily="50" charset="-128"/>
                      </a:rPr>
                      <m:t>(</m:t>
                    </m:r>
                    <m:acc>
                      <m:accPr>
                        <m:chr m:val="̅"/>
                        <m:ctrlPr>
                          <a:rPr lang="en-US" altLang="ja-JP" b="0" i="1" smtClean="0">
                            <a:latin typeface="Cambria Math" panose="02040503050406030204" pitchFamily="18" charset="0"/>
                            <a:ea typeface="游ゴシック" panose="020B0400000000000000" pitchFamily="50" charset="-128"/>
                          </a:rPr>
                        </m:ctrlPr>
                      </m:accPr>
                      <m:e>
                        <m:r>
                          <a:rPr lang="ja-JP" altLang="en-US" b="0" i="1" smtClean="0">
                            <a:latin typeface="Cambria Math" panose="02040503050406030204" pitchFamily="18" charset="0"/>
                            <a:ea typeface="游ゴシック" panose="020B0400000000000000" pitchFamily="50" charset="-128"/>
                          </a:rPr>
                          <m:t>𝜇</m:t>
                        </m:r>
                      </m:e>
                    </m:acc>
                    <m:r>
                      <a:rPr lang="en-US" altLang="ja-JP" b="0" i="1" smtClean="0">
                        <a:latin typeface="Cambria Math" panose="02040503050406030204" pitchFamily="18" charset="0"/>
                        <a:ea typeface="游ゴシック" panose="020B0400000000000000" pitchFamily="50" charset="-128"/>
                      </a:rPr>
                      <m:t>,</m:t>
                    </m:r>
                    <m:acc>
                      <m:accPr>
                        <m:chr m:val="̅"/>
                        <m:ctrlPr>
                          <a:rPr lang="en-US" altLang="ja-JP" b="0" i="1" smtClean="0">
                            <a:latin typeface="Cambria Math" panose="02040503050406030204" pitchFamily="18" charset="0"/>
                            <a:ea typeface="游ゴシック" panose="020B0400000000000000" pitchFamily="50" charset="-128"/>
                          </a:rPr>
                        </m:ctrlPr>
                      </m:accPr>
                      <m:e>
                        <m:r>
                          <a:rPr lang="en-US" altLang="ja-JP" i="1">
                            <a:latin typeface="Cambria Math" panose="02040503050406030204" pitchFamily="18" charset="0"/>
                            <a:ea typeface="游ゴシック" panose="020B0400000000000000" pitchFamily="50" charset="-128"/>
                          </a:rPr>
                          <m:t>𝛴</m:t>
                        </m:r>
                      </m:e>
                    </m:acc>
                  </m:oMath>
                </a14:m>
                <a:r>
                  <a:rPr lang="en-US" altLang="ja-JP" dirty="0">
                    <a:latin typeface="游ゴシック" panose="020B0400000000000000" pitchFamily="50" charset="-128"/>
                    <a:ea typeface="游ゴシック" panose="020B0400000000000000" pitchFamily="50" charset="-128"/>
                  </a:rPr>
                  <a:t>)</a:t>
                </a:r>
                <a:r>
                  <a:rPr lang="ja-JP" altLang="en-US" dirty="0" err="1">
                    <a:latin typeface="游ゴシック" panose="020B0400000000000000" pitchFamily="50" charset="-128"/>
                    <a:ea typeface="游ゴシック" panose="020B0400000000000000" pitchFamily="50" charset="-128"/>
                  </a:rPr>
                  <a:t>を算</a:t>
                </a:r>
                <a:r>
                  <a:rPr lang="ja-JP" altLang="en-US" dirty="0">
                    <a:latin typeface="游ゴシック" panose="020B0400000000000000" pitchFamily="50" charset="-128"/>
                    <a:ea typeface="游ゴシック" panose="020B0400000000000000" pitchFamily="50" charset="-128"/>
                  </a:rPr>
                  <a:t>出</a:t>
                </a:r>
                <a:endParaRPr lang="en-US" altLang="ja-JP" dirty="0">
                  <a:latin typeface="游ゴシック" panose="020B0400000000000000" pitchFamily="50" charset="-128"/>
                  <a:ea typeface="游ゴシック" panose="020B0400000000000000" pitchFamily="50" charset="-128"/>
                </a:endParaRPr>
              </a:p>
              <a:p>
                <a:pPr>
                  <a:buClr>
                    <a:srgbClr val="0070C0"/>
                  </a:buClr>
                  <a:buFont typeface="Wingdings" panose="05000000000000000000" pitchFamily="2" charset="2"/>
                  <a:buChar char="Ø"/>
                </a:pPr>
                <a:r>
                  <a:rPr lang="ja-JP" altLang="en-US" sz="1800" dirty="0">
                    <a:solidFill>
                      <a:srgbClr val="0070C0"/>
                    </a:solidFill>
                    <a:latin typeface="游ゴシック" panose="020B0400000000000000" pitchFamily="50" charset="-128"/>
                    <a:ea typeface="游ゴシック" panose="020B0400000000000000" pitchFamily="50" charset="-128"/>
                  </a:rPr>
                  <a:t>平均ベクトル</a:t>
                </a:r>
                <a:r>
                  <a:rPr lang="en-US" altLang="ja-JP" sz="1800" dirty="0">
                    <a:solidFill>
                      <a:srgbClr val="0070C0"/>
                    </a:solidFill>
                    <a:latin typeface="游ゴシック" panose="020B0400000000000000" pitchFamily="50" charset="-128"/>
                    <a:ea typeface="游ゴシック" panose="020B0400000000000000" pitchFamily="50" charset="-128"/>
                  </a:rPr>
                  <a:t>μ</a:t>
                </a:r>
                <a:r>
                  <a:rPr lang="ja-JP" altLang="en-US" sz="1800" dirty="0">
                    <a:solidFill>
                      <a:srgbClr val="0070C0"/>
                    </a:solidFill>
                    <a:latin typeface="游ゴシック" panose="020B0400000000000000" pitchFamily="50" charset="-128"/>
                    <a:ea typeface="游ゴシック" panose="020B0400000000000000" pitchFamily="50" charset="-128"/>
                  </a:rPr>
                  <a:t> 、共分散行列</a:t>
                </a:r>
                <a:r>
                  <a:rPr lang="en-US" altLang="ja-JP" sz="1800" dirty="0">
                    <a:solidFill>
                      <a:srgbClr val="0070C0"/>
                    </a:solidFill>
                    <a:latin typeface="游ゴシック" panose="020B0400000000000000" pitchFamily="50" charset="-128"/>
                    <a:ea typeface="游ゴシック" panose="020B0400000000000000" pitchFamily="50" charset="-128"/>
                  </a:rPr>
                  <a:t>Σ</a:t>
                </a:r>
                <a:r>
                  <a:rPr lang="ja-JP" altLang="en-US" sz="1800" dirty="0">
                    <a:solidFill>
                      <a:srgbClr val="0070C0"/>
                    </a:solidFill>
                    <a:latin typeface="游ゴシック" panose="020B0400000000000000" pitchFamily="50" charset="-128"/>
                    <a:ea typeface="游ゴシック" panose="020B0400000000000000" pitchFamily="50" charset="-128"/>
                  </a:rPr>
                  <a:t>が必要</a:t>
                </a:r>
                <a:endParaRPr lang="en-US" altLang="ja-JP" sz="1800" dirty="0">
                  <a:solidFill>
                    <a:srgbClr val="0070C0"/>
                  </a:solidFill>
                  <a:latin typeface="游ゴシック" panose="020B0400000000000000" pitchFamily="50" charset="-128"/>
                  <a:ea typeface="游ゴシック" panose="020B0400000000000000" pitchFamily="50" charset="-128"/>
                </a:endParaRPr>
              </a:p>
              <a:p>
                <a:endParaRPr lang="en-US" altLang="ja-JP" sz="1800" dirty="0">
                  <a:solidFill>
                    <a:srgbClr val="0070C0"/>
                  </a:solidFill>
                  <a:latin typeface="游ゴシック" panose="020B0400000000000000" pitchFamily="50" charset="-128"/>
                  <a:ea typeface="游ゴシック" panose="020B0400000000000000" pitchFamily="50" charset="-128"/>
                </a:endParaRPr>
              </a:p>
              <a:p>
                <a:pPr marL="0" indent="0">
                  <a:buNone/>
                </a:pPr>
                <a:r>
                  <a:rPr lang="en-US" altLang="ja-JP" dirty="0">
                    <a:solidFill>
                      <a:srgbClr val="FF0000"/>
                    </a:solidFill>
                    <a:latin typeface="游ゴシック" panose="020B0400000000000000" pitchFamily="50" charset="-128"/>
                    <a:ea typeface="游ゴシック" panose="020B0400000000000000" pitchFamily="50" charset="-128"/>
                  </a:rPr>
                  <a:t>2.</a:t>
                </a:r>
                <a:r>
                  <a:rPr lang="ja-JP" altLang="en-US" dirty="0">
                    <a:latin typeface="游ゴシック" panose="020B0400000000000000" pitchFamily="50" charset="-128"/>
                    <a:ea typeface="游ゴシック" panose="020B0400000000000000" pitchFamily="50" charset="-128"/>
                  </a:rPr>
                  <a:t>算出したそれぞれの条件付き多変量正規分布</a:t>
                </a:r>
                <a:endParaRPr lang="en-US" altLang="ja-JP" dirty="0">
                  <a:latin typeface="游ゴシック" panose="020B0400000000000000" pitchFamily="50" charset="-128"/>
                  <a:ea typeface="游ゴシック" panose="020B0400000000000000" pitchFamily="50" charset="-128"/>
                </a:endParaRPr>
              </a:p>
              <a:p>
                <a:pPr marL="0" indent="0">
                  <a:buNone/>
                </a:pPr>
                <a:r>
                  <a:rPr lang="ja-JP" altLang="en-US" dirty="0">
                    <a:latin typeface="游ゴシック" panose="020B0400000000000000" pitchFamily="50" charset="-128"/>
                    <a:ea typeface="游ゴシック" panose="020B0400000000000000" pitchFamily="50" charset="-128"/>
                  </a:rPr>
                  <a:t>を足し合わせて得られる正規混合分布</a:t>
                </a:r>
                <a14:m>
                  <m:oMath xmlns:m="http://schemas.openxmlformats.org/officeDocument/2006/math">
                    <m:r>
                      <a:rPr lang="en-US" altLang="ja-JP" b="0" i="1" smtClean="0">
                        <a:latin typeface="Cambria Math" panose="02040503050406030204" pitchFamily="18" charset="0"/>
                        <a:ea typeface="游ゴシック" panose="020B0400000000000000" pitchFamily="50" charset="-128"/>
                      </a:rPr>
                      <m:t>𝑃</m:t>
                    </m:r>
                    <m:r>
                      <a:rPr lang="en-US" altLang="ja-JP" b="0" i="1" smtClean="0">
                        <a:latin typeface="Cambria Math" panose="02040503050406030204" pitchFamily="18" charset="0"/>
                        <a:ea typeface="游ゴシック" panose="020B0400000000000000" pitchFamily="50" charset="-128"/>
                      </a:rPr>
                      <m:t>(</m:t>
                    </m:r>
                    <m:r>
                      <a:rPr lang="en-US" altLang="ja-JP" b="0" i="1" smtClean="0">
                        <a:latin typeface="Cambria Math" panose="02040503050406030204" pitchFamily="18" charset="0"/>
                        <a:ea typeface="游ゴシック" panose="020B0400000000000000" pitchFamily="50" charset="-128"/>
                      </a:rPr>
                      <m:t>𝑎</m:t>
                    </m:r>
                    <m:r>
                      <a:rPr lang="en-US" altLang="ja-JP" b="0" i="1" smtClean="0">
                        <a:latin typeface="Cambria Math" panose="02040503050406030204" pitchFamily="18" charset="0"/>
                        <a:ea typeface="游ゴシック" panose="020B0400000000000000" pitchFamily="50" charset="-128"/>
                      </a:rPr>
                      <m:t>)</m:t>
                    </m:r>
                  </m:oMath>
                </a14:m>
                <a:r>
                  <a:rPr lang="ja-JP" altLang="en-US" dirty="0">
                    <a:latin typeface="游ゴシック" panose="020B0400000000000000" pitchFamily="50" charset="-128"/>
                    <a:ea typeface="游ゴシック" panose="020B0400000000000000" pitchFamily="50" charset="-128"/>
                  </a:rPr>
                  <a:t>に</a:t>
                </a:r>
                <a:endParaRPr lang="en-US" altLang="ja-JP" dirty="0">
                  <a:latin typeface="游ゴシック" panose="020B0400000000000000" pitchFamily="50" charset="-128"/>
                  <a:ea typeface="游ゴシック" panose="020B0400000000000000" pitchFamily="50" charset="-128"/>
                </a:endParaRPr>
              </a:p>
              <a:p>
                <a:pPr marL="0" indent="0">
                  <a:buNone/>
                </a:pPr>
                <a:r>
                  <a:rPr lang="ja-JP" altLang="en-US" dirty="0">
                    <a:latin typeface="游ゴシック" panose="020B0400000000000000" pitchFamily="50" charset="-128"/>
                    <a:ea typeface="游ゴシック" panose="020B0400000000000000" pitchFamily="50" charset="-128"/>
                  </a:rPr>
                  <a:t>従って出力値</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エージェントの表情の動き</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を</a:t>
                </a:r>
                <a:endParaRPr lang="en-US" altLang="ja-JP" dirty="0">
                  <a:latin typeface="游ゴシック" panose="020B0400000000000000" pitchFamily="50" charset="-128"/>
                  <a:ea typeface="游ゴシック" panose="020B0400000000000000" pitchFamily="50" charset="-128"/>
                </a:endParaRPr>
              </a:p>
              <a:p>
                <a:pPr marL="0" indent="0">
                  <a:buNone/>
                </a:pPr>
                <a:r>
                  <a:rPr lang="ja-JP" altLang="en-US" dirty="0">
                    <a:latin typeface="游ゴシック" panose="020B0400000000000000" pitchFamily="50" charset="-128"/>
                    <a:ea typeface="游ゴシック" panose="020B0400000000000000" pitchFamily="50" charset="-128"/>
                  </a:rPr>
                  <a:t>求める</a:t>
                </a:r>
                <a:endParaRPr lang="en-US" altLang="ja-JP" dirty="0">
                  <a:latin typeface="游ゴシック" panose="020B0400000000000000" pitchFamily="50" charset="-128"/>
                  <a:ea typeface="游ゴシック" panose="020B0400000000000000" pitchFamily="50" charset="-128"/>
                </a:endParaRPr>
              </a:p>
              <a:p>
                <a:pPr marL="0" indent="0">
                  <a:buNone/>
                </a:pPr>
                <a:endParaRPr lang="en-US" altLang="ja-JP" dirty="0">
                  <a:latin typeface="游ゴシック" panose="020B0400000000000000" pitchFamily="50" charset="-128"/>
                  <a:ea typeface="游ゴシック" panose="020B0400000000000000" pitchFamily="50" charset="-128"/>
                </a:endParaRPr>
              </a:p>
              <a:p>
                <a:pPr marL="0" indent="0">
                  <a:buNone/>
                </a:pPr>
                <a:r>
                  <a:rPr lang="en-US" altLang="ja-JP" dirty="0">
                    <a:solidFill>
                      <a:srgbClr val="FF0000"/>
                    </a:solidFill>
                    <a:latin typeface="游ゴシック" panose="020B0400000000000000" pitchFamily="50" charset="-128"/>
                    <a:ea typeface="游ゴシック" panose="020B0400000000000000" pitchFamily="50" charset="-128"/>
                  </a:rPr>
                  <a:t>3.</a:t>
                </a:r>
                <a:r>
                  <a:rPr lang="ja-JP" altLang="en-US" dirty="0">
                    <a:latin typeface="游ゴシック" panose="020B0400000000000000" pitchFamily="50" charset="-128"/>
                    <a:ea typeface="游ゴシック" panose="020B0400000000000000" pitchFamily="50" charset="-128"/>
                  </a:rPr>
                  <a:t>入力値、出力値の組から状態確率を更新</a:t>
                </a:r>
                <a:endParaRPr lang="en-US" altLang="ja-JP" dirty="0">
                  <a:latin typeface="游ゴシック" panose="020B0400000000000000" pitchFamily="50" charset="-128"/>
                  <a:ea typeface="游ゴシック" panose="020B0400000000000000" pitchFamily="50" charset="-128"/>
                </a:endParaRPr>
              </a:p>
              <a:p>
                <a:pPr marL="0" indent="0">
                  <a:buNone/>
                </a:pPr>
                <a:endParaRPr lang="en-US" altLang="ja-JP" dirty="0">
                  <a:latin typeface="游ゴシック" panose="020B0400000000000000" pitchFamily="50" charset="-128"/>
                  <a:ea typeface="游ゴシック" panose="020B0400000000000000" pitchFamily="50" charset="-128"/>
                </a:endParaRPr>
              </a:p>
              <a:p>
                <a:pPr marL="0" indent="0">
                  <a:buNone/>
                </a:pPr>
                <a:r>
                  <a:rPr lang="en-US" altLang="ja-JP" dirty="0">
                    <a:latin typeface="游ゴシック" panose="020B0400000000000000" pitchFamily="50" charset="-128"/>
                    <a:ea typeface="游ゴシック" panose="020B0400000000000000" pitchFamily="50" charset="-128"/>
                  </a:rPr>
                  <a:t>1~3</a:t>
                </a:r>
                <a:r>
                  <a:rPr lang="ja-JP" altLang="en-US" dirty="0">
                    <a:latin typeface="游ゴシック" panose="020B0400000000000000" pitchFamily="50" charset="-128"/>
                    <a:ea typeface="游ゴシック" panose="020B0400000000000000" pitchFamily="50" charset="-128"/>
                  </a:rPr>
                  <a:t>を毎ステップ行う</a:t>
                </a:r>
                <a:endParaRPr lang="en-US" altLang="ja-JP" dirty="0">
                  <a:latin typeface="游ゴシック" panose="020B0400000000000000" pitchFamily="50" charset="-128"/>
                  <a:ea typeface="游ゴシック" panose="020B0400000000000000" pitchFamily="50" charset="-128"/>
                </a:endParaRPr>
              </a:p>
              <a:p>
                <a:pPr marL="0" indent="0">
                  <a:buNone/>
                </a:pPr>
                <a:endParaRPr lang="en-US" altLang="ja-JP" dirty="0">
                  <a:latin typeface="游ゴシック" panose="020B0400000000000000" pitchFamily="50" charset="-128"/>
                  <a:ea typeface="游ゴシック" panose="020B0400000000000000"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556"/>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2"/>
          </p:nvPr>
        </p:nvSpPr>
        <p:spPr/>
        <p:txBody>
          <a:bodyPr/>
          <a:lstStyle/>
          <a:p>
            <a:r>
              <a:rPr lang="en-US" altLang="ja-JP" dirty="0">
                <a:solidFill>
                  <a:prstClr val="black"/>
                </a:solidFill>
                <a:latin typeface="游ゴシック" panose="020B0400000000000000" pitchFamily="50" charset="-128"/>
                <a:ea typeface="游ゴシック" panose="020B0400000000000000" pitchFamily="50" charset="-128"/>
              </a:rPr>
              <a:t>10</a:t>
            </a:r>
            <a:endParaRPr lang="ja-JP" altLang="en-US" dirty="0">
              <a:solidFill>
                <a:prstClr val="black"/>
              </a:solidFill>
              <a:latin typeface="游ゴシック" panose="020B0400000000000000" pitchFamily="50" charset="-128"/>
              <a:ea typeface="游ゴシック" panose="020B0400000000000000" pitchFamily="50" charset="-128"/>
            </a:endParaRP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768" y="1692817"/>
            <a:ext cx="5834232" cy="4665142"/>
          </a:xfrm>
          <a:prstGeom prst="rect">
            <a:avLst/>
          </a:prstGeom>
        </p:spPr>
      </p:pic>
    </p:spTree>
    <p:extLst>
      <p:ext uri="{BB962C8B-B14F-4D97-AF65-F5344CB8AC3E}">
        <p14:creationId xmlns:p14="http://schemas.microsoft.com/office/powerpoint/2010/main" val="201934223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游ゴシック" panose="020B0400000000000000" pitchFamily="50" charset="-128"/>
                <a:ea typeface="游ゴシック" panose="020B0400000000000000" pitchFamily="50" charset="-128"/>
              </a:rPr>
              <a:t>インタラクション</a:t>
            </a:r>
            <a:endParaRPr kumimoji="1" lang="ja-JP" altLang="en-US"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p:txBody>
          <a:bodyPr/>
          <a:lstStyle/>
          <a:p>
            <a:r>
              <a:rPr lang="ja-JP" altLang="en-US" dirty="0">
                <a:latin typeface="游ゴシック" panose="020B0400000000000000" pitchFamily="50" charset="-128"/>
                <a:ea typeface="游ゴシック" panose="020B0400000000000000" pitchFamily="50" charset="-128"/>
              </a:rPr>
              <a:t>学習で得られた表情決定モデルを</a:t>
            </a:r>
            <a:r>
              <a:rPr lang="ja-JP" altLang="en-US" dirty="0" smtClean="0">
                <a:latin typeface="游ゴシック" panose="020B0400000000000000" pitchFamily="50" charset="-128"/>
                <a:ea typeface="游ゴシック" panose="020B0400000000000000" pitchFamily="50" charset="-128"/>
              </a:rPr>
              <a:t>用いたインタラクションの様子</a:t>
            </a:r>
            <a:endParaRPr lang="en-US" altLang="ja-JP" dirty="0">
              <a:latin typeface="游ゴシック" panose="020B0400000000000000" pitchFamily="50" charset="-128"/>
              <a:ea typeface="游ゴシック" panose="020B0400000000000000" pitchFamily="50" charset="-128"/>
            </a:endParaRPr>
          </a:p>
          <a:p>
            <a:pPr marL="0" indent="0">
              <a:buNone/>
            </a:pPr>
            <a:endParaRPr lang="en-US" altLang="ja-JP"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2"/>
          </p:nvPr>
        </p:nvSpPr>
        <p:spPr/>
        <p:txBody>
          <a:bodyPr/>
          <a:lstStyle/>
          <a:p>
            <a:r>
              <a:rPr lang="en-US" altLang="ja-JP" dirty="0">
                <a:solidFill>
                  <a:prstClr val="black"/>
                </a:solidFill>
                <a:latin typeface="游ゴシック" panose="020B0400000000000000" pitchFamily="50" charset="-128"/>
                <a:ea typeface="游ゴシック" panose="020B0400000000000000" pitchFamily="50" charset="-128"/>
              </a:rPr>
              <a:t>9</a:t>
            </a:r>
            <a:endParaRPr lang="ja-JP" altLang="en-US" dirty="0">
              <a:solidFill>
                <a:prstClr val="black"/>
              </a:solidFill>
              <a:latin typeface="游ゴシック" panose="020B0400000000000000" pitchFamily="50" charset="-128"/>
              <a:ea typeface="游ゴシック" panose="020B0400000000000000" pitchFamily="50" charset="-128"/>
            </a:endParaRPr>
          </a:p>
        </p:txBody>
      </p:sp>
      <p:sp>
        <p:nvSpPr>
          <p:cNvPr id="8" name="テキスト ボックス 7"/>
          <p:cNvSpPr txBox="1"/>
          <p:nvPr/>
        </p:nvSpPr>
        <p:spPr>
          <a:xfrm>
            <a:off x="9858103" y="2603701"/>
            <a:ext cx="4073050" cy="2862322"/>
          </a:xfrm>
          <a:prstGeom prst="rect">
            <a:avLst/>
          </a:prstGeom>
          <a:noFill/>
        </p:spPr>
        <p:txBody>
          <a:bodyPr wrap="square" rtlCol="0">
            <a:spAutoFit/>
          </a:bodyPr>
          <a:lstStyle/>
          <a:p>
            <a:r>
              <a:rPr lang="ja-JP" altLang="en-US" dirty="0" smtClean="0"/>
              <a:t>←話者</a:t>
            </a:r>
            <a:r>
              <a:rPr lang="ja-JP" altLang="en-US" dirty="0"/>
              <a:t>　　</a:t>
            </a:r>
            <a:endParaRPr lang="en-US" altLang="ja-JP" dirty="0" smtClean="0"/>
          </a:p>
          <a:p>
            <a:endParaRPr lang="en-US" altLang="ja-JP" dirty="0"/>
          </a:p>
          <a:p>
            <a:endParaRPr lang="en-US" altLang="ja-JP" dirty="0" smtClean="0"/>
          </a:p>
          <a:p>
            <a:endParaRPr lang="en-US" altLang="ja-JP" dirty="0"/>
          </a:p>
          <a:p>
            <a:endParaRPr lang="en-US" altLang="ja-JP" dirty="0" smtClean="0"/>
          </a:p>
          <a:p>
            <a:endParaRPr lang="en-US" altLang="ja-JP" dirty="0"/>
          </a:p>
          <a:p>
            <a:endParaRPr lang="en-US" altLang="ja-JP" dirty="0" smtClean="0"/>
          </a:p>
          <a:p>
            <a:endParaRPr lang="en-US" altLang="ja-JP" dirty="0" smtClean="0"/>
          </a:p>
          <a:p>
            <a:r>
              <a:rPr lang="ja-JP" altLang="en-US" dirty="0" smtClean="0"/>
              <a:t>←学習</a:t>
            </a:r>
            <a:r>
              <a:rPr lang="ja-JP" altLang="en-US" dirty="0"/>
              <a:t>で</a:t>
            </a:r>
            <a:r>
              <a:rPr lang="ja-JP" altLang="en-US" dirty="0" smtClean="0"/>
              <a:t>得られた</a:t>
            </a:r>
            <a:endParaRPr lang="en-US" altLang="ja-JP" dirty="0" smtClean="0"/>
          </a:p>
          <a:p>
            <a:r>
              <a:rPr lang="ja-JP" altLang="en-US" dirty="0" smtClean="0"/>
              <a:t>　対話エージェント</a:t>
            </a:r>
            <a:endParaRPr kumimoji="1" lang="ja-JP" altLang="en-US" dirty="0"/>
          </a:p>
        </p:txBody>
      </p:sp>
      <p:pic>
        <p:nvPicPr>
          <p:cNvPr id="6" name="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5627" y="1719459"/>
            <a:ext cx="8892476" cy="5002017"/>
          </a:xfrm>
          <a:prstGeom prst="rect">
            <a:avLst/>
          </a:prstGeom>
        </p:spPr>
      </p:pic>
    </p:spTree>
    <p:extLst>
      <p:ext uri="{BB962C8B-B14F-4D97-AF65-F5344CB8AC3E}">
        <p14:creationId xmlns:p14="http://schemas.microsoft.com/office/powerpoint/2010/main" val="362284407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游ゴシック" panose="020B0400000000000000" pitchFamily="50" charset="-128"/>
                <a:ea typeface="游ゴシック" panose="020B0400000000000000" pitchFamily="50" charset="-128"/>
              </a:rPr>
              <a:t>今後</a:t>
            </a:r>
            <a:endParaRPr kumimoji="1" lang="ja-JP" altLang="en-US"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p:txBody>
          <a:bodyPr/>
          <a:lstStyle/>
          <a:p>
            <a:r>
              <a:rPr lang="ja-JP" altLang="en-US" dirty="0" smtClean="0">
                <a:latin typeface="游ゴシック" panose="020B0400000000000000" pitchFamily="50" charset="-128"/>
                <a:ea typeface="游ゴシック" panose="020B0400000000000000" pitchFamily="50" charset="-128"/>
              </a:rPr>
              <a:t>インタラクションの安定化、対話エージェントの動かし方の追求</a:t>
            </a:r>
            <a:endParaRPr lang="en-US" altLang="ja-JP" dirty="0" smtClean="0">
              <a:latin typeface="游ゴシック" panose="020B0400000000000000" pitchFamily="50" charset="-128"/>
              <a:ea typeface="游ゴシック" panose="020B0400000000000000" pitchFamily="50" charset="-128"/>
            </a:endParaRPr>
          </a:p>
          <a:p>
            <a:endParaRPr lang="en-US" altLang="ja-JP" sz="1800" dirty="0">
              <a:solidFill>
                <a:srgbClr val="0070C0"/>
              </a:solidFill>
              <a:latin typeface="游ゴシック" panose="020B0400000000000000" pitchFamily="50" charset="-128"/>
              <a:ea typeface="游ゴシック" panose="020B0400000000000000" pitchFamily="50" charset="-128"/>
            </a:endParaRPr>
          </a:p>
          <a:p>
            <a:r>
              <a:rPr lang="ja-JP" altLang="en-US" dirty="0" smtClean="0">
                <a:latin typeface="游ゴシック" panose="020B0400000000000000" pitchFamily="50" charset="-128"/>
                <a:ea typeface="游ゴシック" panose="020B0400000000000000" pitchFamily="50" charset="-128"/>
              </a:rPr>
              <a:t>処理の高速化のために、次元の削減を行う</a:t>
            </a:r>
            <a:endParaRPr lang="en-US" altLang="ja-JP" dirty="0">
              <a:solidFill>
                <a:srgbClr val="0070C0"/>
              </a:solidFill>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2"/>
          </p:nvPr>
        </p:nvSpPr>
        <p:spPr/>
        <p:txBody>
          <a:bodyPr/>
          <a:lstStyle/>
          <a:p>
            <a:r>
              <a:rPr lang="en-US" altLang="ja-JP" dirty="0">
                <a:solidFill>
                  <a:prstClr val="black"/>
                </a:solidFill>
                <a:latin typeface="游ゴシック" panose="020B0400000000000000" pitchFamily="50" charset="-128"/>
                <a:ea typeface="游ゴシック" panose="020B0400000000000000" pitchFamily="50" charset="-128"/>
              </a:rPr>
              <a:t>11</a:t>
            </a:r>
            <a:endParaRPr lang="ja-JP" altLang="en-US"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21191890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游ゴシック" panose="020B0400000000000000" pitchFamily="50" charset="-128"/>
                <a:ea typeface="游ゴシック" panose="020B0400000000000000" pitchFamily="50" charset="-128"/>
              </a:rPr>
              <a:t>対話エージェントとは</a:t>
            </a:r>
            <a:endParaRPr kumimoji="1" lang="ja-JP" altLang="en-US"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p:txBody>
          <a:bodyPr/>
          <a:lstStyle/>
          <a:p>
            <a:r>
              <a:rPr kumimoji="1" lang="ja-JP" altLang="en-US" dirty="0">
                <a:latin typeface="游ゴシック" panose="020B0400000000000000" pitchFamily="50" charset="-128"/>
                <a:ea typeface="游ゴシック" panose="020B0400000000000000" pitchFamily="50" charset="-128"/>
              </a:rPr>
              <a:t>言語情報や非言語情報を用いて人間とコミュニケーションをするキャラクタ</a:t>
            </a:r>
            <a:endParaRPr kumimoji="1" lang="en-US" altLang="ja-JP" dirty="0">
              <a:latin typeface="游ゴシック" panose="020B0400000000000000" pitchFamily="50" charset="-128"/>
              <a:ea typeface="游ゴシック" panose="020B0400000000000000" pitchFamily="50" charset="-128"/>
            </a:endParaRPr>
          </a:p>
          <a:p>
            <a:pPr marL="0" indent="0">
              <a:buNone/>
            </a:pPr>
            <a:r>
              <a:rPr lang="ja-JP" altLang="en-US" dirty="0">
                <a:latin typeface="游ゴシック" panose="020B0400000000000000" pitchFamily="50" charset="-128"/>
                <a:ea typeface="游ゴシック" panose="020B0400000000000000" pitchFamily="50" charset="-128"/>
              </a:rPr>
              <a:t>　　・</a:t>
            </a:r>
            <a:r>
              <a:rPr lang="ja-JP" altLang="en-US" dirty="0">
                <a:solidFill>
                  <a:srgbClr val="0070C0"/>
                </a:solidFill>
                <a:latin typeface="游ゴシック" panose="020B0400000000000000" pitchFamily="50" charset="-128"/>
                <a:ea typeface="游ゴシック" panose="020B0400000000000000" pitchFamily="50" charset="-128"/>
              </a:rPr>
              <a:t>店番</a:t>
            </a:r>
            <a:endParaRPr lang="en-US" altLang="ja-JP" dirty="0">
              <a:solidFill>
                <a:srgbClr val="0070C0"/>
              </a:solidFill>
              <a:latin typeface="游ゴシック" panose="020B0400000000000000" pitchFamily="50" charset="-128"/>
              <a:ea typeface="游ゴシック" panose="020B0400000000000000" pitchFamily="50" charset="-128"/>
            </a:endParaRPr>
          </a:p>
          <a:p>
            <a:pPr marL="0" indent="0">
              <a:buNone/>
            </a:pPr>
            <a:r>
              <a:rPr kumimoji="1" lang="ja-JP" altLang="en-US" dirty="0">
                <a:latin typeface="游ゴシック" panose="020B0400000000000000" pitchFamily="50" charset="-128"/>
                <a:ea typeface="游ゴシック" panose="020B0400000000000000" pitchFamily="50" charset="-128"/>
              </a:rPr>
              <a:t>　　・</a:t>
            </a:r>
            <a:r>
              <a:rPr kumimoji="1" lang="ja-JP" altLang="en-US" dirty="0">
                <a:solidFill>
                  <a:srgbClr val="0070C0"/>
                </a:solidFill>
                <a:latin typeface="游ゴシック" panose="020B0400000000000000" pitchFamily="50" charset="-128"/>
                <a:ea typeface="游ゴシック" panose="020B0400000000000000" pitchFamily="50" charset="-128"/>
              </a:rPr>
              <a:t>介護施設での会話相手</a:t>
            </a:r>
            <a:endParaRPr kumimoji="1" lang="en-US" altLang="ja-JP" dirty="0">
              <a:solidFill>
                <a:srgbClr val="0070C0"/>
              </a:solidFill>
              <a:latin typeface="游ゴシック" panose="020B0400000000000000" pitchFamily="50" charset="-128"/>
              <a:ea typeface="游ゴシック" panose="020B0400000000000000" pitchFamily="50" charset="-128"/>
            </a:endParaRPr>
          </a:p>
          <a:p>
            <a:pPr marL="0" indent="0">
              <a:buNone/>
            </a:pP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人間社会に自然に溶け込み社会的枠割を果たすことが期待されている</a:t>
            </a:r>
            <a:endParaRPr lang="en-US" altLang="ja-JP" dirty="0">
              <a:latin typeface="游ゴシック" panose="020B0400000000000000" pitchFamily="50" charset="-128"/>
              <a:ea typeface="游ゴシック" panose="020B0400000000000000" pitchFamily="50" charset="-128"/>
            </a:endParaRPr>
          </a:p>
          <a:p>
            <a:pPr marL="0" indent="0">
              <a:buNone/>
            </a:pPr>
            <a:r>
              <a:rPr lang="ja-JP" altLang="en-US" dirty="0">
                <a:latin typeface="游ゴシック" panose="020B0400000000000000" pitchFamily="50" charset="-128"/>
                <a:ea typeface="游ゴシック" panose="020B0400000000000000" pitchFamily="50" charset="-128"/>
              </a:rPr>
              <a:t>　　・</a:t>
            </a:r>
            <a:r>
              <a:rPr lang="en-US" altLang="ja-JP" dirty="0">
                <a:solidFill>
                  <a:srgbClr val="0070C0"/>
                </a:solidFill>
                <a:latin typeface="游ゴシック" panose="020B0400000000000000" pitchFamily="50" charset="-128"/>
                <a:ea typeface="游ゴシック" panose="020B0400000000000000" pitchFamily="50" charset="-128"/>
              </a:rPr>
              <a:t>Pepper</a:t>
            </a:r>
          </a:p>
          <a:p>
            <a:pPr marL="0" indent="0">
              <a:buNone/>
            </a:pPr>
            <a:r>
              <a:rPr lang="ja-JP" altLang="en-US" dirty="0">
                <a:latin typeface="游ゴシック" panose="020B0400000000000000" pitchFamily="50" charset="-128"/>
                <a:ea typeface="游ゴシック" panose="020B0400000000000000" pitchFamily="50" charset="-128"/>
              </a:rPr>
              <a:t>　　・</a:t>
            </a:r>
            <a:r>
              <a:rPr lang="en-US" altLang="ja-JP" dirty="0" err="1">
                <a:solidFill>
                  <a:srgbClr val="0070C0"/>
                </a:solidFill>
                <a:latin typeface="游ゴシック" panose="020B0400000000000000" pitchFamily="50" charset="-128"/>
                <a:ea typeface="游ゴシック" panose="020B0400000000000000" pitchFamily="50" charset="-128"/>
              </a:rPr>
              <a:t>SimSensei</a:t>
            </a:r>
            <a:endParaRPr lang="en-US" altLang="ja-JP" dirty="0">
              <a:solidFill>
                <a:srgbClr val="0070C0"/>
              </a:solidFill>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2"/>
          </p:nvPr>
        </p:nvSpPr>
        <p:spPr/>
        <p:txBody>
          <a:bodyPr/>
          <a:lstStyle/>
          <a:p>
            <a:r>
              <a:rPr lang="en-US" altLang="ja-JP" dirty="0">
                <a:solidFill>
                  <a:prstClr val="black"/>
                </a:solidFill>
                <a:latin typeface="游ゴシック" panose="020B0400000000000000" pitchFamily="50" charset="-128"/>
                <a:ea typeface="游ゴシック" panose="020B0400000000000000" pitchFamily="50" charset="-128"/>
              </a:rPr>
              <a:t>1</a:t>
            </a:r>
            <a:endParaRPr lang="ja-JP" altLang="en-US" dirty="0">
              <a:solidFill>
                <a:prstClr val="black"/>
              </a:solidFill>
              <a:latin typeface="游ゴシック" panose="020B0400000000000000" pitchFamily="50" charset="-128"/>
              <a:ea typeface="游ゴシック" panose="020B0400000000000000" pitchFamily="50" charset="-128"/>
            </a:endParaRPr>
          </a:p>
        </p:txBody>
      </p:sp>
      <p:pic>
        <p:nvPicPr>
          <p:cNvPr id="9" name="図 8"/>
          <p:cNvPicPr>
            <a:picLocks noChangeAspect="1"/>
          </p:cNvPicPr>
          <p:nvPr/>
        </p:nvPicPr>
        <p:blipFill>
          <a:blip r:embed="rId3"/>
          <a:stretch>
            <a:fillRect/>
          </a:stretch>
        </p:blipFill>
        <p:spPr>
          <a:xfrm>
            <a:off x="4619854" y="3531783"/>
            <a:ext cx="2899563" cy="2451951"/>
          </a:xfrm>
          <a:prstGeom prst="rect">
            <a:avLst/>
          </a:prstGeom>
        </p:spPr>
      </p:pic>
      <p:sp>
        <p:nvSpPr>
          <p:cNvPr id="10" name="テキスト ボックス 9"/>
          <p:cNvSpPr txBox="1"/>
          <p:nvPr/>
        </p:nvSpPr>
        <p:spPr>
          <a:xfrm>
            <a:off x="372140" y="5935317"/>
            <a:ext cx="184731" cy="615553"/>
          </a:xfrm>
          <a:prstGeom prst="rect">
            <a:avLst/>
          </a:prstGeom>
          <a:noFill/>
        </p:spPr>
        <p:txBody>
          <a:bodyPr wrap="none" rtlCol="0">
            <a:spAutoFit/>
          </a:bodyPr>
          <a:lstStyle/>
          <a:p>
            <a:endParaRPr lang="en-US" altLang="ja-JP" sz="1600" dirty="0">
              <a:latin typeface="游ゴシック" panose="020B0400000000000000" pitchFamily="50" charset="-128"/>
              <a:ea typeface="游ゴシック" panose="020B0400000000000000" pitchFamily="50" charset="-128"/>
            </a:endParaRPr>
          </a:p>
          <a:p>
            <a:endParaRPr kumimoji="1" lang="ja-JP" altLang="en-US" dirty="0"/>
          </a:p>
        </p:txBody>
      </p:sp>
      <p:pic>
        <p:nvPicPr>
          <p:cNvPr id="6" name="図 5">
            <a:extLst>
              <a:ext uri="{FF2B5EF4-FFF2-40B4-BE49-F238E27FC236}">
                <a16:creationId xmlns:a16="http://schemas.microsoft.com/office/drawing/2014/main" id="{06252B07-C717-4FB5-95E4-FE581E126BD9}"/>
              </a:ext>
            </a:extLst>
          </p:cNvPr>
          <p:cNvPicPr>
            <a:picLocks noChangeAspect="1"/>
          </p:cNvPicPr>
          <p:nvPr/>
        </p:nvPicPr>
        <p:blipFill>
          <a:blip r:embed="rId4"/>
          <a:stretch>
            <a:fillRect/>
          </a:stretch>
        </p:blipFill>
        <p:spPr>
          <a:xfrm>
            <a:off x="7722265" y="3422074"/>
            <a:ext cx="3912864" cy="2191204"/>
          </a:xfrm>
          <a:prstGeom prst="rect">
            <a:avLst/>
          </a:prstGeom>
        </p:spPr>
      </p:pic>
      <p:sp>
        <p:nvSpPr>
          <p:cNvPr id="7" name="テキスト ボックス 6">
            <a:extLst>
              <a:ext uri="{FF2B5EF4-FFF2-40B4-BE49-F238E27FC236}">
                <a16:creationId xmlns:a16="http://schemas.microsoft.com/office/drawing/2014/main" id="{689301DD-00AD-43DA-877C-83F1A4F25392}"/>
              </a:ext>
            </a:extLst>
          </p:cNvPr>
          <p:cNvSpPr txBox="1"/>
          <p:nvPr/>
        </p:nvSpPr>
        <p:spPr>
          <a:xfrm>
            <a:off x="9059777" y="5613278"/>
            <a:ext cx="1237839" cy="400110"/>
          </a:xfrm>
          <a:prstGeom prst="rect">
            <a:avLst/>
          </a:prstGeom>
          <a:noFill/>
        </p:spPr>
        <p:txBody>
          <a:bodyPr wrap="none" rtlCol="0">
            <a:spAutoFit/>
          </a:bodyPr>
          <a:lstStyle/>
          <a:p>
            <a:r>
              <a:rPr kumimoji="1" lang="en-US" altLang="ja-JP" sz="2000" dirty="0" err="1"/>
              <a:t>SimSensei</a:t>
            </a:r>
            <a:endParaRPr kumimoji="1" lang="ja-JP" altLang="en-US" sz="2000" dirty="0"/>
          </a:p>
        </p:txBody>
      </p:sp>
    </p:spTree>
    <p:extLst>
      <p:ext uri="{BB962C8B-B14F-4D97-AF65-F5344CB8AC3E}">
        <p14:creationId xmlns:p14="http://schemas.microsoft.com/office/powerpoint/2010/main" val="239588696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游ゴシック" panose="020B0400000000000000" pitchFamily="50" charset="-128"/>
                <a:ea typeface="游ゴシック" panose="020B0400000000000000" pitchFamily="50" charset="-128"/>
              </a:rPr>
              <a:t>対話エージェントに求められること</a:t>
            </a:r>
            <a:endParaRPr kumimoji="1" lang="ja-JP" altLang="en-US"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p:txBody>
          <a:bodyPr/>
          <a:lstStyle/>
          <a:p>
            <a:r>
              <a:rPr lang="ja-JP" altLang="en-US" dirty="0">
                <a:latin typeface="游ゴシック" panose="020B0400000000000000" pitchFamily="50" charset="-128"/>
                <a:ea typeface="游ゴシック" panose="020B0400000000000000" pitchFamily="50" charset="-128"/>
              </a:rPr>
              <a:t>いかにして人間に好印象を与えられるか？</a:t>
            </a:r>
            <a:endParaRPr lang="en-US" altLang="ja-JP" dirty="0">
              <a:latin typeface="游ゴシック" panose="020B0400000000000000" pitchFamily="50" charset="-128"/>
              <a:ea typeface="游ゴシック" panose="020B0400000000000000" pitchFamily="50" charset="-128"/>
            </a:endParaRPr>
          </a:p>
          <a:p>
            <a:pPr marL="0" indent="0">
              <a:buNone/>
            </a:pPr>
            <a:r>
              <a:rPr lang="ja-JP" altLang="en-US" dirty="0">
                <a:latin typeface="游ゴシック" panose="020B0400000000000000" pitchFamily="50" charset="-128"/>
                <a:ea typeface="游ゴシック" panose="020B0400000000000000" pitchFamily="50" charset="-128"/>
              </a:rPr>
              <a:t>　　</a:t>
            </a:r>
            <a:r>
              <a:rPr lang="en-US" altLang="ja-JP" dirty="0">
                <a:solidFill>
                  <a:srgbClr val="0070C0"/>
                </a:solidFill>
                <a:latin typeface="游ゴシック" panose="020B0400000000000000" pitchFamily="50" charset="-128"/>
                <a:ea typeface="游ゴシック" panose="020B0400000000000000" pitchFamily="50" charset="-128"/>
              </a:rPr>
              <a:t>―</a:t>
            </a:r>
            <a:r>
              <a:rPr lang="ja-JP" altLang="en-US" dirty="0">
                <a:solidFill>
                  <a:srgbClr val="0070C0"/>
                </a:solidFill>
                <a:latin typeface="游ゴシック" panose="020B0400000000000000" pitchFamily="50" charset="-128"/>
                <a:ea typeface="游ゴシック" panose="020B0400000000000000" pitchFamily="50" charset="-128"/>
              </a:rPr>
              <a:t>より人間らしい自然な</a:t>
            </a:r>
            <a:r>
              <a:rPr lang="ja-JP" altLang="en-US" dirty="0" smtClean="0">
                <a:solidFill>
                  <a:srgbClr val="0070C0"/>
                </a:solidFill>
                <a:latin typeface="游ゴシック" panose="020B0400000000000000" pitchFamily="50" charset="-128"/>
                <a:ea typeface="游ゴシック" panose="020B0400000000000000" pitchFamily="50" charset="-128"/>
              </a:rPr>
              <a:t>振る舞いなども必要</a:t>
            </a:r>
            <a:endParaRPr lang="en-US" altLang="ja-JP" dirty="0">
              <a:solidFill>
                <a:srgbClr val="0070C0"/>
              </a:solidFill>
              <a:latin typeface="游ゴシック" panose="020B0400000000000000" pitchFamily="50" charset="-128"/>
              <a:ea typeface="游ゴシック" panose="020B0400000000000000" pitchFamily="50" charset="-128"/>
            </a:endParaRPr>
          </a:p>
          <a:p>
            <a:endParaRPr lang="en-US" altLang="ja-JP" dirty="0">
              <a:latin typeface="游ゴシック" panose="020B0400000000000000" pitchFamily="50" charset="-128"/>
              <a:ea typeface="游ゴシック" panose="020B0400000000000000" pitchFamily="50" charset="-128"/>
            </a:endParaRPr>
          </a:p>
          <a:p>
            <a:endParaRPr lang="en-US" altLang="ja-JP" dirty="0">
              <a:latin typeface="游ゴシック" panose="020B0400000000000000" pitchFamily="50" charset="-128"/>
              <a:ea typeface="游ゴシック" panose="020B0400000000000000" pitchFamily="50" charset="-128"/>
            </a:endParaRPr>
          </a:p>
          <a:p>
            <a:pPr>
              <a:buFont typeface="Wingdings" panose="05000000000000000000" pitchFamily="2" charset="2"/>
              <a:buChar char="Ø"/>
            </a:pPr>
            <a:r>
              <a:rPr lang="ja-JP" altLang="en-US" dirty="0">
                <a:latin typeface="游ゴシック" panose="020B0400000000000000" pitchFamily="50" charset="-128"/>
                <a:ea typeface="游ゴシック" panose="020B0400000000000000" pitchFamily="50" charset="-128"/>
              </a:rPr>
              <a:t>言語インタラクション：話の内容、文字など</a:t>
            </a:r>
            <a:endParaRPr lang="en-US" altLang="ja-JP" dirty="0">
              <a:latin typeface="游ゴシック" panose="020B0400000000000000" pitchFamily="50" charset="-128"/>
              <a:ea typeface="游ゴシック" panose="020B0400000000000000" pitchFamily="50" charset="-128"/>
            </a:endParaRPr>
          </a:p>
          <a:p>
            <a:pPr>
              <a:buFont typeface="Wingdings" panose="05000000000000000000" pitchFamily="2" charset="2"/>
              <a:buChar char="Ø"/>
            </a:pPr>
            <a:r>
              <a:rPr lang="ja-JP" altLang="en-US" dirty="0">
                <a:latin typeface="游ゴシック" panose="020B0400000000000000" pitchFamily="50" charset="-128"/>
                <a:ea typeface="游ゴシック" panose="020B0400000000000000" pitchFamily="50" charset="-128"/>
              </a:rPr>
              <a:t>非言語インタラクション：視線、ジェスチャー、</a:t>
            </a:r>
            <a:r>
              <a:rPr lang="ja-JP" altLang="en-US" dirty="0">
                <a:solidFill>
                  <a:srgbClr val="FF0000"/>
                </a:solidFill>
                <a:latin typeface="游ゴシック" panose="020B0400000000000000" pitchFamily="50" charset="-128"/>
                <a:ea typeface="游ゴシック" panose="020B0400000000000000" pitchFamily="50" charset="-128"/>
              </a:rPr>
              <a:t>表情</a:t>
            </a:r>
            <a:r>
              <a:rPr lang="ja-JP" altLang="en-US" dirty="0">
                <a:latin typeface="游ゴシック" panose="020B0400000000000000" pitchFamily="50" charset="-128"/>
                <a:ea typeface="游ゴシック" panose="020B0400000000000000" pitchFamily="50" charset="-128"/>
              </a:rPr>
              <a:t>など</a:t>
            </a:r>
            <a:endParaRPr lang="en-US" altLang="ja-JP"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2"/>
          </p:nvPr>
        </p:nvSpPr>
        <p:spPr/>
        <p:txBody>
          <a:bodyPr/>
          <a:lstStyle/>
          <a:p>
            <a:r>
              <a:rPr lang="en-US" altLang="ja-JP" dirty="0">
                <a:solidFill>
                  <a:prstClr val="black"/>
                </a:solidFill>
                <a:latin typeface="游ゴシック" panose="020B0400000000000000" pitchFamily="50" charset="-128"/>
                <a:ea typeface="游ゴシック" panose="020B0400000000000000" pitchFamily="50" charset="-128"/>
              </a:rPr>
              <a:t>2</a:t>
            </a:r>
            <a:endParaRPr lang="ja-JP" altLang="en-US" dirty="0">
              <a:solidFill>
                <a:prstClr val="black"/>
              </a:solidFill>
              <a:latin typeface="游ゴシック" panose="020B0400000000000000" pitchFamily="50" charset="-128"/>
              <a:ea typeface="游ゴシック" panose="020B0400000000000000" pitchFamily="50" charset="-128"/>
            </a:endParaRPr>
          </a:p>
        </p:txBody>
      </p:sp>
      <p:sp>
        <p:nvSpPr>
          <p:cNvPr id="10" name="テキスト ボックス 9"/>
          <p:cNvSpPr txBox="1"/>
          <p:nvPr/>
        </p:nvSpPr>
        <p:spPr>
          <a:xfrm>
            <a:off x="372140" y="5935317"/>
            <a:ext cx="184731" cy="615553"/>
          </a:xfrm>
          <a:prstGeom prst="rect">
            <a:avLst/>
          </a:prstGeom>
          <a:noFill/>
        </p:spPr>
        <p:txBody>
          <a:bodyPr wrap="none" rtlCol="0">
            <a:spAutoFit/>
          </a:bodyPr>
          <a:lstStyle/>
          <a:p>
            <a:endParaRPr lang="en-US" altLang="ja-JP" sz="1600" dirty="0">
              <a:latin typeface="游ゴシック" panose="020B0400000000000000" pitchFamily="50" charset="-128"/>
              <a:ea typeface="游ゴシック" panose="020B0400000000000000" pitchFamily="50" charset="-128"/>
            </a:endParaRPr>
          </a:p>
          <a:p>
            <a:endParaRPr kumimoji="1" lang="ja-JP" altLang="en-US" dirty="0"/>
          </a:p>
        </p:txBody>
      </p:sp>
    </p:spTree>
    <p:extLst>
      <p:ext uri="{BB962C8B-B14F-4D97-AF65-F5344CB8AC3E}">
        <p14:creationId xmlns:p14="http://schemas.microsoft.com/office/powerpoint/2010/main" val="35863051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latin typeface="游ゴシック" panose="020B0400000000000000" pitchFamily="50" charset="-128"/>
                <a:ea typeface="游ゴシック" panose="020B0400000000000000" pitchFamily="50" charset="-128"/>
              </a:rPr>
              <a:t>表情</a:t>
            </a:r>
          </a:p>
        </p:txBody>
      </p:sp>
      <p:sp>
        <p:nvSpPr>
          <p:cNvPr id="3" name="コンテンツ プレースホルダー 2"/>
          <p:cNvSpPr>
            <a:spLocks noGrp="1"/>
          </p:cNvSpPr>
          <p:nvPr>
            <p:ph idx="1"/>
          </p:nvPr>
        </p:nvSpPr>
        <p:spPr>
          <a:xfrm>
            <a:off x="609600" y="1214422"/>
            <a:ext cx="10972800" cy="5072098"/>
          </a:xfrm>
        </p:spPr>
        <p:txBody>
          <a:bodyPr/>
          <a:lstStyle/>
          <a:p>
            <a:r>
              <a:rPr lang="ja-JP" altLang="en-US" dirty="0">
                <a:latin typeface="游ゴシック" panose="020B0400000000000000" pitchFamily="50" charset="-128"/>
                <a:ea typeface="游ゴシック" panose="020B0400000000000000" pitchFamily="50" charset="-128"/>
              </a:rPr>
              <a:t>非言語コミュニケーション手段のなかで、最も多くの情報量を伝達できる</a:t>
            </a:r>
            <a:r>
              <a:rPr lang="en-US" altLang="ja-JP" dirty="0">
                <a:latin typeface="游ゴシック" panose="020B0400000000000000" pitchFamily="50" charset="-128"/>
                <a:ea typeface="游ゴシック" panose="020B0400000000000000" pitchFamily="50" charset="-128"/>
              </a:rPr>
              <a:t>[1]</a:t>
            </a:r>
          </a:p>
          <a:p>
            <a:pPr marL="0" indent="0">
              <a:buNone/>
            </a:pPr>
            <a:r>
              <a:rPr lang="en-US" altLang="ja-JP" dirty="0">
                <a:latin typeface="游ゴシック" panose="020B0400000000000000" pitchFamily="50" charset="-128"/>
                <a:ea typeface="游ゴシック" panose="020B0400000000000000" pitchFamily="50" charset="-128"/>
              </a:rPr>
              <a:t>    </a:t>
            </a:r>
          </a:p>
          <a:p>
            <a:r>
              <a:rPr lang="ja-JP" altLang="en-US" dirty="0">
                <a:latin typeface="游ゴシック" panose="020B0400000000000000" pitchFamily="50" charset="-128"/>
                <a:ea typeface="游ゴシック" panose="020B0400000000000000" pitchFamily="50" charset="-128"/>
              </a:rPr>
              <a:t>同調的表情</a:t>
            </a:r>
            <a:endParaRPr lang="en-US" altLang="ja-JP" dirty="0">
              <a:latin typeface="游ゴシック" panose="020B0400000000000000" pitchFamily="50" charset="-128"/>
              <a:ea typeface="游ゴシック" panose="020B0400000000000000" pitchFamily="50" charset="-128"/>
            </a:endParaRPr>
          </a:p>
          <a:p>
            <a:pPr marL="0" indent="0">
              <a:buNone/>
            </a:pPr>
            <a:r>
              <a:rPr lang="en-US" altLang="ja-JP" dirty="0">
                <a:latin typeface="游ゴシック" panose="020B0400000000000000" pitchFamily="50" charset="-128"/>
                <a:ea typeface="游ゴシック" panose="020B0400000000000000" pitchFamily="50" charset="-128"/>
              </a:rPr>
              <a:t>    - </a:t>
            </a:r>
            <a:r>
              <a:rPr lang="ja-JP" altLang="en-US" dirty="0">
                <a:latin typeface="游ゴシック" panose="020B0400000000000000" pitchFamily="50" charset="-128"/>
                <a:ea typeface="游ゴシック" panose="020B0400000000000000" pitchFamily="50" charset="-128"/>
              </a:rPr>
              <a:t>意図的に相手に同調した表情を出すこと</a:t>
            </a:r>
            <a:endParaRPr lang="en-US" altLang="ja-JP" dirty="0">
              <a:latin typeface="游ゴシック" panose="020B0400000000000000" pitchFamily="50" charset="-128"/>
              <a:ea typeface="游ゴシック" panose="020B0400000000000000" pitchFamily="50" charset="-128"/>
            </a:endParaRPr>
          </a:p>
          <a:p>
            <a:pPr marL="0" indent="0">
              <a:buNone/>
            </a:pPr>
            <a:r>
              <a:rPr lang="ja-JP" altLang="en-US" dirty="0">
                <a:latin typeface="游ゴシック" panose="020B0400000000000000" pitchFamily="50" charset="-128"/>
                <a:ea typeface="游ゴシック" panose="020B0400000000000000" pitchFamily="50" charset="-128"/>
              </a:rPr>
              <a:t>　　</a:t>
            </a:r>
            <a:r>
              <a:rPr lang="ja-JP" altLang="en-US" sz="1800" dirty="0">
                <a:solidFill>
                  <a:srgbClr val="0070C0"/>
                </a:solidFill>
                <a:latin typeface="游ゴシック" panose="020B0400000000000000" pitchFamily="50" charset="-128"/>
                <a:ea typeface="游ゴシック" panose="020B0400000000000000" pitchFamily="50" charset="-128"/>
              </a:rPr>
              <a:t>例</a:t>
            </a:r>
            <a:r>
              <a:rPr lang="en-US" altLang="ja-JP" sz="1800" dirty="0">
                <a:solidFill>
                  <a:srgbClr val="0070C0"/>
                </a:solidFill>
                <a:latin typeface="游ゴシック" panose="020B0400000000000000" pitchFamily="50" charset="-128"/>
                <a:ea typeface="游ゴシック" panose="020B0400000000000000" pitchFamily="50" charset="-128"/>
              </a:rPr>
              <a:t>)</a:t>
            </a:r>
            <a:r>
              <a:rPr lang="ja-JP" altLang="en-US" sz="1800" dirty="0">
                <a:solidFill>
                  <a:srgbClr val="0070C0"/>
                </a:solidFill>
                <a:latin typeface="游ゴシック" panose="020B0400000000000000" pitchFamily="50" charset="-128"/>
                <a:ea typeface="游ゴシック" panose="020B0400000000000000" pitchFamily="50" charset="-128"/>
              </a:rPr>
              <a:t>微笑みながら話をしているとき、聞いている人もつられて</a:t>
            </a:r>
            <a:endParaRPr lang="en-US" altLang="ja-JP" sz="1800" dirty="0">
              <a:solidFill>
                <a:srgbClr val="0070C0"/>
              </a:solidFill>
              <a:latin typeface="游ゴシック" panose="020B0400000000000000" pitchFamily="50" charset="-128"/>
              <a:ea typeface="游ゴシック" panose="020B0400000000000000" pitchFamily="50" charset="-128"/>
            </a:endParaRPr>
          </a:p>
          <a:p>
            <a:pPr marL="0" indent="0">
              <a:buNone/>
            </a:pPr>
            <a:r>
              <a:rPr lang="ja-JP" altLang="en-US" sz="1800" dirty="0">
                <a:solidFill>
                  <a:srgbClr val="0070C0"/>
                </a:solidFill>
                <a:latin typeface="游ゴシック" panose="020B0400000000000000" pitchFamily="50" charset="-128"/>
                <a:ea typeface="游ゴシック" panose="020B0400000000000000" pitchFamily="50" charset="-128"/>
              </a:rPr>
              <a:t>　　笑顔になる</a:t>
            </a:r>
            <a:endParaRPr lang="en-US" altLang="ja-JP" sz="1800" dirty="0">
              <a:solidFill>
                <a:srgbClr val="0070C0"/>
              </a:solidFill>
              <a:latin typeface="游ゴシック" panose="020B0400000000000000" pitchFamily="50" charset="-128"/>
              <a:ea typeface="游ゴシック" panose="020B0400000000000000" pitchFamily="50" charset="-128"/>
            </a:endParaRPr>
          </a:p>
          <a:p>
            <a:pPr marL="0" indent="0">
              <a:buNone/>
            </a:pPr>
            <a:r>
              <a:rPr lang="en-US" altLang="ja-JP" dirty="0">
                <a:latin typeface="游ゴシック" panose="020B0400000000000000" pitchFamily="50" charset="-128"/>
                <a:ea typeface="游ゴシック" panose="020B0400000000000000" pitchFamily="50" charset="-128"/>
              </a:rPr>
              <a:t>    -</a:t>
            </a:r>
            <a:r>
              <a:rPr lang="ja-JP" altLang="en-US" dirty="0">
                <a:latin typeface="游ゴシック" panose="020B0400000000000000" pitchFamily="50" charset="-128"/>
                <a:ea typeface="游ゴシック" panose="020B0400000000000000" pitchFamily="50" charset="-128"/>
              </a:rPr>
              <a:t>他者との社会的関係を形成しコミュニケーションの促進に役立つ</a:t>
            </a:r>
            <a:r>
              <a:rPr lang="en-US" altLang="ja-JP" dirty="0">
                <a:latin typeface="游ゴシック" panose="020B0400000000000000" pitchFamily="50" charset="-128"/>
                <a:ea typeface="游ゴシック" panose="020B0400000000000000" pitchFamily="50" charset="-128"/>
              </a:rPr>
              <a:t>[2</a:t>
            </a:r>
            <a:r>
              <a:rPr lang="en-US" altLang="ja-JP" dirty="0" smtClean="0">
                <a:latin typeface="游ゴシック" panose="020B0400000000000000" pitchFamily="50" charset="-128"/>
                <a:ea typeface="游ゴシック" panose="020B0400000000000000" pitchFamily="50" charset="-128"/>
              </a:rPr>
              <a:t>]</a:t>
            </a:r>
          </a:p>
          <a:p>
            <a:pPr marL="0" indent="0">
              <a:buNone/>
            </a:pP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同調的</a:t>
            </a:r>
            <a:r>
              <a:rPr lang="ja-JP" altLang="en-US" dirty="0" smtClean="0">
                <a:latin typeface="游ゴシック" panose="020B0400000000000000" pitchFamily="50" charset="-128"/>
                <a:ea typeface="游ゴシック" panose="020B0400000000000000" pitchFamily="50" charset="-128"/>
              </a:rPr>
              <a:t>表情は、笑顔に対し最も起きやすい</a:t>
            </a:r>
            <a:r>
              <a:rPr lang="en-US" altLang="ja-JP" dirty="0" smtClean="0">
                <a:latin typeface="游ゴシック" panose="020B0400000000000000" pitchFamily="50" charset="-128"/>
                <a:ea typeface="游ゴシック" panose="020B0400000000000000" pitchFamily="50" charset="-128"/>
              </a:rPr>
              <a:t>[1]</a:t>
            </a:r>
          </a:p>
          <a:p>
            <a:pPr>
              <a:buClr>
                <a:srgbClr val="0070C0"/>
              </a:buClr>
              <a:buFont typeface="Wingdings" panose="05000000000000000000" pitchFamily="2" charset="2"/>
              <a:buChar char="Ø"/>
            </a:pPr>
            <a:r>
              <a:rPr lang="ja-JP" altLang="en-US" sz="1800" dirty="0" smtClean="0">
                <a:solidFill>
                  <a:srgbClr val="0070C0"/>
                </a:solidFill>
                <a:latin typeface="游ゴシック" panose="020B0400000000000000" pitchFamily="50" charset="-128"/>
                <a:ea typeface="游ゴシック" panose="020B0400000000000000" pitchFamily="50" charset="-128"/>
              </a:rPr>
              <a:t>対話エージェントに再現させるべき表情の複雑化を防ぐ</a:t>
            </a:r>
            <a:endParaRPr lang="en-US" altLang="ja-JP" sz="1800" dirty="0">
              <a:solidFill>
                <a:srgbClr val="0070C0"/>
              </a:solidFill>
              <a:latin typeface="游ゴシック" panose="020B0400000000000000" pitchFamily="50" charset="-128"/>
              <a:ea typeface="游ゴシック" panose="020B0400000000000000" pitchFamily="50" charset="-128"/>
            </a:endParaRPr>
          </a:p>
          <a:p>
            <a:pPr marL="0" indent="0">
              <a:buNone/>
            </a:pPr>
            <a:endParaRPr lang="en-US" altLang="ja-JP" dirty="0">
              <a:latin typeface="游ゴシック" panose="020B0400000000000000" pitchFamily="50" charset="-128"/>
              <a:ea typeface="游ゴシック" panose="020B0400000000000000" pitchFamily="50" charset="-128"/>
            </a:endParaRPr>
          </a:p>
          <a:p>
            <a:pPr marL="0" indent="0">
              <a:buNone/>
            </a:pPr>
            <a:endParaRPr kumimoji="1" lang="en-US" altLang="ja-JP"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2"/>
          </p:nvPr>
        </p:nvSpPr>
        <p:spPr/>
        <p:txBody>
          <a:bodyPr/>
          <a:lstStyle/>
          <a:p>
            <a:r>
              <a:rPr lang="en-US" altLang="ja-JP" dirty="0">
                <a:solidFill>
                  <a:prstClr val="black"/>
                </a:solidFill>
                <a:latin typeface="游ゴシック" panose="020B0400000000000000" pitchFamily="50" charset="-128"/>
                <a:ea typeface="游ゴシック" panose="020B0400000000000000" pitchFamily="50" charset="-128"/>
              </a:rPr>
              <a:t>3</a:t>
            </a:r>
            <a:endParaRPr lang="ja-JP" altLang="en-US" dirty="0">
              <a:solidFill>
                <a:prstClr val="black"/>
              </a:solidFill>
              <a:latin typeface="游ゴシック" panose="020B0400000000000000" pitchFamily="50" charset="-128"/>
              <a:ea typeface="游ゴシック" panose="020B0400000000000000" pitchFamily="50" charset="-128"/>
            </a:endParaRPr>
          </a:p>
        </p:txBody>
      </p:sp>
      <p:sp>
        <p:nvSpPr>
          <p:cNvPr id="10" name="テキスト ボックス 9"/>
          <p:cNvSpPr txBox="1"/>
          <p:nvPr/>
        </p:nvSpPr>
        <p:spPr>
          <a:xfrm>
            <a:off x="372140" y="5935317"/>
            <a:ext cx="11025962" cy="861774"/>
          </a:xfrm>
          <a:prstGeom prst="rect">
            <a:avLst/>
          </a:prstGeom>
          <a:noFill/>
        </p:spPr>
        <p:txBody>
          <a:bodyPr wrap="square" rtlCol="0">
            <a:spAutoFit/>
          </a:bodyPr>
          <a:lstStyle/>
          <a:p>
            <a:r>
              <a:rPr lang="en-US" altLang="ja-JP" sz="1600" dirty="0">
                <a:latin typeface="游ゴシック" panose="020B0400000000000000" pitchFamily="50" charset="-128"/>
                <a:ea typeface="游ゴシック" panose="020B0400000000000000" pitchFamily="50" charset="-128"/>
              </a:rPr>
              <a:t>[1]</a:t>
            </a:r>
            <a:r>
              <a:rPr lang="ja-JP" altLang="en-US" sz="1600" dirty="0">
                <a:latin typeface="游ゴシック" panose="020B0400000000000000" pitchFamily="50" charset="-128"/>
                <a:ea typeface="游ゴシック" panose="020B0400000000000000" pitchFamily="50" charset="-128"/>
              </a:rPr>
              <a:t>二者間対面コミュニケーションにおける同調的表情表出</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市川ら</a:t>
            </a:r>
            <a:r>
              <a:rPr lang="en-US" altLang="ja-JP" sz="1600" dirty="0">
                <a:latin typeface="游ゴシック" panose="020B0400000000000000" pitchFamily="50" charset="-128"/>
                <a:ea typeface="游ゴシック" panose="020B0400000000000000" pitchFamily="50" charset="-128"/>
              </a:rPr>
              <a:t>,2007)</a:t>
            </a:r>
          </a:p>
          <a:p>
            <a:r>
              <a:rPr lang="en-US" altLang="ja-JP" sz="1600" dirty="0">
                <a:latin typeface="游ゴシック" panose="020B0400000000000000" pitchFamily="50" charset="-128"/>
                <a:ea typeface="游ゴシック" panose="020B0400000000000000" pitchFamily="50" charset="-128"/>
              </a:rPr>
              <a:t>[2]</a:t>
            </a:r>
            <a:r>
              <a:rPr lang="ja-JP" altLang="en-US" sz="1600" dirty="0">
                <a:latin typeface="游ゴシック" panose="020B0400000000000000" pitchFamily="50" charset="-128"/>
                <a:ea typeface="游ゴシック" panose="020B0400000000000000" pitchFamily="50" charset="-128"/>
              </a:rPr>
              <a:t>同調的表情表出を提示するインタフェースの提案 </a:t>
            </a:r>
            <a:r>
              <a:rPr lang="en-US" altLang="ja-JP" sz="1600" dirty="0">
                <a:latin typeface="游ゴシック" panose="020B0400000000000000" pitchFamily="50" charset="-128"/>
                <a:ea typeface="游ゴシック" panose="020B0400000000000000" pitchFamily="50" charset="-128"/>
              </a:rPr>
              <a:t>-2</a:t>
            </a:r>
            <a:r>
              <a:rPr lang="ja-JP" altLang="en-US" sz="1600" dirty="0">
                <a:latin typeface="游ゴシック" panose="020B0400000000000000" pitchFamily="50" charset="-128"/>
                <a:ea typeface="游ゴシック" panose="020B0400000000000000" pitchFamily="50" charset="-128"/>
              </a:rPr>
              <a:t>者間会話環境に向けて</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埴淵ら</a:t>
            </a:r>
            <a:r>
              <a:rPr lang="en-US" altLang="ja-JP" sz="1600" dirty="0">
                <a:latin typeface="游ゴシック" panose="020B0400000000000000" pitchFamily="50" charset="-128"/>
                <a:ea typeface="游ゴシック" panose="020B0400000000000000" pitchFamily="50" charset="-128"/>
              </a:rPr>
              <a:t>,2010)</a:t>
            </a:r>
          </a:p>
          <a:p>
            <a:endParaRPr kumimoji="1" lang="ja-JP" altLang="en-US"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6451" y="1888198"/>
            <a:ext cx="2793409" cy="1862273"/>
          </a:xfrm>
          <a:prstGeom prst="rect">
            <a:avLst/>
          </a:prstGeom>
        </p:spPr>
      </p:pic>
    </p:spTree>
    <p:extLst>
      <p:ext uri="{BB962C8B-B14F-4D97-AF65-F5344CB8AC3E}">
        <p14:creationId xmlns:p14="http://schemas.microsoft.com/office/powerpoint/2010/main" val="427127579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latin typeface="游ゴシック" panose="020B0400000000000000" pitchFamily="50" charset="-128"/>
                <a:ea typeface="游ゴシック" panose="020B0400000000000000" pitchFamily="50" charset="-128"/>
              </a:rPr>
              <a:t>予備</a:t>
            </a:r>
            <a:r>
              <a:rPr kumimoji="1" lang="ja-JP" altLang="en-US" dirty="0" smtClean="0">
                <a:latin typeface="游ゴシック" panose="020B0400000000000000" pitchFamily="50" charset="-128"/>
                <a:ea typeface="游ゴシック" panose="020B0400000000000000" pitchFamily="50" charset="-128"/>
              </a:rPr>
              <a:t>実験</a:t>
            </a:r>
            <a:endParaRPr kumimoji="1" lang="ja-JP" altLang="en-US"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p:txBody>
          <a:bodyPr/>
          <a:lstStyle/>
          <a:p>
            <a:r>
              <a:rPr lang="ja-JP" altLang="en-US" dirty="0">
                <a:latin typeface="游ゴシック" panose="020B0400000000000000" pitchFamily="50" charset="-128"/>
                <a:ea typeface="游ゴシック" panose="020B0400000000000000" pitchFamily="50" charset="-128"/>
              </a:rPr>
              <a:t>ただ相手の表情を真似るだけでは駄目なのか</a:t>
            </a:r>
            <a:endParaRPr lang="en-US" altLang="ja-JP" dirty="0">
              <a:latin typeface="游ゴシック" panose="020B0400000000000000" pitchFamily="50" charset="-128"/>
              <a:ea typeface="游ゴシック" panose="020B0400000000000000" pitchFamily="50" charset="-128"/>
            </a:endParaRPr>
          </a:p>
          <a:p>
            <a:pPr>
              <a:buClr>
                <a:srgbClr val="0070C0"/>
              </a:buClr>
              <a:buFont typeface="Wingdings" panose="05000000000000000000" pitchFamily="2" charset="2"/>
              <a:buChar char="Ø"/>
            </a:pPr>
            <a:r>
              <a:rPr lang="ja-JP" altLang="en-US" sz="1800" dirty="0">
                <a:solidFill>
                  <a:srgbClr val="0070C0"/>
                </a:solidFill>
                <a:latin typeface="游ゴシック" panose="020B0400000000000000" pitchFamily="50" charset="-128"/>
                <a:ea typeface="游ゴシック" panose="020B0400000000000000" pitchFamily="50" charset="-128"/>
              </a:rPr>
              <a:t>話者の表情を真似るエージェントに話しかけて、好印象を抱けるのか実験</a:t>
            </a:r>
            <a:endParaRPr lang="en-US" altLang="ja-JP" sz="1800" dirty="0">
              <a:solidFill>
                <a:srgbClr val="0070C0"/>
              </a:solidFill>
              <a:latin typeface="游ゴシック" panose="020B0400000000000000" pitchFamily="50" charset="-128"/>
              <a:ea typeface="游ゴシック" panose="020B0400000000000000" pitchFamily="50" charset="-128"/>
            </a:endParaRPr>
          </a:p>
          <a:p>
            <a:pPr marL="0" indent="0">
              <a:buNone/>
            </a:pPr>
            <a:r>
              <a:rPr lang="ja-JP" altLang="en-US" dirty="0">
                <a:latin typeface="游ゴシック" panose="020B0400000000000000" pitchFamily="50" charset="-128"/>
                <a:ea typeface="游ゴシック" panose="020B0400000000000000" pitchFamily="50" charset="-128"/>
              </a:rPr>
              <a:t>　　</a:t>
            </a:r>
            <a:r>
              <a:rPr lang="ja-JP" altLang="en-US" sz="1800" dirty="0">
                <a:latin typeface="游ゴシック" panose="020B0400000000000000" pitchFamily="50" charset="-128"/>
                <a:ea typeface="游ゴシック" panose="020B0400000000000000" pitchFamily="50" charset="-128"/>
              </a:rPr>
              <a:t>エージェントの表情遅延：</a:t>
            </a:r>
            <a:r>
              <a:rPr lang="en-US" altLang="ja-JP" sz="1800" dirty="0">
                <a:latin typeface="游ゴシック" panose="020B0400000000000000" pitchFamily="50" charset="-128"/>
                <a:ea typeface="游ゴシック" panose="020B0400000000000000" pitchFamily="50" charset="-128"/>
              </a:rPr>
              <a:t>400ms</a:t>
            </a:r>
          </a:p>
          <a:p>
            <a:pPr marL="0" indent="0">
              <a:buNone/>
            </a:pPr>
            <a:endParaRPr lang="en-US" altLang="ja-JP"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2"/>
          </p:nvPr>
        </p:nvSpPr>
        <p:spPr/>
        <p:txBody>
          <a:bodyPr/>
          <a:lstStyle/>
          <a:p>
            <a:r>
              <a:rPr lang="en-US" altLang="ja-JP" dirty="0">
                <a:solidFill>
                  <a:prstClr val="black"/>
                </a:solidFill>
                <a:latin typeface="游ゴシック" panose="020B0400000000000000" pitchFamily="50" charset="-128"/>
                <a:ea typeface="游ゴシック" panose="020B0400000000000000" pitchFamily="50" charset="-128"/>
              </a:rPr>
              <a:t>4</a:t>
            </a:r>
            <a:endParaRPr lang="ja-JP" altLang="en-US" dirty="0">
              <a:solidFill>
                <a:prstClr val="black"/>
              </a:solidFill>
              <a:latin typeface="游ゴシック" panose="020B0400000000000000" pitchFamily="50" charset="-128"/>
              <a:ea typeface="游ゴシック" panose="020B0400000000000000" pitchFamily="50"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2673" y="2122734"/>
            <a:ext cx="3268342" cy="4163786"/>
          </a:xfrm>
          <a:prstGeom prst="rect">
            <a:avLst/>
          </a:prstGeom>
        </p:spPr>
      </p:pic>
      <p:sp>
        <p:nvSpPr>
          <p:cNvPr id="7" name="下矢印 6"/>
          <p:cNvSpPr/>
          <p:nvPr/>
        </p:nvSpPr>
        <p:spPr>
          <a:xfrm>
            <a:off x="2269671" y="3295905"/>
            <a:ext cx="653143" cy="620486"/>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テキスト ボックス 7"/>
          <p:cNvSpPr txBox="1"/>
          <p:nvPr/>
        </p:nvSpPr>
        <p:spPr>
          <a:xfrm>
            <a:off x="432529" y="4059267"/>
            <a:ext cx="7366119" cy="707886"/>
          </a:xfrm>
          <a:prstGeom prst="rect">
            <a:avLst/>
          </a:prstGeom>
          <a:noFill/>
        </p:spPr>
        <p:txBody>
          <a:bodyPr wrap="none" rtlCol="0">
            <a:spAutoFit/>
          </a:bodyPr>
          <a:lstStyle/>
          <a:p>
            <a:r>
              <a:rPr lang="ja-JP" altLang="en-US" sz="2000" dirty="0">
                <a:solidFill>
                  <a:schemeClr val="accent3">
                    <a:lumMod val="50000"/>
                  </a:schemeClr>
                </a:solidFill>
                <a:latin typeface="游ゴシック" panose="020B0400000000000000" pitchFamily="50" charset="-128"/>
                <a:ea typeface="游ゴシック" panose="020B0400000000000000" pitchFamily="50" charset="-128"/>
              </a:rPr>
              <a:t>途中から明らかに「真似されているだけ」という感覚があり、</a:t>
            </a:r>
            <a:endParaRPr lang="en-US" altLang="ja-JP" sz="2000" dirty="0">
              <a:solidFill>
                <a:schemeClr val="accent3">
                  <a:lumMod val="50000"/>
                </a:schemeClr>
              </a:solidFill>
              <a:latin typeface="游ゴシック" panose="020B0400000000000000" pitchFamily="50" charset="-128"/>
              <a:ea typeface="游ゴシック" panose="020B0400000000000000" pitchFamily="50" charset="-128"/>
            </a:endParaRPr>
          </a:p>
          <a:p>
            <a:r>
              <a:rPr kumimoji="1" lang="ja-JP" altLang="en-US" sz="2000" dirty="0">
                <a:solidFill>
                  <a:schemeClr val="accent3">
                    <a:lumMod val="50000"/>
                  </a:schemeClr>
                </a:solidFill>
                <a:latin typeface="游ゴシック" panose="020B0400000000000000" pitchFamily="50" charset="-128"/>
                <a:ea typeface="游ゴシック" panose="020B0400000000000000" pitchFamily="50" charset="-128"/>
              </a:rPr>
              <a:t>違和感を覚えた</a:t>
            </a:r>
          </a:p>
        </p:txBody>
      </p:sp>
      <p:sp>
        <p:nvSpPr>
          <p:cNvPr id="9" name="テキスト ボックス 8"/>
          <p:cNvSpPr txBox="1"/>
          <p:nvPr/>
        </p:nvSpPr>
        <p:spPr>
          <a:xfrm>
            <a:off x="432529" y="5172893"/>
            <a:ext cx="7109639" cy="707886"/>
          </a:xfrm>
          <a:prstGeom prst="rect">
            <a:avLst/>
          </a:prstGeom>
          <a:noFill/>
        </p:spPr>
        <p:txBody>
          <a:bodyPr wrap="none" rtlCol="0">
            <a:spAutoFit/>
          </a:bodyPr>
          <a:lstStyle/>
          <a:p>
            <a:r>
              <a:rPr lang="ja-JP" altLang="en-US" sz="2000" b="1" i="1" dirty="0">
                <a:solidFill>
                  <a:srgbClr val="FF0000"/>
                </a:solidFill>
                <a:latin typeface="游ゴシック" panose="020B0400000000000000" pitchFamily="50" charset="-128"/>
                <a:ea typeface="游ゴシック" panose="020B0400000000000000" pitchFamily="50" charset="-128"/>
              </a:rPr>
              <a:t>同調的表情を提示するタイミング、表情の度合いも再現する</a:t>
            </a:r>
            <a:endParaRPr lang="en-US" altLang="ja-JP" sz="2000" b="1" i="1" dirty="0">
              <a:solidFill>
                <a:srgbClr val="FF0000"/>
              </a:solidFill>
              <a:latin typeface="游ゴシック" panose="020B0400000000000000" pitchFamily="50" charset="-128"/>
              <a:ea typeface="游ゴシック" panose="020B0400000000000000" pitchFamily="50" charset="-128"/>
            </a:endParaRPr>
          </a:p>
          <a:p>
            <a:r>
              <a:rPr lang="ja-JP" altLang="en-US" sz="2000" b="1" i="1" dirty="0">
                <a:solidFill>
                  <a:srgbClr val="FF0000"/>
                </a:solidFill>
                <a:latin typeface="游ゴシック" panose="020B0400000000000000" pitchFamily="50" charset="-128"/>
                <a:ea typeface="游ゴシック" panose="020B0400000000000000" pitchFamily="50" charset="-128"/>
              </a:rPr>
              <a:t>必要がある</a:t>
            </a:r>
            <a:endParaRPr lang="en-US" altLang="ja-JP" sz="2000" b="1" i="1" dirty="0">
              <a:solidFill>
                <a:srgbClr val="FF0000"/>
              </a:solidFill>
              <a:latin typeface="游ゴシック" panose="020B0400000000000000" pitchFamily="50" charset="-128"/>
              <a:ea typeface="游ゴシック" panose="020B0400000000000000" pitchFamily="50" charset="-128"/>
            </a:endParaRPr>
          </a:p>
        </p:txBody>
      </p:sp>
      <p:sp>
        <p:nvSpPr>
          <p:cNvPr id="10" name="テキスト ボックス 9"/>
          <p:cNvSpPr txBox="1"/>
          <p:nvPr/>
        </p:nvSpPr>
        <p:spPr>
          <a:xfrm>
            <a:off x="2894069" y="3301543"/>
            <a:ext cx="1467068" cy="400110"/>
          </a:xfrm>
          <a:prstGeom prst="rect">
            <a:avLst/>
          </a:prstGeom>
          <a:noFill/>
        </p:spPr>
        <p:txBody>
          <a:bodyPr wrap="none" rtlCol="0">
            <a:spAutoFit/>
          </a:bodyPr>
          <a:lstStyle/>
          <a:p>
            <a:r>
              <a:rPr lang="ja-JP" altLang="en-US" sz="2000" dirty="0">
                <a:latin typeface="游ゴシック" panose="020B0400000000000000" pitchFamily="50" charset="-128"/>
                <a:ea typeface="游ゴシック" panose="020B0400000000000000" pitchFamily="50" charset="-128"/>
              </a:rPr>
              <a:t>その結果</a:t>
            </a:r>
            <a:r>
              <a:rPr lang="en-US" altLang="ja-JP" sz="2000" dirty="0">
                <a:latin typeface="游ゴシック" panose="020B0400000000000000" pitchFamily="50" charset="-128"/>
                <a:ea typeface="游ゴシック" panose="020B0400000000000000" pitchFamily="50" charset="-128"/>
              </a:rPr>
              <a:t>…</a:t>
            </a:r>
            <a:endParaRPr kumimoji="1" lang="ja-JP" altLang="en-US" sz="2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83208756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游ゴシック" panose="020B0400000000000000" pitchFamily="50" charset="-128"/>
                <a:ea typeface="游ゴシック" panose="020B0400000000000000" pitchFamily="50" charset="-128"/>
              </a:rPr>
              <a:t>本研究の目的</a:t>
            </a:r>
            <a:endParaRPr kumimoji="1" lang="ja-JP" altLang="en-US"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p:txBody>
          <a:bodyPr/>
          <a:lstStyle/>
          <a:p>
            <a:r>
              <a:rPr lang="ja-JP" altLang="en-US" dirty="0">
                <a:latin typeface="游ゴシック" panose="020B0400000000000000" pitchFamily="50" charset="-128"/>
                <a:ea typeface="游ゴシック" panose="020B0400000000000000" pitchFamily="50" charset="-128"/>
              </a:rPr>
              <a:t>積極的な対話を促し人間に好印象を与える対話エージェントの作成</a:t>
            </a:r>
            <a:endParaRPr lang="en-US" altLang="ja-JP" dirty="0">
              <a:latin typeface="游ゴシック" panose="020B0400000000000000" pitchFamily="50" charset="-128"/>
              <a:ea typeface="游ゴシック" panose="020B0400000000000000" pitchFamily="50" charset="-128"/>
            </a:endParaRPr>
          </a:p>
          <a:p>
            <a:pPr marL="0" indent="0">
              <a:buNone/>
            </a:pPr>
            <a:endParaRPr lang="en-US" altLang="ja-JP" dirty="0">
              <a:latin typeface="游ゴシック" panose="020B0400000000000000" pitchFamily="50" charset="-128"/>
              <a:ea typeface="游ゴシック" panose="020B0400000000000000" pitchFamily="50" charset="-128"/>
            </a:endParaRPr>
          </a:p>
          <a:p>
            <a:pPr>
              <a:buClr>
                <a:srgbClr val="FF0000"/>
              </a:buClr>
            </a:pPr>
            <a:r>
              <a:rPr lang="ja-JP" altLang="en-US" dirty="0">
                <a:latin typeface="游ゴシック" panose="020B0400000000000000" pitchFamily="50" charset="-128"/>
                <a:ea typeface="游ゴシック" panose="020B0400000000000000" pitchFamily="50" charset="-128"/>
              </a:rPr>
              <a:t>実現するための課題</a:t>
            </a:r>
            <a:endParaRPr lang="en-US" altLang="ja-JP" dirty="0">
              <a:solidFill>
                <a:srgbClr val="0070C0"/>
              </a:solidFill>
              <a:latin typeface="游ゴシック" panose="020B0400000000000000" pitchFamily="50" charset="-128"/>
              <a:ea typeface="游ゴシック" panose="020B0400000000000000" pitchFamily="50" charset="-128"/>
            </a:endParaRPr>
          </a:p>
          <a:p>
            <a:pPr>
              <a:buClr>
                <a:schemeClr val="tx2">
                  <a:lumMod val="60000"/>
                  <a:lumOff val="40000"/>
                </a:schemeClr>
              </a:buClr>
              <a:buFont typeface="Wingdings" panose="05000000000000000000" pitchFamily="2" charset="2"/>
              <a:buChar char="Ø"/>
            </a:pPr>
            <a:r>
              <a:rPr lang="ja-JP" altLang="en-US" sz="1800" dirty="0">
                <a:solidFill>
                  <a:srgbClr val="0070C0"/>
                </a:solidFill>
                <a:latin typeface="游ゴシック" panose="020B0400000000000000" pitchFamily="50" charset="-128"/>
                <a:ea typeface="游ゴシック" panose="020B0400000000000000" pitchFamily="50" charset="-128"/>
              </a:rPr>
              <a:t>同調的表情の度合い、タイミングを再現する必要がある</a:t>
            </a:r>
            <a:endParaRPr lang="en-US" altLang="ja-JP" sz="1800" dirty="0">
              <a:solidFill>
                <a:srgbClr val="0070C0"/>
              </a:solidFill>
              <a:latin typeface="游ゴシック" panose="020B0400000000000000" pitchFamily="50" charset="-128"/>
              <a:ea typeface="游ゴシック" panose="020B0400000000000000" pitchFamily="50" charset="-128"/>
            </a:endParaRPr>
          </a:p>
          <a:p>
            <a:pPr>
              <a:buClr>
                <a:schemeClr val="tx2">
                  <a:lumMod val="60000"/>
                  <a:lumOff val="40000"/>
                </a:schemeClr>
              </a:buClr>
              <a:buFont typeface="Wingdings" panose="05000000000000000000" pitchFamily="2" charset="2"/>
              <a:buChar char="Ø"/>
            </a:pPr>
            <a:r>
              <a:rPr lang="ja-JP" altLang="en-US" sz="1800" dirty="0">
                <a:solidFill>
                  <a:srgbClr val="0070C0"/>
                </a:solidFill>
                <a:latin typeface="游ゴシック" panose="020B0400000000000000" pitchFamily="50" charset="-128"/>
                <a:ea typeface="游ゴシック" panose="020B0400000000000000" pitchFamily="50" charset="-128"/>
              </a:rPr>
              <a:t>それらを人手でルールベースで作るのは作業量も多く、容易ではない</a:t>
            </a:r>
            <a:endParaRPr lang="en-US" altLang="ja-JP" sz="1800" dirty="0">
              <a:solidFill>
                <a:srgbClr val="0070C0"/>
              </a:solidFill>
              <a:latin typeface="游ゴシック" panose="020B0400000000000000" pitchFamily="50" charset="-128"/>
              <a:ea typeface="游ゴシック" panose="020B0400000000000000" pitchFamily="50" charset="-128"/>
            </a:endParaRPr>
          </a:p>
          <a:p>
            <a:pPr marL="0" indent="0">
              <a:buNone/>
            </a:pPr>
            <a:endParaRPr lang="en-US" altLang="ja-JP" dirty="0">
              <a:latin typeface="游ゴシック" panose="020B0400000000000000" pitchFamily="50" charset="-128"/>
              <a:ea typeface="游ゴシック" panose="020B0400000000000000" pitchFamily="50" charset="-128"/>
            </a:endParaRPr>
          </a:p>
          <a:p>
            <a:pPr marL="0" indent="0" algn="ctr">
              <a:buNone/>
            </a:pPr>
            <a:r>
              <a:rPr lang="ja-JP" altLang="en-US" dirty="0">
                <a:solidFill>
                  <a:srgbClr val="FF0000"/>
                </a:solidFill>
                <a:latin typeface="游ゴシック" panose="020B0400000000000000" pitchFamily="50" charset="-128"/>
                <a:ea typeface="游ゴシック" panose="020B0400000000000000" pitchFamily="50" charset="-128"/>
              </a:rPr>
              <a:t>実対話事例から機械学習によって表情決定モデルを作成し、話者に対して</a:t>
            </a:r>
            <a:endParaRPr lang="en-US" altLang="ja-JP" dirty="0">
              <a:solidFill>
                <a:srgbClr val="FF0000"/>
              </a:solidFill>
              <a:latin typeface="游ゴシック" panose="020B0400000000000000" pitchFamily="50" charset="-128"/>
              <a:ea typeface="游ゴシック" panose="020B0400000000000000" pitchFamily="50" charset="-128"/>
            </a:endParaRPr>
          </a:p>
          <a:p>
            <a:pPr marL="0" indent="0" algn="ctr">
              <a:buNone/>
            </a:pPr>
            <a:r>
              <a:rPr lang="ja-JP" altLang="en-US" dirty="0">
                <a:solidFill>
                  <a:srgbClr val="FF0000"/>
                </a:solidFill>
                <a:latin typeface="游ゴシック" panose="020B0400000000000000" pitchFamily="50" charset="-128"/>
                <a:ea typeface="游ゴシック" panose="020B0400000000000000" pitchFamily="50" charset="-128"/>
              </a:rPr>
              <a:t>正しい同調的表情を対話エージェントに表出させる</a:t>
            </a:r>
            <a:endParaRPr lang="en-US" altLang="ja-JP" dirty="0">
              <a:solidFill>
                <a:srgbClr val="FF0000"/>
              </a:solidFill>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2"/>
          </p:nvPr>
        </p:nvSpPr>
        <p:spPr/>
        <p:txBody>
          <a:bodyPr/>
          <a:lstStyle/>
          <a:p>
            <a:r>
              <a:rPr lang="en-US" altLang="ja-JP" dirty="0" smtClean="0">
                <a:solidFill>
                  <a:prstClr val="black"/>
                </a:solidFill>
                <a:latin typeface="游ゴシック" panose="020B0400000000000000" pitchFamily="50" charset="-128"/>
                <a:ea typeface="游ゴシック" panose="020B0400000000000000" pitchFamily="50" charset="-128"/>
              </a:rPr>
              <a:t>5</a:t>
            </a:r>
            <a:endParaRPr lang="ja-JP" altLang="en-US" dirty="0">
              <a:solidFill>
                <a:prstClr val="black"/>
              </a:solidFill>
              <a:latin typeface="游ゴシック" panose="020B0400000000000000" pitchFamily="50" charset="-128"/>
              <a:ea typeface="游ゴシック" panose="020B0400000000000000" pitchFamily="50" charset="-128"/>
            </a:endParaRPr>
          </a:p>
        </p:txBody>
      </p:sp>
      <p:grpSp>
        <p:nvGrpSpPr>
          <p:cNvPr id="11" name="グループ化 10"/>
          <p:cNvGrpSpPr/>
          <p:nvPr/>
        </p:nvGrpSpPr>
        <p:grpSpPr>
          <a:xfrm>
            <a:off x="3388658" y="4656066"/>
            <a:ext cx="4143279" cy="1946775"/>
            <a:chOff x="6991927" y="25985163"/>
            <a:chExt cx="19687674" cy="8035159"/>
          </a:xfrm>
        </p:grpSpPr>
        <p:grpSp>
          <p:nvGrpSpPr>
            <p:cNvPr id="12" name="グループ化 11"/>
            <p:cNvGrpSpPr/>
            <p:nvPr/>
          </p:nvGrpSpPr>
          <p:grpSpPr>
            <a:xfrm>
              <a:off x="6991927" y="25985163"/>
              <a:ext cx="19687674" cy="6363101"/>
              <a:chOff x="12053220" y="26044194"/>
              <a:chExt cx="19687674" cy="7822725"/>
            </a:xfrm>
          </p:grpSpPr>
          <p:grpSp>
            <p:nvGrpSpPr>
              <p:cNvPr id="15" name="グループ化 14"/>
              <p:cNvGrpSpPr/>
              <p:nvPr/>
            </p:nvGrpSpPr>
            <p:grpSpPr>
              <a:xfrm>
                <a:off x="12053220" y="26044194"/>
                <a:ext cx="19687674" cy="7822725"/>
                <a:chOff x="12053220" y="26044194"/>
                <a:chExt cx="19687674" cy="7822725"/>
              </a:xfrm>
            </p:grpSpPr>
            <p:pic>
              <p:nvPicPr>
                <p:cNvPr id="17" name="図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5901" y="26044194"/>
                  <a:ext cx="1632112" cy="1996462"/>
                </a:xfrm>
                <a:prstGeom prst="rect">
                  <a:avLst/>
                </a:prstGeom>
              </p:spPr>
            </p:pic>
            <p:sp>
              <p:nvSpPr>
                <p:cNvPr id="18" name="楕円 17"/>
                <p:cNvSpPr/>
                <p:nvPr/>
              </p:nvSpPr>
              <p:spPr>
                <a:xfrm>
                  <a:off x="18926584" y="28040656"/>
                  <a:ext cx="1190746" cy="5826263"/>
                </a:xfrm>
                <a:prstGeom prst="ellipse">
                  <a:avLst/>
                </a:prstGeom>
                <a:solidFill>
                  <a:srgbClr val="F9C15D"/>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pic>
              <p:nvPicPr>
                <p:cNvPr id="19" name="図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8006" y="26044194"/>
                  <a:ext cx="1632111" cy="1996462"/>
                </a:xfrm>
                <a:prstGeom prst="rect">
                  <a:avLst/>
                </a:prstGeom>
              </p:spPr>
            </p:pic>
            <p:sp>
              <p:nvSpPr>
                <p:cNvPr id="20" name="楕円 19"/>
                <p:cNvSpPr/>
                <p:nvPr/>
              </p:nvSpPr>
              <p:spPr>
                <a:xfrm>
                  <a:off x="22888690" y="28040656"/>
                  <a:ext cx="1190746" cy="582626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cxnSp>
              <p:nvCxnSpPr>
                <p:cNvPr id="21" name="直線矢印コネクタ 20"/>
                <p:cNvCxnSpPr/>
                <p:nvPr/>
              </p:nvCxnSpPr>
              <p:spPr>
                <a:xfrm flipH="1">
                  <a:off x="20338013" y="29932530"/>
                  <a:ext cx="2115236"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22" name="テキスト ボックス 21"/>
                <p:cNvSpPr txBox="1"/>
                <p:nvPr/>
              </p:nvSpPr>
              <p:spPr>
                <a:xfrm>
                  <a:off x="18676049" y="30618859"/>
                  <a:ext cx="5143007" cy="1561724"/>
                </a:xfrm>
                <a:prstGeom prst="rect">
                  <a:avLst/>
                </a:prstGeom>
                <a:noFill/>
              </p:spPr>
              <p:txBody>
                <a:bodyPr wrap="none" rtlCol="0">
                  <a:spAutoFit/>
                </a:bodyPr>
                <a:lstStyle/>
                <a:p>
                  <a:r>
                    <a:rPr kumimoji="1" lang="ja-JP" altLang="en-US" sz="1400" b="1" dirty="0">
                      <a:solidFill>
                        <a:srgbClr val="FF0000"/>
                      </a:solidFill>
                      <a:latin typeface="游ゴシック" panose="020B0400000000000000" pitchFamily="50" charset="-128"/>
                      <a:ea typeface="游ゴシック" panose="020B0400000000000000" pitchFamily="50" charset="-128"/>
                    </a:rPr>
                    <a:t>同調的表情</a:t>
                  </a:r>
                </a:p>
              </p:txBody>
            </p:sp>
            <p:sp>
              <p:nvSpPr>
                <p:cNvPr id="23" name="雲形吹き出し 22"/>
                <p:cNvSpPr/>
                <p:nvPr/>
              </p:nvSpPr>
              <p:spPr>
                <a:xfrm rot="1726059" flipH="1" flipV="1">
                  <a:off x="12053220" y="26965822"/>
                  <a:ext cx="6482387" cy="6407036"/>
                </a:xfrm>
                <a:prstGeom prst="cloudCallou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2386938" y="28643410"/>
                  <a:ext cx="6228888" cy="3279616"/>
                </a:xfrm>
                <a:prstGeom prst="rect">
                  <a:avLst/>
                </a:prstGeom>
                <a:noFill/>
              </p:spPr>
              <p:txBody>
                <a:bodyPr wrap="square" rtlCol="0">
                  <a:spAutoFit/>
                </a:bodyPr>
                <a:lstStyle/>
                <a:p>
                  <a:r>
                    <a:rPr lang="ja-JP" altLang="en-US" sz="1200" b="1" dirty="0">
                      <a:latin typeface="游ゴシック" panose="020B0400000000000000" pitchFamily="50" charset="-128"/>
                      <a:ea typeface="游ゴシック" panose="020B0400000000000000" pitchFamily="50" charset="-128"/>
                    </a:rPr>
                    <a:t>私の話に笑ってくれてる、もっと話したい！</a:t>
                  </a:r>
                  <a:endParaRPr lang="en-US" altLang="ja-JP" sz="1200" b="1" dirty="0">
                    <a:latin typeface="游ゴシック" panose="020B0400000000000000" pitchFamily="50" charset="-128"/>
                    <a:ea typeface="游ゴシック" panose="020B0400000000000000" pitchFamily="50" charset="-128"/>
                  </a:endParaRPr>
                </a:p>
              </p:txBody>
            </p:sp>
            <p:sp>
              <p:nvSpPr>
                <p:cNvPr id="25" name="楕円 24"/>
                <p:cNvSpPr/>
                <p:nvPr/>
              </p:nvSpPr>
              <p:spPr>
                <a:xfrm>
                  <a:off x="24115104" y="28138673"/>
                  <a:ext cx="640607" cy="2329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p:cNvSpPr/>
                <p:nvPr/>
              </p:nvSpPr>
              <p:spPr>
                <a:xfrm>
                  <a:off x="25003551" y="28529880"/>
                  <a:ext cx="927422" cy="4237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p:cNvSpPr/>
                <p:nvPr/>
              </p:nvSpPr>
              <p:spPr>
                <a:xfrm>
                  <a:off x="24728819" y="28040660"/>
                  <a:ext cx="7012075" cy="47033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25639916" y="26684586"/>
                  <a:ext cx="89846" cy="805673"/>
                </a:xfrm>
                <a:prstGeom prst="rect">
                  <a:avLst/>
                </a:prstGeom>
                <a:noFill/>
              </p:spPr>
              <p:txBody>
                <a:bodyPr wrap="none" rtlCol="0">
                  <a:spAutoFit/>
                </a:bodyPr>
                <a:lstStyle/>
                <a:p>
                  <a:endParaRPr kumimoji="1" lang="ja-JP" altLang="en-US" dirty="0"/>
                </a:p>
              </p:txBody>
            </p:sp>
          </p:grpSp>
          <p:sp>
            <p:nvSpPr>
              <p:cNvPr id="16" name="正方形/長方形 15"/>
              <p:cNvSpPr/>
              <p:nvPr/>
            </p:nvSpPr>
            <p:spPr>
              <a:xfrm>
                <a:off x="25653403" y="28588619"/>
                <a:ext cx="5407830" cy="3748133"/>
              </a:xfrm>
              <a:prstGeom prst="rect">
                <a:avLst/>
              </a:prstGeom>
            </p:spPr>
            <p:txBody>
              <a:bodyPr wrap="square">
                <a:spAutoFit/>
              </a:bodyPr>
              <a:lstStyle/>
              <a:p>
                <a:r>
                  <a:rPr lang="ja-JP" altLang="en-US" sz="1400" b="1" dirty="0">
                    <a:latin typeface="游ゴシック" panose="020B0400000000000000" pitchFamily="50" charset="-128"/>
                    <a:ea typeface="游ゴシック" panose="020B0400000000000000" pitchFamily="50" charset="-128"/>
                  </a:rPr>
                  <a:t>表情決定モデルによる表情変化</a:t>
                </a:r>
                <a:endParaRPr lang="en-US" altLang="ja-JP" sz="1400" b="1" dirty="0">
                  <a:latin typeface="游ゴシック" panose="020B0400000000000000" pitchFamily="50" charset="-128"/>
                  <a:ea typeface="游ゴシック" panose="020B0400000000000000" pitchFamily="50" charset="-128"/>
                </a:endParaRPr>
              </a:p>
            </p:txBody>
          </p:sp>
        </p:grpSp>
        <p:sp>
          <p:nvSpPr>
            <p:cNvPr id="13" name="テキスト ボックス 12"/>
            <p:cNvSpPr txBox="1"/>
            <p:nvPr/>
          </p:nvSpPr>
          <p:spPr>
            <a:xfrm>
              <a:off x="13137660" y="32726958"/>
              <a:ext cx="2583692" cy="1270325"/>
            </a:xfrm>
            <a:prstGeom prst="rect">
              <a:avLst/>
            </a:prstGeom>
            <a:noFill/>
          </p:spPr>
          <p:txBody>
            <a:bodyPr wrap="none" rtlCol="0">
              <a:spAutoFit/>
            </a:bodyPr>
            <a:lstStyle/>
            <a:p>
              <a:r>
                <a:rPr lang="ja-JP" altLang="en-US" sz="1400" dirty="0">
                  <a:latin typeface="游ゴシック" panose="020B0400000000000000" pitchFamily="50" charset="-128"/>
                  <a:ea typeface="游ゴシック" panose="020B0400000000000000" pitchFamily="50" charset="-128"/>
                </a:rPr>
                <a:t>話者</a:t>
              </a:r>
              <a:endParaRPr kumimoji="1" lang="ja-JP" altLang="en-US" sz="1400" dirty="0">
                <a:latin typeface="游ゴシック" panose="020B0400000000000000" pitchFamily="50" charset="-128"/>
                <a:ea typeface="游ゴシック" panose="020B0400000000000000" pitchFamily="50" charset="-128"/>
              </a:endParaRPr>
            </a:p>
          </p:txBody>
        </p:sp>
        <p:sp>
          <p:nvSpPr>
            <p:cNvPr id="14" name="テキスト ボックス 13"/>
            <p:cNvSpPr txBox="1"/>
            <p:nvPr/>
          </p:nvSpPr>
          <p:spPr>
            <a:xfrm>
              <a:off x="15711345" y="32749997"/>
              <a:ext cx="5996111" cy="1270325"/>
            </a:xfrm>
            <a:prstGeom prst="rect">
              <a:avLst/>
            </a:prstGeom>
            <a:noFill/>
          </p:spPr>
          <p:txBody>
            <a:bodyPr wrap="none" rtlCol="0">
              <a:spAutoFit/>
            </a:bodyPr>
            <a:lstStyle/>
            <a:p>
              <a:r>
                <a:rPr lang="ja-JP" altLang="en-US" sz="1400" dirty="0">
                  <a:latin typeface="游ゴシック" panose="020B0400000000000000" pitchFamily="50" charset="-128"/>
                  <a:ea typeface="游ゴシック" panose="020B0400000000000000" pitchFamily="50" charset="-128"/>
                </a:rPr>
                <a:t>エージェント</a:t>
              </a:r>
              <a:endParaRPr kumimoji="1" lang="ja-JP" altLang="en-US" sz="1400" dirty="0">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47514120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游ゴシック" panose="020B0400000000000000" pitchFamily="50" charset="-128"/>
                <a:ea typeface="游ゴシック" panose="020B0400000000000000" pitchFamily="50" charset="-128"/>
              </a:rPr>
              <a:t>提案手法</a:t>
            </a:r>
            <a:endParaRPr kumimoji="1" lang="ja-JP" altLang="en-US"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p:txBody>
          <a:bodyPr/>
          <a:lstStyle/>
          <a:p>
            <a:r>
              <a:rPr lang="ja-JP" altLang="en-US" dirty="0">
                <a:latin typeface="游ゴシック" panose="020B0400000000000000" pitchFamily="50" charset="-128"/>
                <a:ea typeface="游ゴシック" panose="020B0400000000000000" pitchFamily="50" charset="-128"/>
              </a:rPr>
              <a:t>実対話事例の機械学習により表情決定モデルを得る</a:t>
            </a:r>
            <a:endParaRPr lang="en-US" altLang="ja-JP" dirty="0">
              <a:latin typeface="游ゴシック" panose="020B0400000000000000" pitchFamily="50" charset="-128"/>
              <a:ea typeface="游ゴシック" panose="020B0400000000000000" pitchFamily="50" charset="-128"/>
            </a:endParaRPr>
          </a:p>
          <a:p>
            <a:pPr>
              <a:buClr>
                <a:srgbClr val="0070C0"/>
              </a:buClr>
              <a:buFont typeface="Wingdings" panose="05000000000000000000" pitchFamily="2" charset="2"/>
              <a:buChar char="Ø"/>
            </a:pPr>
            <a:r>
              <a:rPr lang="ja-JP" altLang="en-US" sz="1800" dirty="0">
                <a:solidFill>
                  <a:srgbClr val="0070C0"/>
                </a:solidFill>
                <a:latin typeface="游ゴシック" panose="020B0400000000000000" pitchFamily="50" charset="-128"/>
                <a:ea typeface="游ゴシック" panose="020B0400000000000000" pitchFamily="50" charset="-128"/>
              </a:rPr>
              <a:t>実対話の表情変化を学習することで、自然な同調的表情の度合い、タイミングを獲得を期待</a:t>
            </a:r>
            <a:endParaRPr lang="en-US" altLang="ja-JP" sz="1800" dirty="0">
              <a:solidFill>
                <a:srgbClr val="0070C0"/>
              </a:solidFill>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2"/>
          </p:nvPr>
        </p:nvSpPr>
        <p:spPr/>
        <p:txBody>
          <a:bodyPr/>
          <a:lstStyle/>
          <a:p>
            <a:r>
              <a:rPr lang="en-US" altLang="ja-JP" dirty="0">
                <a:solidFill>
                  <a:prstClr val="black"/>
                </a:solidFill>
                <a:latin typeface="游ゴシック" panose="020B0400000000000000" pitchFamily="50" charset="-128"/>
                <a:ea typeface="游ゴシック" panose="020B0400000000000000" pitchFamily="50" charset="-128"/>
              </a:rPr>
              <a:t>6</a:t>
            </a:r>
            <a:endParaRPr lang="ja-JP" altLang="en-US" dirty="0">
              <a:solidFill>
                <a:prstClr val="black"/>
              </a:solidFill>
              <a:latin typeface="游ゴシック" panose="020B0400000000000000" pitchFamily="50" charset="-128"/>
              <a:ea typeface="游ゴシック" panose="020B0400000000000000" pitchFamily="50" charset="-128"/>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9975" y="2664025"/>
            <a:ext cx="7432049" cy="3911411"/>
          </a:xfrm>
          <a:prstGeom prst="rect">
            <a:avLst/>
          </a:prstGeom>
        </p:spPr>
      </p:pic>
    </p:spTree>
    <p:extLst>
      <p:ext uri="{BB962C8B-B14F-4D97-AF65-F5344CB8AC3E}">
        <p14:creationId xmlns:p14="http://schemas.microsoft.com/office/powerpoint/2010/main" val="375511186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latin typeface="游ゴシック" panose="020B0400000000000000" pitchFamily="50" charset="-128"/>
                <a:ea typeface="游ゴシック" panose="020B0400000000000000" pitchFamily="50" charset="-128"/>
              </a:rPr>
              <a:t>機械学習</a:t>
            </a:r>
            <a:endParaRPr kumimoji="1" lang="ja-JP" altLang="en-US"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p:txBody>
          <a:bodyPr/>
          <a:lstStyle/>
          <a:p>
            <a:r>
              <a:rPr lang="ja-JP" altLang="en-US" dirty="0">
                <a:latin typeface="游ゴシック" panose="020B0400000000000000" pitchFamily="50" charset="-128"/>
                <a:ea typeface="游ゴシック" panose="020B0400000000000000" pitchFamily="50" charset="-128"/>
              </a:rPr>
              <a:t>正しい同調的表情を実現するために、機械学習を用いる</a:t>
            </a:r>
            <a:endParaRPr lang="en-US" altLang="ja-JP" dirty="0">
              <a:latin typeface="游ゴシック" panose="020B0400000000000000" pitchFamily="50" charset="-128"/>
              <a:ea typeface="游ゴシック" panose="020B0400000000000000" pitchFamily="50" charset="-128"/>
            </a:endParaRPr>
          </a:p>
          <a:p>
            <a:pPr>
              <a:buClr>
                <a:srgbClr val="0070C0"/>
              </a:buClr>
              <a:buFont typeface="Wingdings" panose="05000000000000000000" pitchFamily="2" charset="2"/>
              <a:buChar char="Ø"/>
            </a:pPr>
            <a:r>
              <a:rPr lang="ja-JP" altLang="en-US" sz="1800" dirty="0">
                <a:solidFill>
                  <a:srgbClr val="0070C0"/>
                </a:solidFill>
                <a:latin typeface="游ゴシック" panose="020B0400000000000000" pitchFamily="50" charset="-128"/>
                <a:ea typeface="游ゴシック" panose="020B0400000000000000" pitchFamily="50" charset="-128"/>
              </a:rPr>
              <a:t>ルールベースで作ることは作業量も多く、容易ではない</a:t>
            </a:r>
            <a:endParaRPr lang="en-US" altLang="ja-JP" sz="1800" dirty="0">
              <a:solidFill>
                <a:srgbClr val="0070C0"/>
              </a:solidFill>
              <a:latin typeface="游ゴシック" panose="020B0400000000000000" pitchFamily="50" charset="-128"/>
              <a:ea typeface="游ゴシック" panose="020B0400000000000000" pitchFamily="50" charset="-128"/>
            </a:endParaRPr>
          </a:p>
          <a:p>
            <a:pPr marL="0" indent="0">
              <a:buClr>
                <a:srgbClr val="0070C0"/>
              </a:buClr>
              <a:buNone/>
            </a:pPr>
            <a:endParaRPr lang="en-US" altLang="ja-JP" sz="1800" dirty="0">
              <a:solidFill>
                <a:srgbClr val="0070C0"/>
              </a:solidFill>
              <a:latin typeface="游ゴシック" panose="020B0400000000000000" pitchFamily="50" charset="-128"/>
              <a:ea typeface="游ゴシック" panose="020B0400000000000000" pitchFamily="50" charset="-128"/>
            </a:endParaRPr>
          </a:p>
          <a:p>
            <a:pPr>
              <a:buClr>
                <a:srgbClr val="FF0000"/>
              </a:buClr>
            </a:pPr>
            <a:r>
              <a:rPr lang="ja-JP" altLang="en-US" dirty="0" smtClean="0">
                <a:latin typeface="游ゴシック" panose="020B0400000000000000" pitchFamily="50" charset="-128"/>
                <a:ea typeface="游ゴシック" panose="020B0400000000000000" pitchFamily="50" charset="-128"/>
              </a:rPr>
              <a:t>話者役がエージェント役に話しかけているときの表情、発声を記録して隠れマルコフモデル</a:t>
            </a:r>
            <a:r>
              <a:rPr lang="en-US" altLang="ja-JP" dirty="0" smtClean="0">
                <a:latin typeface="游ゴシック" panose="020B0400000000000000" pitchFamily="50" charset="-128"/>
                <a:ea typeface="游ゴシック" panose="020B0400000000000000" pitchFamily="50" charset="-128"/>
              </a:rPr>
              <a:t>(HMM)</a:t>
            </a:r>
            <a:r>
              <a:rPr lang="ja-JP" altLang="en-US" dirty="0" smtClean="0">
                <a:latin typeface="游ゴシック" panose="020B0400000000000000" pitchFamily="50" charset="-128"/>
                <a:ea typeface="游ゴシック" panose="020B0400000000000000" pitchFamily="50" charset="-128"/>
              </a:rPr>
              <a:t>を用いて学習</a:t>
            </a:r>
            <a:endParaRPr lang="en-US" altLang="ja-JP"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2"/>
          </p:nvPr>
        </p:nvSpPr>
        <p:spPr/>
        <p:txBody>
          <a:bodyPr/>
          <a:lstStyle/>
          <a:p>
            <a:r>
              <a:rPr lang="en-US" altLang="ja-JP" dirty="0">
                <a:solidFill>
                  <a:prstClr val="black"/>
                </a:solidFill>
                <a:latin typeface="游ゴシック" panose="020B0400000000000000" pitchFamily="50" charset="-128"/>
                <a:ea typeface="游ゴシック" panose="020B0400000000000000" pitchFamily="50" charset="-128"/>
              </a:rPr>
              <a:t>7</a:t>
            </a:r>
            <a:endParaRPr lang="ja-JP" altLang="en-US" dirty="0">
              <a:solidFill>
                <a:prstClr val="black"/>
              </a:solidFill>
              <a:latin typeface="游ゴシック" panose="020B0400000000000000" pitchFamily="50" charset="-128"/>
              <a:ea typeface="游ゴシック" panose="020B0400000000000000" pitchFamily="50" charset="-128"/>
            </a:endParaRPr>
          </a:p>
        </p:txBody>
      </p:sp>
      <p:pic>
        <p:nvPicPr>
          <p:cNvPr id="11" name="図 10"/>
          <p:cNvPicPr/>
          <p:nvPr/>
        </p:nvPicPr>
        <p:blipFill>
          <a:blip r:embed="rId3" cstate="print">
            <a:extLst>
              <a:ext uri="{28A0092B-C50C-407E-A947-70E740481C1C}">
                <a14:useLocalDpi xmlns:a14="http://schemas.microsoft.com/office/drawing/2010/main" val="0"/>
              </a:ext>
            </a:extLst>
          </a:blip>
          <a:stretch>
            <a:fillRect/>
          </a:stretch>
        </p:blipFill>
        <p:spPr>
          <a:xfrm>
            <a:off x="3685310" y="3519055"/>
            <a:ext cx="4544290" cy="3056381"/>
          </a:xfrm>
          <a:prstGeom prst="rect">
            <a:avLst/>
          </a:prstGeom>
        </p:spPr>
      </p:pic>
    </p:spTree>
    <p:extLst>
      <p:ext uri="{BB962C8B-B14F-4D97-AF65-F5344CB8AC3E}">
        <p14:creationId xmlns:p14="http://schemas.microsoft.com/office/powerpoint/2010/main" val="196936103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游ゴシック" panose="020B0400000000000000" pitchFamily="50" charset="-128"/>
                <a:ea typeface="游ゴシック" panose="020B0400000000000000" pitchFamily="50" charset="-128"/>
              </a:rPr>
              <a:t>表情</a:t>
            </a:r>
            <a:r>
              <a:rPr lang="ja-JP" altLang="en-US" dirty="0">
                <a:latin typeface="游ゴシック" panose="020B0400000000000000" pitchFamily="50" charset="-128"/>
                <a:ea typeface="游ゴシック" panose="020B0400000000000000" pitchFamily="50" charset="-128"/>
              </a:rPr>
              <a:t>解析</a:t>
            </a:r>
            <a:endParaRPr kumimoji="1" lang="ja-JP" altLang="en-US"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p:txBody>
          <a:bodyPr>
            <a:normAutofit/>
          </a:bodyPr>
          <a:lstStyle/>
          <a:p>
            <a:r>
              <a:rPr lang="ja-JP" altLang="en-US" dirty="0">
                <a:latin typeface="游ゴシック" panose="020B0400000000000000" pitchFamily="50" charset="-128"/>
                <a:ea typeface="游ゴシック" panose="020B0400000000000000" pitchFamily="50" charset="-128"/>
              </a:rPr>
              <a:t>表情解析ツールにはマイクロソフト社が提供する</a:t>
            </a:r>
            <a:r>
              <a:rPr lang="en-US" altLang="ja-JP" dirty="0">
                <a:latin typeface="游ゴシック" panose="020B0400000000000000" pitchFamily="50" charset="-128"/>
                <a:ea typeface="游ゴシック" panose="020B0400000000000000" pitchFamily="50" charset="-128"/>
              </a:rPr>
              <a:t>｢Kinect v2｣</a:t>
            </a:r>
            <a:r>
              <a:rPr lang="ja-JP" altLang="en-US" dirty="0">
                <a:latin typeface="游ゴシック" panose="020B0400000000000000" pitchFamily="50" charset="-128"/>
                <a:ea typeface="游ゴシック" panose="020B0400000000000000" pitchFamily="50" charset="-128"/>
              </a:rPr>
              <a:t>を使用</a:t>
            </a:r>
            <a:endParaRPr lang="en-US" altLang="ja-JP" dirty="0">
              <a:latin typeface="游ゴシック" panose="020B0400000000000000" pitchFamily="50" charset="-128"/>
              <a:ea typeface="游ゴシック" panose="020B0400000000000000" pitchFamily="50" charset="-128"/>
            </a:endParaRPr>
          </a:p>
          <a:p>
            <a:pPr>
              <a:buClr>
                <a:srgbClr val="0070C0"/>
              </a:buClr>
              <a:buFont typeface="Wingdings" panose="05000000000000000000" pitchFamily="2" charset="2"/>
              <a:buChar char="Ø"/>
            </a:pPr>
            <a:r>
              <a:rPr lang="ja-JP" altLang="en-US" sz="1800" dirty="0">
                <a:solidFill>
                  <a:srgbClr val="0070C0"/>
                </a:solidFill>
                <a:latin typeface="游ゴシック" panose="020B0400000000000000" pitchFamily="50" charset="-128"/>
                <a:ea typeface="游ゴシック" panose="020B0400000000000000" pitchFamily="50" charset="-128"/>
              </a:rPr>
              <a:t>顔面の</a:t>
            </a:r>
            <a:r>
              <a:rPr lang="en-US" altLang="ja-JP" sz="1800" dirty="0">
                <a:solidFill>
                  <a:srgbClr val="0070C0"/>
                </a:solidFill>
                <a:latin typeface="游ゴシック" panose="020B0400000000000000" pitchFamily="50" charset="-128"/>
                <a:ea typeface="游ゴシック" panose="020B0400000000000000" pitchFamily="50" charset="-128"/>
              </a:rPr>
              <a:t>17</a:t>
            </a:r>
            <a:r>
              <a:rPr lang="ja-JP" altLang="en-US" sz="1800" dirty="0">
                <a:solidFill>
                  <a:srgbClr val="0070C0"/>
                </a:solidFill>
                <a:latin typeface="游ゴシック" panose="020B0400000000000000" pitchFamily="50" charset="-128"/>
                <a:ea typeface="游ゴシック" panose="020B0400000000000000" pitchFamily="50" charset="-128"/>
              </a:rPr>
              <a:t>個の特徴点の動き</a:t>
            </a:r>
            <a:r>
              <a:rPr lang="en-US" altLang="ja-JP" sz="1800" dirty="0">
                <a:solidFill>
                  <a:srgbClr val="0070C0"/>
                </a:solidFill>
                <a:latin typeface="游ゴシック" panose="020B0400000000000000" pitchFamily="50" charset="-128"/>
                <a:ea typeface="游ゴシック" panose="020B0400000000000000" pitchFamily="50" charset="-128"/>
              </a:rPr>
              <a:t>(Animation Units)</a:t>
            </a:r>
            <a:r>
              <a:rPr lang="ja-JP" altLang="en-US" sz="1800" dirty="0">
                <a:solidFill>
                  <a:srgbClr val="0070C0"/>
                </a:solidFill>
                <a:latin typeface="游ゴシック" panose="020B0400000000000000" pitchFamily="50" charset="-128"/>
                <a:ea typeface="游ゴシック" panose="020B0400000000000000" pitchFamily="50" charset="-128"/>
              </a:rPr>
              <a:t>をリアルタイムで数値化したものを</a:t>
            </a:r>
            <a:endParaRPr lang="en-US" altLang="ja-JP" sz="1800" dirty="0">
              <a:solidFill>
                <a:srgbClr val="0070C0"/>
              </a:solidFill>
              <a:latin typeface="游ゴシック" panose="020B0400000000000000" pitchFamily="50" charset="-128"/>
              <a:ea typeface="游ゴシック" panose="020B0400000000000000" pitchFamily="50" charset="-128"/>
            </a:endParaRPr>
          </a:p>
          <a:p>
            <a:pPr marL="0" indent="0">
              <a:buNone/>
            </a:pPr>
            <a:r>
              <a:rPr lang="ja-JP" altLang="en-US" sz="1800" dirty="0">
                <a:solidFill>
                  <a:srgbClr val="0070C0"/>
                </a:solidFill>
                <a:latin typeface="游ゴシック" panose="020B0400000000000000" pitchFamily="50" charset="-128"/>
                <a:ea typeface="游ゴシック" panose="020B0400000000000000" pitchFamily="50" charset="-128"/>
              </a:rPr>
              <a:t>　　取得できる</a:t>
            </a:r>
            <a:endParaRPr lang="en-US" altLang="ja-JP" sz="1800" dirty="0">
              <a:solidFill>
                <a:srgbClr val="0070C0"/>
              </a:solidFill>
              <a:latin typeface="游ゴシック" panose="020B0400000000000000" pitchFamily="50" charset="-128"/>
              <a:ea typeface="游ゴシック" panose="020B0400000000000000" pitchFamily="50" charset="-128"/>
            </a:endParaRPr>
          </a:p>
          <a:p>
            <a:pPr marL="0" indent="0">
              <a:buNone/>
            </a:pPr>
            <a:endParaRPr lang="en-US" altLang="ja-JP" dirty="0">
              <a:latin typeface="游ゴシック" panose="020B0400000000000000" pitchFamily="50" charset="-128"/>
              <a:ea typeface="游ゴシック" panose="020B0400000000000000" pitchFamily="50" charset="-128"/>
            </a:endParaRPr>
          </a:p>
          <a:p>
            <a:pPr>
              <a:buClr>
                <a:srgbClr val="FF0000"/>
              </a:buClr>
            </a:pPr>
            <a:r>
              <a:rPr lang="ja-JP" altLang="en-US" dirty="0">
                <a:latin typeface="游ゴシック" panose="020B0400000000000000" pitchFamily="50" charset="-128"/>
                <a:ea typeface="游ゴシック" panose="020B0400000000000000" pitchFamily="50" charset="-128"/>
              </a:rPr>
              <a:t>実対話のデータを学習用データに変換</a:t>
            </a:r>
            <a:endParaRPr lang="en-US" altLang="ja-JP" dirty="0">
              <a:latin typeface="游ゴシック" panose="020B0400000000000000" pitchFamily="50" charset="-128"/>
              <a:ea typeface="游ゴシック" panose="020B0400000000000000" pitchFamily="50" charset="-128"/>
            </a:endParaRPr>
          </a:p>
          <a:p>
            <a:pPr>
              <a:buClr>
                <a:srgbClr val="0070C0"/>
              </a:buClr>
              <a:buFont typeface="Wingdings" panose="05000000000000000000" pitchFamily="2" charset="2"/>
              <a:buChar char="Ø"/>
            </a:pPr>
            <a:r>
              <a:rPr lang="en-US" altLang="ja-JP" sz="1800" dirty="0" smtClean="0">
                <a:solidFill>
                  <a:srgbClr val="0070C0"/>
                </a:solidFill>
                <a:latin typeface="游ゴシック" panose="020B0400000000000000" pitchFamily="50" charset="-128"/>
                <a:ea typeface="游ゴシック" panose="020B0400000000000000" pitchFamily="50" charset="-128"/>
              </a:rPr>
              <a:t>9</a:t>
            </a:r>
            <a:r>
              <a:rPr lang="ja-JP" altLang="en-US" sz="1800" dirty="0">
                <a:solidFill>
                  <a:srgbClr val="0070C0"/>
                </a:solidFill>
                <a:latin typeface="游ゴシック" panose="020B0400000000000000" pitchFamily="50" charset="-128"/>
                <a:ea typeface="游ゴシック" panose="020B0400000000000000" pitchFamily="50" charset="-128"/>
              </a:rPr>
              <a:t>次元</a:t>
            </a:r>
            <a:r>
              <a:rPr lang="ja-JP" altLang="en-US" sz="1800" dirty="0" smtClean="0">
                <a:solidFill>
                  <a:srgbClr val="0070C0"/>
                </a:solidFill>
                <a:latin typeface="游ゴシック" panose="020B0400000000000000" pitchFamily="50" charset="-128"/>
                <a:ea typeface="游ゴシック" panose="020B0400000000000000" pitchFamily="50" charset="-128"/>
              </a:rPr>
              <a:t>の時系列</a:t>
            </a:r>
            <a:r>
              <a:rPr lang="ja-JP" altLang="en-US" sz="1800" dirty="0">
                <a:solidFill>
                  <a:srgbClr val="0070C0"/>
                </a:solidFill>
                <a:latin typeface="游ゴシック" panose="020B0400000000000000" pitchFamily="50" charset="-128"/>
                <a:ea typeface="游ゴシック" panose="020B0400000000000000" pitchFamily="50" charset="-128"/>
              </a:rPr>
              <a:t>ベクトル</a:t>
            </a:r>
            <a:endParaRPr lang="en-US" altLang="ja-JP" sz="1800" dirty="0">
              <a:solidFill>
                <a:srgbClr val="0070C0"/>
              </a:solidFill>
              <a:latin typeface="游ゴシック" panose="020B0400000000000000" pitchFamily="50" charset="-128"/>
              <a:ea typeface="游ゴシック" panose="020B0400000000000000" pitchFamily="50" charset="-128"/>
            </a:endParaRPr>
          </a:p>
          <a:p>
            <a:pPr marL="0" indent="0">
              <a:buNone/>
            </a:pPr>
            <a:r>
              <a:rPr lang="en-US" altLang="ja-JP" sz="1800" dirty="0">
                <a:solidFill>
                  <a:schemeClr val="tx1"/>
                </a:solidFill>
                <a:latin typeface="游ゴシック" panose="020B0400000000000000" pitchFamily="50" charset="-128"/>
                <a:ea typeface="游ゴシック" panose="020B0400000000000000" pitchFamily="50" charset="-128"/>
              </a:rPr>
              <a:t>(</a:t>
            </a:r>
            <a:r>
              <a:rPr lang="ja-JP" altLang="en-US" sz="1800" dirty="0">
                <a:solidFill>
                  <a:schemeClr val="tx1"/>
                </a:solidFill>
                <a:latin typeface="游ゴシック" panose="020B0400000000000000" pitchFamily="50" charset="-128"/>
                <a:ea typeface="游ゴシック" panose="020B0400000000000000" pitchFamily="50" charset="-128"/>
              </a:rPr>
              <a:t>選別</a:t>
            </a:r>
            <a:r>
              <a:rPr lang="ja-JP" altLang="en-US" sz="1800" dirty="0" smtClean="0">
                <a:solidFill>
                  <a:schemeClr val="tx1"/>
                </a:solidFill>
                <a:latin typeface="游ゴシック" panose="020B0400000000000000" pitchFamily="50" charset="-128"/>
                <a:ea typeface="游ゴシック" panose="020B0400000000000000" pitchFamily="50" charset="-128"/>
              </a:rPr>
              <a:t>した</a:t>
            </a:r>
            <a:r>
              <a:rPr lang="en-US" altLang="ja-JP" sz="1800" dirty="0">
                <a:solidFill>
                  <a:schemeClr val="tx1"/>
                </a:solidFill>
                <a:latin typeface="游ゴシック" panose="020B0400000000000000" pitchFamily="50" charset="-128"/>
                <a:ea typeface="游ゴシック" panose="020B0400000000000000" pitchFamily="50" charset="-128"/>
              </a:rPr>
              <a:t>8</a:t>
            </a:r>
            <a:r>
              <a:rPr lang="ja-JP" altLang="en-US" sz="1800" dirty="0" smtClean="0">
                <a:solidFill>
                  <a:schemeClr val="tx1"/>
                </a:solidFill>
                <a:latin typeface="游ゴシック" panose="020B0400000000000000" pitchFamily="50" charset="-128"/>
                <a:ea typeface="游ゴシック" panose="020B0400000000000000" pitchFamily="50" charset="-128"/>
              </a:rPr>
              <a:t>個</a:t>
            </a:r>
            <a:r>
              <a:rPr lang="ja-JP" altLang="en-US" sz="1800" dirty="0">
                <a:solidFill>
                  <a:schemeClr val="tx1"/>
                </a:solidFill>
                <a:latin typeface="游ゴシック" panose="020B0400000000000000" pitchFamily="50" charset="-128"/>
                <a:ea typeface="游ゴシック" panose="020B0400000000000000" pitchFamily="50" charset="-128"/>
              </a:rPr>
              <a:t>の</a:t>
            </a:r>
            <a:r>
              <a:rPr lang="en-US" altLang="ja-JP" sz="1800" dirty="0">
                <a:solidFill>
                  <a:schemeClr val="tx1"/>
                </a:solidFill>
                <a:latin typeface="游ゴシック" panose="020B0400000000000000" pitchFamily="50" charset="-128"/>
                <a:ea typeface="游ゴシック" panose="020B0400000000000000" pitchFamily="50" charset="-128"/>
              </a:rPr>
              <a:t>AU</a:t>
            </a:r>
            <a:r>
              <a:rPr lang="ja-JP" altLang="en-US" sz="1800" dirty="0">
                <a:solidFill>
                  <a:schemeClr val="tx1"/>
                </a:solidFill>
                <a:latin typeface="游ゴシック" panose="020B0400000000000000" pitchFamily="50" charset="-128"/>
                <a:ea typeface="游ゴシック" panose="020B0400000000000000" pitchFamily="50" charset="-128"/>
              </a:rPr>
              <a:t>＋発話ボリューム</a:t>
            </a:r>
            <a:r>
              <a:rPr lang="en-US" altLang="ja-JP" sz="1800" dirty="0">
                <a:solidFill>
                  <a:schemeClr val="tx1"/>
                </a:solidFill>
                <a:latin typeface="游ゴシック" panose="020B0400000000000000" pitchFamily="50" charset="-128"/>
                <a:ea typeface="游ゴシック" panose="020B0400000000000000" pitchFamily="50" charset="-128"/>
              </a:rPr>
              <a:t>)×2</a:t>
            </a:r>
            <a:r>
              <a:rPr lang="ja-JP" altLang="en-US" sz="1800" dirty="0">
                <a:solidFill>
                  <a:schemeClr val="tx1"/>
                </a:solidFill>
                <a:latin typeface="游ゴシック" panose="020B0400000000000000" pitchFamily="50" charset="-128"/>
                <a:ea typeface="游ゴシック" panose="020B0400000000000000" pitchFamily="50" charset="-128"/>
              </a:rPr>
              <a:t>人分</a:t>
            </a:r>
            <a:endParaRPr lang="en-US" altLang="ja-JP" sz="1800" dirty="0">
              <a:solidFill>
                <a:schemeClr val="tx1"/>
              </a:solidFill>
              <a:latin typeface="游ゴシック" panose="020B0400000000000000" pitchFamily="50" charset="-128"/>
              <a:ea typeface="游ゴシック" panose="020B0400000000000000" pitchFamily="50" charset="-128"/>
            </a:endParaRPr>
          </a:p>
          <a:p>
            <a:pPr marL="0" indent="0">
              <a:buNone/>
            </a:pPr>
            <a:r>
              <a:rPr lang="ja-JP" altLang="en-US" sz="1800" dirty="0" smtClean="0">
                <a:solidFill>
                  <a:schemeClr val="tx1"/>
                </a:solidFill>
                <a:latin typeface="游ゴシック" panose="020B0400000000000000" pitchFamily="50" charset="-128"/>
                <a:ea typeface="游ゴシック" panose="020B0400000000000000" pitchFamily="50" charset="-128"/>
              </a:rPr>
              <a:t>＝</a:t>
            </a:r>
            <a:r>
              <a:rPr lang="en-US" altLang="ja-JP" sz="1800" dirty="0">
                <a:solidFill>
                  <a:schemeClr val="tx1"/>
                </a:solidFill>
                <a:latin typeface="游ゴシック" panose="020B0400000000000000" pitchFamily="50" charset="-128"/>
                <a:ea typeface="游ゴシック" panose="020B0400000000000000" pitchFamily="50" charset="-128"/>
              </a:rPr>
              <a:t>18</a:t>
            </a:r>
            <a:r>
              <a:rPr lang="ja-JP" altLang="en-US" sz="1800" dirty="0" smtClean="0">
                <a:solidFill>
                  <a:schemeClr val="tx1"/>
                </a:solidFill>
                <a:latin typeface="游ゴシック" panose="020B0400000000000000" pitchFamily="50" charset="-128"/>
                <a:ea typeface="游ゴシック" panose="020B0400000000000000" pitchFamily="50" charset="-128"/>
              </a:rPr>
              <a:t>次元</a:t>
            </a:r>
            <a:r>
              <a:rPr lang="ja-JP" altLang="en-US" sz="1800" dirty="0">
                <a:solidFill>
                  <a:schemeClr val="tx1"/>
                </a:solidFill>
                <a:latin typeface="游ゴシック" panose="020B0400000000000000" pitchFamily="50" charset="-128"/>
                <a:ea typeface="游ゴシック" panose="020B0400000000000000" pitchFamily="50" charset="-128"/>
              </a:rPr>
              <a:t>の学習データ</a:t>
            </a:r>
            <a:endParaRPr lang="en-US" altLang="ja-JP" sz="1800" dirty="0">
              <a:solidFill>
                <a:schemeClr val="tx1"/>
              </a:solidFill>
              <a:latin typeface="游ゴシック" panose="020B0400000000000000" pitchFamily="50" charset="-128"/>
              <a:ea typeface="游ゴシック" panose="020B0400000000000000" pitchFamily="50" charset="-128"/>
            </a:endParaRPr>
          </a:p>
          <a:p>
            <a:pPr marL="0" indent="0">
              <a:buNone/>
            </a:pPr>
            <a:endParaRPr lang="en-US" altLang="ja-JP" dirty="0">
              <a:solidFill>
                <a:srgbClr val="0070C0"/>
              </a:solidFill>
              <a:latin typeface="游ゴシック" panose="020B0400000000000000" pitchFamily="50" charset="-128"/>
              <a:ea typeface="游ゴシック" panose="020B0400000000000000" pitchFamily="50" charset="-128"/>
            </a:endParaRPr>
          </a:p>
          <a:p>
            <a:r>
              <a:rPr lang="en-US" altLang="ja-JP" dirty="0">
                <a:latin typeface="游ゴシック" panose="020B0400000000000000" pitchFamily="50" charset="-128"/>
                <a:ea typeface="游ゴシック" panose="020B0400000000000000" pitchFamily="50" charset="-128"/>
              </a:rPr>
              <a:t>HMM</a:t>
            </a:r>
            <a:r>
              <a:rPr lang="ja-JP" altLang="en-US" dirty="0">
                <a:latin typeface="游ゴシック" panose="020B0400000000000000" pitchFamily="50" charset="-128"/>
                <a:ea typeface="游ゴシック" panose="020B0400000000000000" pitchFamily="50" charset="-128"/>
              </a:rPr>
              <a:t>の学習</a:t>
            </a:r>
            <a:endParaRPr lang="en-US" altLang="ja-JP" dirty="0">
              <a:latin typeface="游ゴシック" panose="020B0400000000000000" pitchFamily="50" charset="-128"/>
              <a:ea typeface="游ゴシック" panose="020B0400000000000000" pitchFamily="50" charset="-128"/>
            </a:endParaRPr>
          </a:p>
          <a:p>
            <a:pPr>
              <a:buClr>
                <a:srgbClr val="0070C0"/>
              </a:buClr>
              <a:buFont typeface="Wingdings" panose="05000000000000000000" pitchFamily="2" charset="2"/>
              <a:buChar char="Ø"/>
            </a:pPr>
            <a:r>
              <a:rPr lang="en-US" altLang="ja-JP" sz="1800" dirty="0">
                <a:solidFill>
                  <a:srgbClr val="0070C0"/>
                </a:solidFill>
                <a:latin typeface="游ゴシック" panose="020B0400000000000000" pitchFamily="50" charset="-128"/>
                <a:ea typeface="游ゴシック" panose="020B0400000000000000" pitchFamily="50" charset="-128"/>
              </a:rPr>
              <a:t>8</a:t>
            </a:r>
            <a:r>
              <a:rPr lang="ja-JP" altLang="en-US" sz="1800" dirty="0" smtClean="0">
                <a:solidFill>
                  <a:srgbClr val="0070C0"/>
                </a:solidFill>
                <a:latin typeface="游ゴシック" panose="020B0400000000000000" pitchFamily="50" charset="-128"/>
                <a:ea typeface="游ゴシック" panose="020B0400000000000000" pitchFamily="50" charset="-128"/>
              </a:rPr>
              <a:t>時間</a:t>
            </a:r>
            <a:r>
              <a:rPr lang="ja-JP" altLang="en-US" sz="1800" dirty="0">
                <a:solidFill>
                  <a:srgbClr val="0070C0"/>
                </a:solidFill>
                <a:latin typeface="游ゴシック" panose="020B0400000000000000" pitchFamily="50" charset="-128"/>
                <a:ea typeface="游ゴシック" panose="020B0400000000000000" pitchFamily="50" charset="-128"/>
              </a:rPr>
              <a:t>ほど</a:t>
            </a:r>
            <a:r>
              <a:rPr lang="en-US" altLang="ja-JP" sz="1800" dirty="0">
                <a:solidFill>
                  <a:srgbClr val="0070C0"/>
                </a:solidFill>
                <a:latin typeface="游ゴシック" panose="020B0400000000000000" pitchFamily="50" charset="-128"/>
                <a:ea typeface="游ゴシック" panose="020B0400000000000000" pitchFamily="50" charset="-128"/>
              </a:rPr>
              <a:t>(</a:t>
            </a:r>
            <a:r>
              <a:rPr lang="ja-JP" altLang="en-US" sz="1800" dirty="0">
                <a:solidFill>
                  <a:srgbClr val="0070C0"/>
                </a:solidFill>
                <a:latin typeface="游ゴシック" panose="020B0400000000000000" pitchFamily="50" charset="-128"/>
                <a:ea typeface="游ゴシック" panose="020B0400000000000000" pitchFamily="50" charset="-128"/>
              </a:rPr>
              <a:t>約</a:t>
            </a:r>
            <a:r>
              <a:rPr lang="en-US" altLang="ja-JP" sz="1800" dirty="0">
                <a:solidFill>
                  <a:srgbClr val="0070C0"/>
                </a:solidFill>
                <a:latin typeface="游ゴシック" panose="020B0400000000000000" pitchFamily="50" charset="-128"/>
                <a:ea typeface="游ゴシック" panose="020B0400000000000000" pitchFamily="50" charset="-128"/>
              </a:rPr>
              <a:t>1</a:t>
            </a:r>
            <a:r>
              <a:rPr lang="ja-JP" altLang="en-US" sz="1800" dirty="0">
                <a:solidFill>
                  <a:srgbClr val="0070C0"/>
                </a:solidFill>
                <a:latin typeface="游ゴシック" panose="020B0400000000000000" pitchFamily="50" charset="-128"/>
                <a:ea typeface="游ゴシック" panose="020B0400000000000000" pitchFamily="50" charset="-128"/>
              </a:rPr>
              <a:t>晩</a:t>
            </a:r>
            <a:r>
              <a:rPr lang="en-US" altLang="ja-JP" sz="1800" dirty="0">
                <a:solidFill>
                  <a:srgbClr val="0070C0"/>
                </a:solidFill>
                <a:latin typeface="游ゴシック" panose="020B0400000000000000" pitchFamily="50" charset="-128"/>
                <a:ea typeface="游ゴシック" panose="020B0400000000000000" pitchFamily="50" charset="-128"/>
              </a:rPr>
              <a:t>)</a:t>
            </a:r>
          </a:p>
          <a:p>
            <a:pPr marL="0" indent="0">
              <a:buNone/>
            </a:pPr>
            <a:endParaRPr lang="en-US" altLang="ja-JP" dirty="0">
              <a:latin typeface="游ゴシック" panose="020B0400000000000000" pitchFamily="50" charset="-128"/>
              <a:ea typeface="游ゴシック" panose="020B0400000000000000" pitchFamily="50" charset="-128"/>
            </a:endParaRPr>
          </a:p>
          <a:p>
            <a:pPr marL="0" indent="0">
              <a:buNone/>
            </a:pPr>
            <a:endParaRPr lang="en-US" altLang="ja-JP"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2"/>
          </p:nvPr>
        </p:nvSpPr>
        <p:spPr/>
        <p:txBody>
          <a:bodyPr/>
          <a:lstStyle/>
          <a:p>
            <a:r>
              <a:rPr lang="en-US" altLang="ja-JP" dirty="0">
                <a:solidFill>
                  <a:prstClr val="black"/>
                </a:solidFill>
                <a:latin typeface="游ゴシック" panose="020B0400000000000000" pitchFamily="50" charset="-128"/>
                <a:ea typeface="游ゴシック" panose="020B0400000000000000" pitchFamily="50" charset="-128"/>
              </a:rPr>
              <a:t>8</a:t>
            </a:r>
            <a:endParaRPr lang="ja-JP" altLang="en-US" dirty="0">
              <a:solidFill>
                <a:prstClr val="black"/>
              </a:solidFill>
              <a:latin typeface="游ゴシック" panose="020B0400000000000000" pitchFamily="50" charset="-128"/>
              <a:ea typeface="游ゴシック" panose="020B0400000000000000"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3457462718"/>
              </p:ext>
            </p:extLst>
          </p:nvPr>
        </p:nvGraphicFramePr>
        <p:xfrm>
          <a:off x="7286513" y="2988771"/>
          <a:ext cx="4295887" cy="2938399"/>
        </p:xfrm>
        <a:graphic>
          <a:graphicData uri="http://schemas.openxmlformats.org/drawingml/2006/table">
            <a:tbl>
              <a:tblPr firstRow="1" firstCol="1" bandRow="1"/>
              <a:tblGrid>
                <a:gridCol w="2151843">
                  <a:extLst>
                    <a:ext uri="{9D8B030D-6E8A-4147-A177-3AD203B41FA5}">
                      <a16:colId xmlns:a16="http://schemas.microsoft.com/office/drawing/2014/main" val="3384031084"/>
                    </a:ext>
                  </a:extLst>
                </a:gridCol>
                <a:gridCol w="1202883">
                  <a:extLst>
                    <a:ext uri="{9D8B030D-6E8A-4147-A177-3AD203B41FA5}">
                      <a16:colId xmlns:a16="http://schemas.microsoft.com/office/drawing/2014/main" val="1311201370"/>
                    </a:ext>
                  </a:extLst>
                </a:gridCol>
                <a:gridCol w="941161">
                  <a:extLst>
                    <a:ext uri="{9D8B030D-6E8A-4147-A177-3AD203B41FA5}">
                      <a16:colId xmlns:a16="http://schemas.microsoft.com/office/drawing/2014/main" val="1724733268"/>
                    </a:ext>
                  </a:extLst>
                </a:gridCol>
              </a:tblGrid>
              <a:tr h="345694">
                <a:tc>
                  <a:txBody>
                    <a:bodyPr/>
                    <a:lstStyle/>
                    <a:p>
                      <a:pPr algn="ctr">
                        <a:lnSpc>
                          <a:spcPts val="1200"/>
                        </a:lnSpc>
                        <a:spcAft>
                          <a:spcPts val="0"/>
                        </a:spcAft>
                        <a:tabLst>
                          <a:tab pos="325755" algn="l"/>
                        </a:tabLst>
                      </a:pPr>
                      <a:r>
                        <a:rPr lang="en-US" sz="1000" kern="100" dirty="0">
                          <a:effectLst/>
                          <a:latin typeface="游ゴシック" panose="020B0400000000000000" pitchFamily="50" charset="-128"/>
                          <a:ea typeface="游ゴシック" panose="020B0400000000000000" pitchFamily="50" charset="-128"/>
                        </a:rPr>
                        <a:t>Animation Units</a:t>
                      </a:r>
                      <a:endParaRPr lang="ja-JP" sz="900" kern="100" dirty="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tabLst>
                          <a:tab pos="325755" algn="l"/>
                        </a:tabLst>
                      </a:pPr>
                      <a:r>
                        <a:rPr lang="ja-JP" sz="1000" kern="100">
                          <a:effectLst/>
                          <a:latin typeface="游ゴシック" panose="020B0400000000000000" pitchFamily="50" charset="-128"/>
                          <a:ea typeface="游ゴシック" panose="020B0400000000000000" pitchFamily="50" charset="-128"/>
                        </a:rPr>
                        <a:t>名称</a:t>
                      </a:r>
                      <a:endParaRPr lang="ja-JP" sz="900" kern="10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tabLst>
                          <a:tab pos="325755" algn="l"/>
                        </a:tabLst>
                      </a:pPr>
                      <a:r>
                        <a:rPr lang="ja-JP" sz="1000" kern="100">
                          <a:effectLst/>
                          <a:latin typeface="游ゴシック" panose="020B0400000000000000" pitchFamily="50" charset="-128"/>
                          <a:ea typeface="游ゴシック" panose="020B0400000000000000" pitchFamily="50" charset="-128"/>
                        </a:rPr>
                        <a:t>データ範囲</a:t>
                      </a:r>
                      <a:endParaRPr lang="ja-JP" sz="900" kern="10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2811305"/>
                  </a:ext>
                </a:extLst>
              </a:tr>
              <a:tr h="172847">
                <a:tc>
                  <a:txBody>
                    <a:bodyPr/>
                    <a:lstStyle/>
                    <a:p>
                      <a:pPr algn="ctr">
                        <a:lnSpc>
                          <a:spcPts val="1200"/>
                        </a:lnSpc>
                        <a:spcAft>
                          <a:spcPts val="0"/>
                        </a:spcAft>
                        <a:tabLst>
                          <a:tab pos="325755" algn="l"/>
                        </a:tabLst>
                      </a:pPr>
                      <a:r>
                        <a:rPr lang="en-US" sz="1000" kern="100">
                          <a:effectLst/>
                          <a:latin typeface="游ゴシック" panose="020B0400000000000000" pitchFamily="50" charset="-128"/>
                          <a:ea typeface="游ゴシック" panose="020B0400000000000000" pitchFamily="50" charset="-128"/>
                        </a:rPr>
                        <a:t>JawOpen</a:t>
                      </a:r>
                      <a:endParaRPr lang="ja-JP" sz="900" kern="10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tabLst>
                          <a:tab pos="325755" algn="l"/>
                        </a:tabLst>
                      </a:pPr>
                      <a:r>
                        <a:rPr lang="ja-JP" sz="1000" kern="100">
                          <a:effectLst/>
                          <a:latin typeface="游ゴシック" panose="020B0400000000000000" pitchFamily="50" charset="-128"/>
                          <a:ea typeface="游ゴシック" panose="020B0400000000000000" pitchFamily="50" charset="-128"/>
                        </a:rPr>
                        <a:t>口を開ける</a:t>
                      </a:r>
                      <a:endParaRPr lang="ja-JP" sz="900" kern="10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tabLst>
                          <a:tab pos="325755" algn="l"/>
                        </a:tabLst>
                      </a:pPr>
                      <a:r>
                        <a:rPr lang="en-US" sz="1000" kern="100">
                          <a:effectLst/>
                          <a:latin typeface="游ゴシック" panose="020B0400000000000000" pitchFamily="50" charset="-128"/>
                          <a:ea typeface="游ゴシック" panose="020B0400000000000000" pitchFamily="50" charset="-128"/>
                        </a:rPr>
                        <a:t>0,1</a:t>
                      </a:r>
                      <a:endParaRPr lang="ja-JP" sz="900" kern="10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5073165"/>
                  </a:ext>
                </a:extLst>
              </a:tr>
              <a:tr h="345694">
                <a:tc>
                  <a:txBody>
                    <a:bodyPr/>
                    <a:lstStyle/>
                    <a:p>
                      <a:pPr algn="ctr">
                        <a:lnSpc>
                          <a:spcPts val="1200"/>
                        </a:lnSpc>
                        <a:spcAft>
                          <a:spcPts val="0"/>
                        </a:spcAft>
                        <a:tabLst>
                          <a:tab pos="325755" algn="l"/>
                        </a:tabLst>
                      </a:pPr>
                      <a:r>
                        <a:rPr lang="en-US" sz="1000" kern="100">
                          <a:effectLst/>
                          <a:latin typeface="游ゴシック" panose="020B0400000000000000" pitchFamily="50" charset="-128"/>
                          <a:ea typeface="游ゴシック" panose="020B0400000000000000" pitchFamily="50" charset="-128"/>
                        </a:rPr>
                        <a:t>LeftcheekPuff</a:t>
                      </a:r>
                      <a:endParaRPr lang="ja-JP" sz="900" kern="10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tabLst>
                          <a:tab pos="325755" algn="l"/>
                        </a:tabLst>
                      </a:pPr>
                      <a:r>
                        <a:rPr lang="ja-JP" sz="1000" kern="100">
                          <a:effectLst/>
                          <a:latin typeface="游ゴシック" panose="020B0400000000000000" pitchFamily="50" charset="-128"/>
                          <a:ea typeface="游ゴシック" panose="020B0400000000000000" pitchFamily="50" charset="-128"/>
                        </a:rPr>
                        <a:t>左頬を膨らませる</a:t>
                      </a:r>
                      <a:endParaRPr lang="ja-JP" sz="900" kern="10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tabLst>
                          <a:tab pos="325755" algn="l"/>
                        </a:tabLst>
                      </a:pPr>
                      <a:r>
                        <a:rPr lang="en-US" sz="1000" kern="100">
                          <a:effectLst/>
                          <a:latin typeface="游ゴシック" panose="020B0400000000000000" pitchFamily="50" charset="-128"/>
                          <a:ea typeface="游ゴシック" panose="020B0400000000000000" pitchFamily="50" charset="-128"/>
                        </a:rPr>
                        <a:t>0,1</a:t>
                      </a:r>
                      <a:endParaRPr lang="ja-JP" sz="900" kern="10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2603364"/>
                  </a:ext>
                </a:extLst>
              </a:tr>
              <a:tr h="345694">
                <a:tc>
                  <a:txBody>
                    <a:bodyPr/>
                    <a:lstStyle/>
                    <a:p>
                      <a:pPr algn="ctr">
                        <a:lnSpc>
                          <a:spcPts val="1200"/>
                        </a:lnSpc>
                        <a:spcAft>
                          <a:spcPts val="0"/>
                        </a:spcAft>
                        <a:tabLst>
                          <a:tab pos="325755" algn="l"/>
                        </a:tabLst>
                      </a:pPr>
                      <a:r>
                        <a:rPr lang="en-US" sz="1000" kern="100">
                          <a:effectLst/>
                          <a:latin typeface="游ゴシック" panose="020B0400000000000000" pitchFamily="50" charset="-128"/>
                          <a:ea typeface="游ゴシック" panose="020B0400000000000000" pitchFamily="50" charset="-128"/>
                        </a:rPr>
                        <a:t>LefteyebrowLowerer</a:t>
                      </a:r>
                      <a:endParaRPr lang="ja-JP" sz="900" kern="10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tabLst>
                          <a:tab pos="325755" algn="l"/>
                        </a:tabLst>
                      </a:pPr>
                      <a:r>
                        <a:rPr lang="ja-JP" sz="1000" kern="100">
                          <a:effectLst/>
                          <a:latin typeface="游ゴシック" panose="020B0400000000000000" pitchFamily="50" charset="-128"/>
                          <a:ea typeface="游ゴシック" panose="020B0400000000000000" pitchFamily="50" charset="-128"/>
                        </a:rPr>
                        <a:t>左眉を下げる</a:t>
                      </a:r>
                      <a:endParaRPr lang="ja-JP" sz="900" kern="10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tabLst>
                          <a:tab pos="325755" algn="l"/>
                        </a:tabLst>
                      </a:pPr>
                      <a:r>
                        <a:rPr lang="en-US" sz="1000" kern="100">
                          <a:effectLst/>
                          <a:latin typeface="游ゴシック" panose="020B0400000000000000" pitchFamily="50" charset="-128"/>
                          <a:ea typeface="游ゴシック" panose="020B0400000000000000" pitchFamily="50" charset="-128"/>
                        </a:rPr>
                        <a:t>-1,1</a:t>
                      </a:r>
                      <a:endParaRPr lang="ja-JP" sz="900" kern="10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9627499"/>
                  </a:ext>
                </a:extLst>
              </a:tr>
              <a:tr h="345694">
                <a:tc>
                  <a:txBody>
                    <a:bodyPr/>
                    <a:lstStyle/>
                    <a:p>
                      <a:pPr algn="ctr">
                        <a:lnSpc>
                          <a:spcPts val="1200"/>
                        </a:lnSpc>
                        <a:spcAft>
                          <a:spcPts val="0"/>
                        </a:spcAft>
                        <a:tabLst>
                          <a:tab pos="325755" algn="l"/>
                        </a:tabLst>
                      </a:pPr>
                      <a:r>
                        <a:rPr lang="en-US" sz="1000" kern="100">
                          <a:effectLst/>
                          <a:latin typeface="游ゴシック" panose="020B0400000000000000" pitchFamily="50" charset="-128"/>
                          <a:ea typeface="游ゴシック" panose="020B0400000000000000" pitchFamily="50" charset="-128"/>
                        </a:rPr>
                        <a:t>LefteyeClosed</a:t>
                      </a:r>
                      <a:endParaRPr lang="ja-JP" sz="900" kern="10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tabLst>
                          <a:tab pos="325755" algn="l"/>
                        </a:tabLst>
                      </a:pPr>
                      <a:r>
                        <a:rPr lang="ja-JP" sz="1000" kern="100" dirty="0">
                          <a:effectLst/>
                          <a:latin typeface="游ゴシック" panose="020B0400000000000000" pitchFamily="50" charset="-128"/>
                          <a:ea typeface="游ゴシック" panose="020B0400000000000000" pitchFamily="50" charset="-128"/>
                        </a:rPr>
                        <a:t>左目を閉じる</a:t>
                      </a:r>
                      <a:endParaRPr lang="ja-JP" sz="900" kern="100" dirty="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tabLst>
                          <a:tab pos="325755" algn="l"/>
                        </a:tabLst>
                      </a:pPr>
                      <a:r>
                        <a:rPr lang="en-US" sz="1000" kern="100">
                          <a:effectLst/>
                          <a:latin typeface="游ゴシック" panose="020B0400000000000000" pitchFamily="50" charset="-128"/>
                          <a:ea typeface="游ゴシック" panose="020B0400000000000000" pitchFamily="50" charset="-128"/>
                        </a:rPr>
                        <a:t>0,1</a:t>
                      </a:r>
                      <a:endParaRPr lang="ja-JP" sz="900" kern="10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4929834"/>
                  </a:ext>
                </a:extLst>
              </a:tr>
              <a:tr h="345694">
                <a:tc>
                  <a:txBody>
                    <a:bodyPr/>
                    <a:lstStyle/>
                    <a:p>
                      <a:pPr algn="ctr">
                        <a:lnSpc>
                          <a:spcPts val="1200"/>
                        </a:lnSpc>
                        <a:spcAft>
                          <a:spcPts val="0"/>
                        </a:spcAft>
                        <a:tabLst>
                          <a:tab pos="325755" algn="l"/>
                        </a:tabLst>
                      </a:pPr>
                      <a:r>
                        <a:rPr lang="en-US" sz="1000" kern="100">
                          <a:effectLst/>
                          <a:latin typeface="游ゴシック" panose="020B0400000000000000" pitchFamily="50" charset="-128"/>
                          <a:ea typeface="游ゴシック" panose="020B0400000000000000" pitchFamily="50" charset="-128"/>
                        </a:rPr>
                        <a:t>LipCornerDepressorLeft</a:t>
                      </a:r>
                      <a:endParaRPr lang="ja-JP" sz="900" kern="10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tabLst>
                          <a:tab pos="325755" algn="l"/>
                        </a:tabLst>
                      </a:pPr>
                      <a:r>
                        <a:rPr lang="ja-JP" sz="1000" kern="100" dirty="0">
                          <a:effectLst/>
                          <a:latin typeface="游ゴシック" panose="020B0400000000000000" pitchFamily="50" charset="-128"/>
                          <a:ea typeface="游ゴシック" panose="020B0400000000000000" pitchFamily="50" charset="-128"/>
                        </a:rPr>
                        <a:t>唇の左端を下げる</a:t>
                      </a:r>
                      <a:endParaRPr lang="ja-JP" sz="900" kern="100" dirty="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tabLst>
                          <a:tab pos="325755" algn="l"/>
                        </a:tabLst>
                      </a:pPr>
                      <a:r>
                        <a:rPr lang="en-US" sz="1000" kern="100" dirty="0">
                          <a:effectLst/>
                          <a:latin typeface="游ゴシック" panose="020B0400000000000000" pitchFamily="50" charset="-128"/>
                          <a:ea typeface="游ゴシック" panose="020B0400000000000000" pitchFamily="50" charset="-128"/>
                        </a:rPr>
                        <a:t>0,1</a:t>
                      </a:r>
                      <a:endParaRPr lang="ja-JP" sz="900" kern="100" dirty="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8814238"/>
                  </a:ext>
                </a:extLst>
              </a:tr>
              <a:tr h="345694">
                <a:tc>
                  <a:txBody>
                    <a:bodyPr/>
                    <a:lstStyle/>
                    <a:p>
                      <a:pPr algn="ctr">
                        <a:lnSpc>
                          <a:spcPts val="1200"/>
                        </a:lnSpc>
                        <a:spcAft>
                          <a:spcPts val="0"/>
                        </a:spcAft>
                        <a:tabLst>
                          <a:tab pos="325755" algn="l"/>
                        </a:tabLst>
                      </a:pPr>
                      <a:r>
                        <a:rPr lang="en-US" sz="1000" kern="100">
                          <a:effectLst/>
                          <a:latin typeface="游ゴシック" panose="020B0400000000000000" pitchFamily="50" charset="-128"/>
                          <a:ea typeface="游ゴシック" panose="020B0400000000000000" pitchFamily="50" charset="-128"/>
                        </a:rPr>
                        <a:t>LipCornerPullerLeft</a:t>
                      </a:r>
                      <a:endParaRPr lang="ja-JP" sz="900" kern="10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tabLst>
                          <a:tab pos="325755" algn="l"/>
                        </a:tabLst>
                      </a:pPr>
                      <a:r>
                        <a:rPr lang="ja-JP" sz="1000" kern="100">
                          <a:effectLst/>
                          <a:latin typeface="游ゴシック" panose="020B0400000000000000" pitchFamily="50" charset="-128"/>
                          <a:ea typeface="游ゴシック" panose="020B0400000000000000" pitchFamily="50" charset="-128"/>
                        </a:rPr>
                        <a:t>唇の左端を引き上げる</a:t>
                      </a:r>
                      <a:endParaRPr lang="ja-JP" sz="900" kern="10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tabLst>
                          <a:tab pos="325755" algn="l"/>
                        </a:tabLst>
                      </a:pPr>
                      <a:r>
                        <a:rPr lang="en-US" sz="1000" kern="100" dirty="0">
                          <a:effectLst/>
                          <a:latin typeface="游ゴシック" panose="020B0400000000000000" pitchFamily="50" charset="-128"/>
                          <a:ea typeface="游ゴシック" panose="020B0400000000000000" pitchFamily="50" charset="-128"/>
                        </a:rPr>
                        <a:t>0,1</a:t>
                      </a:r>
                      <a:endParaRPr lang="ja-JP" sz="900" kern="100" dirty="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5669661"/>
                  </a:ext>
                </a:extLst>
              </a:tr>
              <a:tr h="345694">
                <a:tc>
                  <a:txBody>
                    <a:bodyPr/>
                    <a:lstStyle/>
                    <a:p>
                      <a:pPr algn="ctr">
                        <a:lnSpc>
                          <a:spcPts val="1200"/>
                        </a:lnSpc>
                        <a:spcAft>
                          <a:spcPts val="0"/>
                        </a:spcAft>
                        <a:tabLst>
                          <a:tab pos="325755" algn="l"/>
                        </a:tabLst>
                      </a:pPr>
                      <a:r>
                        <a:rPr lang="en-US" sz="1000" kern="100">
                          <a:effectLst/>
                          <a:latin typeface="游ゴシック" panose="020B0400000000000000" pitchFamily="50" charset="-128"/>
                          <a:ea typeface="游ゴシック" panose="020B0400000000000000" pitchFamily="50" charset="-128"/>
                        </a:rPr>
                        <a:t>LipPucker</a:t>
                      </a:r>
                      <a:endParaRPr lang="ja-JP" sz="900" kern="10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tabLst>
                          <a:tab pos="325755" algn="l"/>
                        </a:tabLst>
                      </a:pPr>
                      <a:r>
                        <a:rPr lang="ja-JP" sz="1000" kern="100">
                          <a:effectLst/>
                          <a:latin typeface="游ゴシック" panose="020B0400000000000000" pitchFamily="50" charset="-128"/>
                          <a:ea typeface="游ゴシック" panose="020B0400000000000000" pitchFamily="50" charset="-128"/>
                        </a:rPr>
                        <a:t>唇を膨らませる</a:t>
                      </a:r>
                      <a:endParaRPr lang="ja-JP" sz="900" kern="10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tabLst>
                          <a:tab pos="325755" algn="l"/>
                        </a:tabLst>
                      </a:pPr>
                      <a:r>
                        <a:rPr lang="en-US" sz="1000" kern="100" dirty="0">
                          <a:effectLst/>
                          <a:latin typeface="游ゴシック" panose="020B0400000000000000" pitchFamily="50" charset="-128"/>
                          <a:ea typeface="游ゴシック" panose="020B0400000000000000" pitchFamily="50" charset="-128"/>
                        </a:rPr>
                        <a:t>0,1</a:t>
                      </a:r>
                      <a:endParaRPr lang="ja-JP" sz="900" kern="100" dirty="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3693342"/>
                  </a:ext>
                </a:extLst>
              </a:tr>
              <a:tr h="345694">
                <a:tc>
                  <a:txBody>
                    <a:bodyPr/>
                    <a:lstStyle/>
                    <a:p>
                      <a:pPr algn="ctr">
                        <a:lnSpc>
                          <a:spcPts val="1200"/>
                        </a:lnSpc>
                        <a:spcAft>
                          <a:spcPts val="0"/>
                        </a:spcAft>
                        <a:tabLst>
                          <a:tab pos="325755" algn="l"/>
                        </a:tabLst>
                      </a:pPr>
                      <a:r>
                        <a:rPr lang="en-US" sz="1000" kern="100">
                          <a:effectLst/>
                          <a:latin typeface="游ゴシック" panose="020B0400000000000000" pitchFamily="50" charset="-128"/>
                          <a:ea typeface="游ゴシック" panose="020B0400000000000000" pitchFamily="50" charset="-128"/>
                        </a:rPr>
                        <a:t>LipStretcherLeft</a:t>
                      </a:r>
                      <a:endParaRPr lang="ja-JP" sz="900" kern="10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tabLst>
                          <a:tab pos="325755" algn="l"/>
                        </a:tabLst>
                      </a:pPr>
                      <a:r>
                        <a:rPr lang="ja-JP" sz="1000" kern="100">
                          <a:effectLst/>
                          <a:latin typeface="游ゴシック" panose="020B0400000000000000" pitchFamily="50" charset="-128"/>
                          <a:ea typeface="游ゴシック" panose="020B0400000000000000" pitchFamily="50" charset="-128"/>
                        </a:rPr>
                        <a:t>唇の左端を横に引く</a:t>
                      </a:r>
                      <a:endParaRPr lang="ja-JP" sz="900" kern="10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tabLst>
                          <a:tab pos="325755" algn="l"/>
                        </a:tabLst>
                      </a:pPr>
                      <a:r>
                        <a:rPr lang="en-US" sz="1000" kern="100" dirty="0">
                          <a:effectLst/>
                          <a:latin typeface="游ゴシック" panose="020B0400000000000000" pitchFamily="50" charset="-128"/>
                          <a:ea typeface="游ゴシック" panose="020B0400000000000000" pitchFamily="50" charset="-128"/>
                        </a:rPr>
                        <a:t>0,1</a:t>
                      </a:r>
                      <a:endParaRPr lang="ja-JP" sz="900" kern="100" dirty="0">
                        <a:effectLst/>
                        <a:latin typeface="游ゴシック" panose="020B0400000000000000" pitchFamily="50" charset="-128"/>
                        <a:ea typeface="游ゴシック" panose="020B0400000000000000"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6396440"/>
                  </a:ext>
                </a:extLst>
              </a:tr>
            </a:tbl>
          </a:graphicData>
        </a:graphic>
      </p:graphicFrame>
    </p:spTree>
    <p:extLst>
      <p:ext uri="{BB962C8B-B14F-4D97-AF65-F5344CB8AC3E}">
        <p14:creationId xmlns:p14="http://schemas.microsoft.com/office/powerpoint/2010/main" val="1559252906"/>
      </p:ext>
    </p:extLst>
  </p:cSld>
  <p:clrMapOvr>
    <a:masterClrMapping/>
  </p:clrMapOvr>
  <p:transition>
    <p:fade/>
  </p:transition>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opHaselabTitechHiragin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4292</TotalTime>
  <Words>1824</Words>
  <Application>Microsoft Office PowerPoint</Application>
  <PresentationFormat>ワイド画面</PresentationFormat>
  <Paragraphs>185</Paragraphs>
  <Slides>12</Slides>
  <Notes>12</Notes>
  <HiddenSlides>0</HiddenSlides>
  <MMClips>1</MMClips>
  <ScaleCrop>false</ScaleCrop>
  <HeadingPairs>
    <vt:vector size="6" baseType="variant">
      <vt:variant>
        <vt:lpstr>使用されているフォント</vt:lpstr>
      </vt:variant>
      <vt:variant>
        <vt:i4>10</vt:i4>
      </vt:variant>
      <vt:variant>
        <vt:lpstr>テーマ</vt:lpstr>
      </vt:variant>
      <vt:variant>
        <vt:i4>2</vt:i4>
      </vt:variant>
      <vt:variant>
        <vt:lpstr>スライド タイトル</vt:lpstr>
      </vt:variant>
      <vt:variant>
        <vt:i4>12</vt:i4>
      </vt:variant>
    </vt:vector>
  </HeadingPairs>
  <TitlesOfParts>
    <vt:vector size="24" baseType="lpstr">
      <vt:lpstr>ＭＳ Ｐゴシック</vt:lpstr>
      <vt:lpstr>ヒラギノ角ゴ Pro W3</vt:lpstr>
      <vt:lpstr>ヒラギノ角ゴ Pro W6</vt:lpstr>
      <vt:lpstr>ヒラギノ角ゴ Std W8</vt:lpstr>
      <vt:lpstr>游ゴシック</vt:lpstr>
      <vt:lpstr>游ゴシック Light</vt:lpstr>
      <vt:lpstr>Arial</vt:lpstr>
      <vt:lpstr>Calibri</vt:lpstr>
      <vt:lpstr>Cambria Math</vt:lpstr>
      <vt:lpstr>Wingdings</vt:lpstr>
      <vt:lpstr>Office テーマ</vt:lpstr>
      <vt:lpstr>PopHaselabTitechHiragino</vt:lpstr>
      <vt:lpstr>対話事例に基づく機械学習を用いた同調的表情を提示する対話エージェント</vt:lpstr>
      <vt:lpstr>対話エージェントとは</vt:lpstr>
      <vt:lpstr>対話エージェントに求められること</vt:lpstr>
      <vt:lpstr>表情</vt:lpstr>
      <vt:lpstr>予備実験</vt:lpstr>
      <vt:lpstr>本研究の目的</vt:lpstr>
      <vt:lpstr>提案手法</vt:lpstr>
      <vt:lpstr>機械学習</vt:lpstr>
      <vt:lpstr>表情解析</vt:lpstr>
      <vt:lpstr>モデルからの出力方法</vt:lpstr>
      <vt:lpstr>インタラクション</vt:lpstr>
      <vt:lpstr>今後</vt:lpstr>
    </vt:vector>
  </TitlesOfParts>
  <Company>東京工業大学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dc:title>
  <dc:creator>Yabushita</dc:creator>
  <cp:lastModifiedBy>Yabushita</cp:lastModifiedBy>
  <cp:revision>387</cp:revision>
  <dcterms:created xsi:type="dcterms:W3CDTF">2017-02-13T05:39:01Z</dcterms:created>
  <dcterms:modified xsi:type="dcterms:W3CDTF">2017-11-30T06:11:15Z</dcterms:modified>
</cp:coreProperties>
</file>